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1"/>
  </p:notesMasterIdLst>
  <p:handoutMasterIdLst>
    <p:handoutMasterId r:id="rId122"/>
  </p:handoutMasterIdLst>
  <p:sldIdLst>
    <p:sldId id="265" r:id="rId2"/>
    <p:sldId id="436" r:id="rId3"/>
    <p:sldId id="348" r:id="rId4"/>
    <p:sldId id="275" r:id="rId5"/>
    <p:sldId id="277" r:id="rId6"/>
    <p:sldId id="279" r:id="rId7"/>
    <p:sldId id="533" r:id="rId8"/>
    <p:sldId id="632" r:id="rId9"/>
    <p:sldId id="537" r:id="rId10"/>
    <p:sldId id="538" r:id="rId11"/>
    <p:sldId id="382" r:id="rId12"/>
    <p:sldId id="383" r:id="rId13"/>
    <p:sldId id="384" r:id="rId14"/>
    <p:sldId id="385" r:id="rId15"/>
    <p:sldId id="386" r:id="rId16"/>
    <p:sldId id="387" r:id="rId17"/>
    <p:sldId id="633" r:id="rId18"/>
    <p:sldId id="388" r:id="rId19"/>
    <p:sldId id="389" r:id="rId20"/>
    <p:sldId id="390" r:id="rId21"/>
    <p:sldId id="391" r:id="rId22"/>
    <p:sldId id="437" r:id="rId23"/>
    <p:sldId id="283" r:id="rId24"/>
    <p:sldId id="363" r:id="rId25"/>
    <p:sldId id="377" r:id="rId26"/>
    <p:sldId id="428" r:id="rId27"/>
    <p:sldId id="429" r:id="rId28"/>
    <p:sldId id="430" r:id="rId29"/>
    <p:sldId id="376" r:id="rId30"/>
    <p:sldId id="472" r:id="rId31"/>
    <p:sldId id="393" r:id="rId32"/>
    <p:sldId id="375" r:id="rId33"/>
    <p:sldId id="473" r:id="rId34"/>
    <p:sldId id="595" r:id="rId35"/>
    <p:sldId id="423" r:id="rId36"/>
    <p:sldId id="373" r:id="rId37"/>
    <p:sldId id="474" r:id="rId38"/>
    <p:sldId id="372" r:id="rId39"/>
    <p:sldId id="582" r:id="rId40"/>
    <p:sldId id="587" r:id="rId41"/>
    <p:sldId id="616" r:id="rId42"/>
    <p:sldId id="617" r:id="rId43"/>
    <p:sldId id="618" r:id="rId44"/>
    <p:sldId id="619" r:id="rId45"/>
    <p:sldId id="371" r:id="rId46"/>
    <p:sldId id="475" r:id="rId47"/>
    <p:sldId id="476" r:id="rId48"/>
    <p:sldId id="477" r:id="rId49"/>
    <p:sldId id="478" r:id="rId50"/>
    <p:sldId id="544" r:id="rId51"/>
    <p:sldId id="546" r:id="rId52"/>
    <p:sldId id="545" r:id="rId53"/>
    <p:sldId id="549" r:id="rId54"/>
    <p:sldId id="378" r:id="rId55"/>
    <p:sldId id="394" r:id="rId56"/>
    <p:sldId id="395" r:id="rId57"/>
    <p:sldId id="396" r:id="rId58"/>
    <p:sldId id="620" r:id="rId59"/>
    <p:sldId id="547" r:id="rId60"/>
    <p:sldId id="548" r:id="rId61"/>
    <p:sldId id="379" r:id="rId62"/>
    <p:sldId id="470" r:id="rId63"/>
    <p:sldId id="369" r:id="rId64"/>
    <p:sldId id="413" r:id="rId65"/>
    <p:sldId id="414" r:id="rId66"/>
    <p:sldId id="415" r:id="rId67"/>
    <p:sldId id="566" r:id="rId68"/>
    <p:sldId id="567" r:id="rId69"/>
    <p:sldId id="568" r:id="rId70"/>
    <p:sldId id="569" r:id="rId71"/>
    <p:sldId id="570" r:id="rId72"/>
    <p:sldId id="572" r:id="rId73"/>
    <p:sldId id="573" r:id="rId74"/>
    <p:sldId id="574" r:id="rId75"/>
    <p:sldId id="575" r:id="rId76"/>
    <p:sldId id="631" r:id="rId77"/>
    <p:sldId id="576" r:id="rId78"/>
    <p:sldId id="577" r:id="rId79"/>
    <p:sldId id="584" r:id="rId80"/>
    <p:sldId id="585" r:id="rId81"/>
    <p:sldId id="596" r:id="rId82"/>
    <p:sldId id="597" r:id="rId83"/>
    <p:sldId id="598" r:id="rId84"/>
    <p:sldId id="599" r:id="rId85"/>
    <p:sldId id="604" r:id="rId86"/>
    <p:sldId id="600" r:id="rId87"/>
    <p:sldId id="601" r:id="rId88"/>
    <p:sldId id="602" r:id="rId89"/>
    <p:sldId id="418" r:id="rId90"/>
    <p:sldId id="368" r:id="rId91"/>
    <p:sldId id="591" r:id="rId92"/>
    <p:sldId id="594" r:id="rId93"/>
    <p:sldId id="593" r:id="rId94"/>
    <p:sldId id="592" r:id="rId95"/>
    <p:sldId id="467" r:id="rId96"/>
    <p:sldId id="450" r:id="rId97"/>
    <p:sldId id="452" r:id="rId98"/>
    <p:sldId id="635" r:id="rId99"/>
    <p:sldId id="402" r:id="rId100"/>
    <p:sldId id="401" r:id="rId101"/>
    <p:sldId id="411" r:id="rId102"/>
    <p:sldId id="301" r:id="rId103"/>
    <p:sldId id="300" r:id="rId104"/>
    <p:sldId id="299" r:id="rId105"/>
    <p:sldId id="552" r:id="rId106"/>
    <p:sldId id="554" r:id="rId107"/>
    <p:sldId id="556" r:id="rId108"/>
    <p:sldId id="557" r:id="rId109"/>
    <p:sldId id="298" r:id="rId110"/>
    <p:sldId id="359" r:id="rId111"/>
    <p:sldId id="614" r:id="rId112"/>
    <p:sldId id="615" r:id="rId113"/>
    <p:sldId id="459" r:id="rId114"/>
    <p:sldId id="451" r:id="rId115"/>
    <p:sldId id="447" r:id="rId116"/>
    <p:sldId id="624" r:id="rId117"/>
    <p:sldId id="625" r:id="rId118"/>
    <p:sldId id="627" r:id="rId119"/>
    <p:sldId id="628" r:id="rId120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C2C84"/>
    <a:srgbClr val="009900"/>
    <a:srgbClr val="FF3300"/>
    <a:srgbClr val="4D4D4D"/>
    <a:srgbClr val="FFFF99"/>
    <a:srgbClr val="FFCC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1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9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effectLst/>
              </a:defRPr>
            </a:lvl1pPr>
          </a:lstStyle>
          <a:p>
            <a:pPr>
              <a:defRPr/>
            </a:pPr>
            <a:fld id="{C2EE5440-1313-49F1-B3DD-76EF6C2203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82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8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effectLst/>
              </a:defRPr>
            </a:lvl1pPr>
          </a:lstStyle>
          <a:p>
            <a:pPr>
              <a:defRPr/>
            </a:pPr>
            <a:fld id="{11B013C5-1521-4CB2-957A-BD953FD889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619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AADFA-534B-4842-8282-899A316AE614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563353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70CA21-C31E-4C1F-AD99-88461FF2F23F}" type="slidenum">
              <a:rPr lang="tr-TR" smtClean="0"/>
              <a:pPr/>
              <a:t>10</a:t>
            </a:fld>
            <a:endParaRPr lang="tr-TR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13337151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73B56-817A-4C47-AB00-419F5D81EBFB}" type="slidenum">
              <a:rPr lang="tr-TR" smtClean="0"/>
              <a:pPr/>
              <a:t>100</a:t>
            </a:fld>
            <a:endParaRPr lang="tr-TR" smtClean="0"/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067857060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9A16B-C184-45EF-BE9F-1B694D7C50E4}" type="slidenum">
              <a:rPr lang="tr-TR" smtClean="0"/>
              <a:pPr/>
              <a:t>101</a:t>
            </a:fld>
            <a:endParaRPr lang="tr-TR" smtClean="0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00105916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794F5-E37B-4B7B-A341-18800E4738A6}" type="slidenum">
              <a:rPr lang="tr-TR" smtClean="0"/>
              <a:pPr/>
              <a:t>102</a:t>
            </a:fld>
            <a:endParaRPr lang="tr-TR" smtClean="0"/>
          </a:p>
        </p:txBody>
      </p:sp>
      <p:sp>
        <p:nvSpPr>
          <p:cNvPr id="294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85286209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175087-61E8-4955-B1E7-20DAA19D8D50}" type="slidenum">
              <a:rPr lang="tr-TR" smtClean="0"/>
              <a:pPr/>
              <a:t>103</a:t>
            </a:fld>
            <a:endParaRPr lang="tr-TR" smtClean="0"/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804351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ADEDD-1477-4ABD-B4A7-651119722509}" type="slidenum">
              <a:rPr lang="tr-TR" smtClean="0"/>
              <a:pPr/>
              <a:t>104</a:t>
            </a:fld>
            <a:endParaRPr lang="tr-TR" smtClean="0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57235972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34F05-835D-46ED-9350-7B9A3D4B72EF}" type="slidenum">
              <a:rPr lang="tr-TR" smtClean="0"/>
              <a:pPr/>
              <a:t>105</a:t>
            </a:fld>
            <a:endParaRPr lang="tr-TR" smtClean="0"/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8086084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668C3-B229-4A41-AA44-D566103D50E4}" type="slidenum">
              <a:rPr lang="tr-TR" smtClean="0"/>
              <a:pPr/>
              <a:t>106</a:t>
            </a:fld>
            <a:endParaRPr lang="tr-TR" smtClean="0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812624340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D489A-FA53-46AA-B46E-D08EAE6F1857}" type="slidenum">
              <a:rPr lang="tr-TR" smtClean="0"/>
              <a:pPr/>
              <a:t>107</a:t>
            </a:fld>
            <a:endParaRPr lang="tr-TR" smtClean="0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84033843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2E175-7708-4FCA-8265-F4B95180752C}" type="slidenum">
              <a:rPr lang="tr-TR" smtClean="0"/>
              <a:pPr/>
              <a:t>108</a:t>
            </a:fld>
            <a:endParaRPr lang="tr-TR" smtClean="0"/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7797324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7018B-275B-462B-A17D-AB9666AB87AA}" type="slidenum">
              <a:rPr lang="tr-TR" smtClean="0"/>
              <a:pPr/>
              <a:t>109</a:t>
            </a:fld>
            <a:endParaRPr lang="tr-TR" smtClean="0"/>
          </a:p>
        </p:txBody>
      </p:sp>
      <p:sp>
        <p:nvSpPr>
          <p:cNvPr id="302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843588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855B1-8F29-4E7D-BDB7-C80656171BEA}" type="slidenum">
              <a:rPr lang="tr-TR" smtClean="0"/>
              <a:pPr/>
              <a:t>11</a:t>
            </a:fld>
            <a:endParaRPr lang="tr-TR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276565219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8BB3C6-EC62-4228-9E6F-5C02E6A6690D}" type="slidenum">
              <a:rPr lang="tr-TR" smtClean="0"/>
              <a:pPr/>
              <a:t>110</a:t>
            </a:fld>
            <a:endParaRPr lang="tr-TR" smtClean="0"/>
          </a:p>
        </p:txBody>
      </p:sp>
      <p:sp>
        <p:nvSpPr>
          <p:cNvPr id="303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27059689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21BE9-71CA-431D-B589-58AE2977FD02}" type="slidenum">
              <a:rPr lang="tr-TR" smtClean="0"/>
              <a:pPr/>
              <a:t>111</a:t>
            </a:fld>
            <a:endParaRPr lang="tr-TR" smtClean="0"/>
          </a:p>
        </p:txBody>
      </p:sp>
      <p:sp>
        <p:nvSpPr>
          <p:cNvPr id="304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44175583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0D260-01DE-41AD-B00A-3E0B20F03FDC}" type="slidenum">
              <a:rPr lang="tr-TR" smtClean="0"/>
              <a:pPr/>
              <a:t>112</a:t>
            </a:fld>
            <a:endParaRPr lang="tr-TR" smtClean="0"/>
          </a:p>
        </p:txBody>
      </p:sp>
      <p:sp>
        <p:nvSpPr>
          <p:cNvPr id="305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08662368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F7D128-35A5-45DE-8383-C2B76A66F6FA}" type="slidenum">
              <a:rPr lang="tr-TR" smtClean="0"/>
              <a:pPr/>
              <a:t>113</a:t>
            </a:fld>
            <a:endParaRPr lang="tr-TR" smtClean="0"/>
          </a:p>
        </p:txBody>
      </p:sp>
      <p:sp>
        <p:nvSpPr>
          <p:cNvPr id="306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2126871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87CED-E3F4-4295-B13A-256433FB0D84}" type="slidenum">
              <a:rPr lang="tr-TR" smtClean="0"/>
              <a:pPr/>
              <a:t>114</a:t>
            </a:fld>
            <a:endParaRPr lang="tr-TR" smtClean="0"/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72585279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2BE1C-8CCE-4F1A-AEE1-555E3BE7BE03}" type="slidenum">
              <a:rPr lang="tr-TR" smtClean="0"/>
              <a:pPr/>
              <a:t>115</a:t>
            </a:fld>
            <a:endParaRPr lang="tr-TR" smtClean="0"/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34958279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F9F7F-AD7C-4E8D-BBEF-37FA1D9B2CC5}" type="slidenum">
              <a:rPr lang="tr-TR" smtClean="0"/>
              <a:pPr/>
              <a:t>116</a:t>
            </a:fld>
            <a:endParaRPr lang="tr-TR" smtClean="0"/>
          </a:p>
        </p:txBody>
      </p:sp>
      <p:sp>
        <p:nvSpPr>
          <p:cNvPr id="309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28664053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E779D-6E37-4BCA-AC13-3B8F985E95C0}" type="slidenum">
              <a:rPr lang="tr-TR" smtClean="0"/>
              <a:pPr/>
              <a:t>117</a:t>
            </a:fld>
            <a:endParaRPr lang="tr-TR" smtClean="0"/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240517529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993C0-3643-4388-AB70-DA0B6CBFA433}" type="slidenum">
              <a:rPr lang="tr-TR" smtClean="0"/>
              <a:pPr/>
              <a:t>118</a:t>
            </a:fld>
            <a:endParaRPr lang="tr-TR" smtClean="0"/>
          </a:p>
        </p:txBody>
      </p:sp>
      <p:sp>
        <p:nvSpPr>
          <p:cNvPr id="311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053435288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F7F32-2579-4A55-9195-F1C55AE96E88}" type="slidenum">
              <a:rPr lang="tr-TR" smtClean="0"/>
              <a:pPr/>
              <a:t>119</a:t>
            </a:fld>
            <a:endParaRPr lang="tr-TR" smtClean="0"/>
          </a:p>
        </p:txBody>
      </p:sp>
      <p:sp>
        <p:nvSpPr>
          <p:cNvPr id="312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01842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8BF84-DB99-46BC-933F-459E9578D456}" type="slidenum">
              <a:rPr lang="tr-TR" smtClean="0"/>
              <a:pPr/>
              <a:t>12</a:t>
            </a:fld>
            <a:endParaRPr lang="tr-TR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770429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F6084-C2BD-4A22-84CA-50206542E935}" type="slidenum">
              <a:rPr lang="tr-TR" smtClean="0"/>
              <a:pPr/>
              <a:t>13</a:t>
            </a:fld>
            <a:endParaRPr lang="tr-T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317232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180D5-2063-4EF4-85DF-295BD9091432}" type="slidenum">
              <a:rPr lang="tr-TR" smtClean="0"/>
              <a:pPr/>
              <a:t>14</a:t>
            </a:fld>
            <a:endParaRPr lang="tr-TR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896977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47D09-F4B5-43A8-A72F-8981B42EFB5D}" type="slidenum">
              <a:rPr lang="tr-TR" smtClean="0"/>
              <a:pPr/>
              <a:t>15</a:t>
            </a:fld>
            <a:endParaRPr lang="tr-TR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347813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E0D92-1DD6-443B-AEDA-51725A53EAB0}" type="slidenum">
              <a:rPr lang="tr-TR" smtClean="0"/>
              <a:pPr/>
              <a:t>16</a:t>
            </a:fld>
            <a:endParaRPr lang="tr-TR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7787440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4CEEF-3557-48B6-AB34-84497A09A7D3}" type="slidenum">
              <a:rPr lang="tr-TR" smtClean="0"/>
              <a:pPr/>
              <a:t>17</a:t>
            </a:fld>
            <a:endParaRPr lang="tr-TR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594615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E8ADF-105B-4C76-985E-5242B40FEA8B}" type="slidenum">
              <a:rPr lang="tr-TR" smtClean="0"/>
              <a:pPr/>
              <a:t>18</a:t>
            </a:fld>
            <a:endParaRPr lang="tr-TR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135438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A83890-EB34-4289-804D-638D47B408B8}" type="slidenum">
              <a:rPr lang="tr-TR" smtClean="0"/>
              <a:pPr/>
              <a:t>19</a:t>
            </a:fld>
            <a:endParaRPr lang="tr-TR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2378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550BE-0DC5-473C-AE94-469BE5DDF662}" type="slidenum">
              <a:rPr lang="tr-TR" smtClean="0"/>
              <a:pPr/>
              <a:t>2</a:t>
            </a:fld>
            <a:endParaRPr lang="tr-TR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33573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920ED-E32D-4AF7-AA6C-DCC0125FEE25}" type="slidenum">
              <a:rPr lang="tr-TR" smtClean="0"/>
              <a:pPr/>
              <a:t>20</a:t>
            </a:fld>
            <a:endParaRPr lang="tr-TR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8993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A220C-1A5A-4AC9-AF91-110DC48A2032}" type="slidenum">
              <a:rPr lang="tr-TR" smtClean="0"/>
              <a:pPr/>
              <a:t>21</a:t>
            </a:fld>
            <a:endParaRPr lang="tr-TR" smtClean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434973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D48BB-DF25-474B-A36F-A2B275B5BAED}" type="slidenum">
              <a:rPr lang="tr-TR" smtClean="0"/>
              <a:pPr/>
              <a:t>22</a:t>
            </a:fld>
            <a:endParaRPr lang="tr-TR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8902747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4AEF13-ECC0-4AA7-8E05-562BB341DDA4}" type="slidenum">
              <a:rPr lang="tr-TR" smtClean="0"/>
              <a:pPr/>
              <a:t>23</a:t>
            </a:fld>
            <a:endParaRPr lang="tr-TR" smtClean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32986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E3E0E6-3AF7-4104-919F-1402E05F34D7}" type="slidenum">
              <a:rPr lang="tr-TR" smtClean="0"/>
              <a:pPr/>
              <a:t>24</a:t>
            </a:fld>
            <a:endParaRPr lang="tr-TR" smtClean="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233574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ED1D7-2F44-4CD5-AE6F-978B0147B1D8}" type="slidenum">
              <a:rPr lang="tr-TR" smtClean="0"/>
              <a:pPr/>
              <a:t>25</a:t>
            </a:fld>
            <a:endParaRPr lang="tr-TR" smtClean="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5854016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65128-E3F1-4CB3-B214-CE3DAED73128}" type="slidenum">
              <a:rPr lang="tr-TR" smtClean="0"/>
              <a:pPr/>
              <a:t>26</a:t>
            </a:fld>
            <a:endParaRPr lang="tr-TR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6772740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3BA36-87BE-4A74-9119-4FE5EF845840}" type="slidenum">
              <a:rPr lang="tr-TR" smtClean="0"/>
              <a:pPr/>
              <a:t>27</a:t>
            </a:fld>
            <a:endParaRPr lang="tr-TR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4142041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BF9EC-2ED8-4018-919B-AB2F5C2A6E86}" type="slidenum">
              <a:rPr lang="tr-TR" smtClean="0"/>
              <a:pPr/>
              <a:t>28</a:t>
            </a:fld>
            <a:endParaRPr lang="tr-TR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080789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771AD-39B0-485E-A204-95F1E68EB22A}" type="slidenum">
              <a:rPr lang="tr-TR" smtClean="0"/>
              <a:pPr/>
              <a:t>29</a:t>
            </a:fld>
            <a:endParaRPr lang="tr-TR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42487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BF178-8C79-41D6-8DD7-A7B367C9E76C}" type="slidenum">
              <a:rPr lang="tr-TR" smtClean="0"/>
              <a:pPr/>
              <a:t>3</a:t>
            </a:fld>
            <a:endParaRPr lang="tr-TR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0710867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2AFC2-7BD6-4F76-B5F1-39FAEE6F6363}" type="slidenum">
              <a:rPr lang="tr-TR" smtClean="0"/>
              <a:pPr/>
              <a:t>30</a:t>
            </a:fld>
            <a:endParaRPr lang="tr-TR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904992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7FDDA-7C2A-4495-94A7-4147F7A11E95}" type="slidenum">
              <a:rPr lang="tr-TR" smtClean="0"/>
              <a:pPr/>
              <a:t>31</a:t>
            </a:fld>
            <a:endParaRPr lang="tr-TR" smtClean="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1813630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9B3E2-6CC5-4098-A671-E755CBF16CD2}" type="slidenum">
              <a:rPr lang="tr-TR" smtClean="0"/>
              <a:pPr/>
              <a:t>32</a:t>
            </a:fld>
            <a:endParaRPr lang="tr-TR" smtClean="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039406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60BC5-1F0E-40B6-A5E6-DF484A2E7570}" type="slidenum">
              <a:rPr lang="tr-TR" smtClean="0"/>
              <a:pPr/>
              <a:t>33</a:t>
            </a:fld>
            <a:endParaRPr lang="tr-TR" smtClean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8287750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4C1ED-8EE9-427F-9756-C78146E325A9}" type="slidenum">
              <a:rPr lang="tr-TR" smtClean="0"/>
              <a:pPr/>
              <a:t>34</a:t>
            </a:fld>
            <a:endParaRPr lang="tr-TR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6789426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2EDE9-F678-4ABB-81E9-8860DCE3FFEE}" type="slidenum">
              <a:rPr lang="tr-TR" smtClean="0"/>
              <a:pPr/>
              <a:t>35</a:t>
            </a:fld>
            <a:endParaRPr lang="tr-TR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541905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DCE6A-D53D-4499-A943-308E4DCE7A43}" type="slidenum">
              <a:rPr lang="tr-TR" smtClean="0"/>
              <a:pPr/>
              <a:t>36</a:t>
            </a:fld>
            <a:endParaRPr lang="tr-TR" smtClean="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938654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2FBD5-F5CA-4B2D-AC3F-2ABBA7DFB6EB}" type="slidenum">
              <a:rPr lang="tr-TR" smtClean="0"/>
              <a:pPr/>
              <a:t>37</a:t>
            </a:fld>
            <a:endParaRPr lang="tr-TR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4573765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36659-A5AD-4A4C-B7A9-A3A2585FA07E}" type="slidenum">
              <a:rPr lang="tr-TR" smtClean="0"/>
              <a:pPr/>
              <a:t>38</a:t>
            </a:fld>
            <a:endParaRPr lang="tr-TR" smtClean="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305260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1C7F8-6A90-440B-B395-080D73D49EA7}" type="slidenum">
              <a:rPr lang="tr-TR" smtClean="0"/>
              <a:pPr/>
              <a:t>39</a:t>
            </a:fld>
            <a:endParaRPr lang="tr-TR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4885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4B898-13EB-49A4-A325-7082CE183845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969476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BA7A3-3113-4A0A-87A6-620AA3421E14}" type="slidenum">
              <a:rPr lang="tr-TR" smtClean="0"/>
              <a:pPr/>
              <a:t>40</a:t>
            </a:fld>
            <a:endParaRPr lang="tr-TR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0850830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A5E142-D30E-4FC0-BE65-5EEF4C030FEC}" type="slidenum">
              <a:rPr lang="tr-TR" smtClean="0"/>
              <a:pPr/>
              <a:t>41</a:t>
            </a:fld>
            <a:endParaRPr lang="tr-TR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4727408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FF04F-E333-460B-ADC7-B952DD71422F}" type="slidenum">
              <a:rPr lang="tr-TR" smtClean="0"/>
              <a:pPr/>
              <a:t>42</a:t>
            </a:fld>
            <a:endParaRPr lang="tr-TR" smtClean="0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1427822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CD2B6-0FE4-4A9C-A00A-83AE11DBA772}" type="slidenum">
              <a:rPr lang="tr-TR" smtClean="0"/>
              <a:pPr/>
              <a:t>43</a:t>
            </a:fld>
            <a:endParaRPr lang="tr-TR" smtClean="0"/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66021507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EE031-197F-4E1F-BA40-8431A489C95E}" type="slidenum">
              <a:rPr lang="tr-TR" smtClean="0"/>
              <a:pPr/>
              <a:t>44</a:t>
            </a:fld>
            <a:endParaRPr lang="tr-TR" smtClean="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435096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13B38-8022-47F0-BCF1-7CECF06695CA}" type="slidenum">
              <a:rPr lang="tr-TR" smtClean="0"/>
              <a:pPr/>
              <a:t>45</a:t>
            </a:fld>
            <a:endParaRPr lang="tr-TR" smtClean="0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010488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73689-4456-4F72-A5DF-6617CC619EDB}" type="slidenum">
              <a:rPr lang="tr-TR" smtClean="0"/>
              <a:pPr/>
              <a:t>46</a:t>
            </a:fld>
            <a:endParaRPr lang="tr-TR" smtClean="0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4548047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A1141-28FC-4859-8211-2C4BBD1DE43F}" type="slidenum">
              <a:rPr lang="tr-TR" smtClean="0"/>
              <a:pPr/>
              <a:t>47</a:t>
            </a:fld>
            <a:endParaRPr lang="tr-TR" smtClean="0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5071493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F4F32-D7DA-4E55-91A5-239FC33BBFA9}" type="slidenum">
              <a:rPr lang="tr-TR" smtClean="0"/>
              <a:pPr/>
              <a:t>48</a:t>
            </a:fld>
            <a:endParaRPr lang="tr-TR" smtClean="0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9046206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EB168-2EB5-49A7-B8C4-FB4375D407EF}" type="slidenum">
              <a:rPr lang="tr-TR" smtClean="0"/>
              <a:pPr/>
              <a:t>49</a:t>
            </a:fld>
            <a:endParaRPr lang="tr-TR" smtClean="0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831254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79708-CBE7-402F-A82E-4ACC29D0FDF0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108584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E3AC5-111B-46AC-B184-96815161569C}" type="slidenum">
              <a:rPr lang="tr-TR" smtClean="0"/>
              <a:pPr/>
              <a:t>50</a:t>
            </a:fld>
            <a:endParaRPr lang="tr-TR" smtClean="0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339387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746A3-5BF2-464A-930F-7060457B3A1C}" type="slidenum">
              <a:rPr lang="tr-TR" smtClean="0"/>
              <a:pPr/>
              <a:t>51</a:t>
            </a:fld>
            <a:endParaRPr lang="tr-TR" smtClean="0"/>
          </a:p>
        </p:txBody>
      </p:sp>
      <p:sp>
        <p:nvSpPr>
          <p:cNvPr id="226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3572794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EB385-21AC-4904-8BFB-B9E87FA4CC7D}" type="slidenum">
              <a:rPr lang="tr-TR" smtClean="0"/>
              <a:pPr/>
              <a:t>52</a:t>
            </a:fld>
            <a:endParaRPr lang="tr-TR" smtClean="0"/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3409741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9F5CB-6C7B-410F-9C8F-77F6CD9F5243}" type="slidenum">
              <a:rPr lang="tr-TR" smtClean="0"/>
              <a:pPr/>
              <a:t>53</a:t>
            </a:fld>
            <a:endParaRPr lang="tr-TR" smtClean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0686736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B5EE3-149C-45A5-AC98-F822DE602346}" type="slidenum">
              <a:rPr lang="tr-TR" smtClean="0"/>
              <a:pPr/>
              <a:t>54</a:t>
            </a:fld>
            <a:endParaRPr lang="tr-TR" smtClean="0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40934933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27F01-5E97-4DF2-A8DA-D3607BAFEAD3}" type="slidenum">
              <a:rPr lang="tr-TR" smtClean="0"/>
              <a:pPr/>
              <a:t>55</a:t>
            </a:fld>
            <a:endParaRPr lang="tr-TR" smtClean="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5803070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E6BA4-B21F-4CE1-9705-BDBC0E52D3FA}" type="slidenum">
              <a:rPr lang="tr-TR" smtClean="0"/>
              <a:pPr/>
              <a:t>56</a:t>
            </a:fld>
            <a:endParaRPr lang="tr-TR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406420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153A9-47E9-42EB-8E40-C02DD232B1B0}" type="slidenum">
              <a:rPr lang="tr-TR" smtClean="0"/>
              <a:pPr/>
              <a:t>57</a:t>
            </a:fld>
            <a:endParaRPr lang="tr-TR" smtClean="0"/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0354342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E243D-E941-4BBF-A0F0-FACF0538BC72}" type="slidenum">
              <a:rPr lang="tr-TR" smtClean="0"/>
              <a:pPr/>
              <a:t>58</a:t>
            </a:fld>
            <a:endParaRPr lang="tr-TR" smtClean="0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46368845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E0A0A-6734-4B8F-A257-D87C2E45B016}" type="slidenum">
              <a:rPr lang="tr-TR" smtClean="0"/>
              <a:pPr/>
              <a:t>59</a:t>
            </a:fld>
            <a:endParaRPr lang="tr-TR" smtClean="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861578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D440D-973A-4C41-98FB-28A6C6FA8261}" type="slidenum">
              <a:rPr lang="tr-TR" smtClean="0"/>
              <a:pPr/>
              <a:t>6</a:t>
            </a:fld>
            <a:endParaRPr lang="tr-TR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01509468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E075D-70BE-4CC2-9B3E-B2523DDB9FCA}" type="slidenum">
              <a:rPr lang="tr-TR" smtClean="0"/>
              <a:pPr/>
              <a:t>60</a:t>
            </a:fld>
            <a:endParaRPr lang="tr-TR" smtClean="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28697742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7E1B6-B5B2-472B-BFB3-6E6EEBBE8CE4}" type="slidenum">
              <a:rPr lang="tr-TR" smtClean="0"/>
              <a:pPr/>
              <a:t>61</a:t>
            </a:fld>
            <a:endParaRPr lang="tr-TR" smtClean="0"/>
          </a:p>
        </p:txBody>
      </p:sp>
      <p:sp>
        <p:nvSpPr>
          <p:cNvPr id="237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54745678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345AD-9A1D-45AE-8EF5-1D2D47887208}" type="slidenum">
              <a:rPr lang="tr-TR" smtClean="0"/>
              <a:pPr/>
              <a:t>62</a:t>
            </a:fld>
            <a:endParaRPr lang="tr-TR" smtClean="0"/>
          </a:p>
        </p:txBody>
      </p:sp>
      <p:sp>
        <p:nvSpPr>
          <p:cNvPr id="238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75980073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3B992-9F17-428C-8F48-021A0A72C06A}" type="slidenum">
              <a:rPr lang="tr-TR" smtClean="0"/>
              <a:pPr/>
              <a:t>63</a:t>
            </a:fld>
            <a:endParaRPr lang="tr-TR" smtClean="0"/>
          </a:p>
        </p:txBody>
      </p:sp>
      <p:sp>
        <p:nvSpPr>
          <p:cNvPr id="239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8341389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BDB27-03B6-4F07-9960-BE3FA24AD04C}" type="slidenum">
              <a:rPr lang="tr-TR" smtClean="0"/>
              <a:pPr/>
              <a:t>64</a:t>
            </a:fld>
            <a:endParaRPr lang="tr-TR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49350622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99B62-6593-4BE4-A7C3-38F8BCC0BAB5}" type="slidenum">
              <a:rPr lang="tr-TR" smtClean="0"/>
              <a:pPr/>
              <a:t>65</a:t>
            </a:fld>
            <a:endParaRPr lang="tr-TR" smtClean="0"/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4016628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C4FF7-B24F-44C1-9AE3-4B38FCDA60CF}" type="slidenum">
              <a:rPr lang="tr-TR" smtClean="0"/>
              <a:pPr/>
              <a:t>66</a:t>
            </a:fld>
            <a:endParaRPr lang="tr-TR" smtClean="0"/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00997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B1377-26E0-4298-9541-C9A7A64F55F1}" type="slidenum">
              <a:rPr lang="tr-TR" smtClean="0"/>
              <a:pPr/>
              <a:t>67</a:t>
            </a:fld>
            <a:endParaRPr lang="tr-TR" smtClean="0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1753011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05045-11F0-4D3C-B878-045F9A5CD173}" type="slidenum">
              <a:rPr lang="tr-TR" smtClean="0"/>
              <a:pPr/>
              <a:t>68</a:t>
            </a:fld>
            <a:endParaRPr lang="tr-TR" smtClean="0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55020304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BD990-118C-4BF7-8890-C5AA842EFFE7}" type="slidenum">
              <a:rPr lang="tr-TR" smtClean="0"/>
              <a:pPr/>
              <a:t>69</a:t>
            </a:fld>
            <a:endParaRPr lang="tr-TR" smtClean="0"/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9418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249BD-ED63-42F4-8DA5-B651B203FF80}" type="slidenum">
              <a:rPr lang="tr-TR" smtClean="0"/>
              <a:pPr/>
              <a:t>7</a:t>
            </a:fld>
            <a:endParaRPr lang="tr-TR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45543567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B452B-38FE-4525-9490-BBBBD1625276}" type="slidenum">
              <a:rPr lang="tr-TR" smtClean="0"/>
              <a:pPr/>
              <a:t>70</a:t>
            </a:fld>
            <a:endParaRPr lang="tr-TR" smtClean="0"/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2525405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86835-7486-4C94-A853-5645E8EF6D29}" type="slidenum">
              <a:rPr lang="tr-TR" smtClean="0"/>
              <a:pPr/>
              <a:t>71</a:t>
            </a:fld>
            <a:endParaRPr lang="tr-TR" smtClean="0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19835538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7BB2E-045F-4757-A887-33CE38D5383C}" type="slidenum">
              <a:rPr lang="tr-TR" smtClean="0"/>
              <a:pPr/>
              <a:t>72</a:t>
            </a:fld>
            <a:endParaRPr lang="tr-TR" smtClean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8330394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BDED5-831E-4DC5-9574-0F10BFC13469}" type="slidenum">
              <a:rPr lang="tr-TR" smtClean="0"/>
              <a:pPr/>
              <a:t>73</a:t>
            </a:fld>
            <a:endParaRPr lang="tr-TR" smtClean="0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9522896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8F4BC-F091-4B3C-9F8E-AF15E6374E29}" type="slidenum">
              <a:rPr lang="tr-TR" smtClean="0"/>
              <a:pPr/>
              <a:t>74</a:t>
            </a:fld>
            <a:endParaRPr lang="tr-TR" smtClean="0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811686325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CB331D-12C6-4813-8A91-B6CCEE58950C}" type="slidenum">
              <a:rPr lang="tr-TR" smtClean="0"/>
              <a:pPr/>
              <a:t>75</a:t>
            </a:fld>
            <a:endParaRPr lang="tr-TR" smtClean="0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5932627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14866-103D-46D4-958D-75991C383C0D}" type="slidenum">
              <a:rPr lang="tr-TR" smtClean="0"/>
              <a:pPr/>
              <a:t>76</a:t>
            </a:fld>
            <a:endParaRPr lang="tr-TR" smtClean="0"/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3275417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72663-407F-4EA1-8D84-B9233A31D8E8}" type="slidenum">
              <a:rPr lang="tr-TR" smtClean="0"/>
              <a:pPr/>
              <a:t>77</a:t>
            </a:fld>
            <a:endParaRPr lang="tr-TR" smtClean="0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29803519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60A48-93D8-4E31-8310-0E423EB0AD72}" type="slidenum">
              <a:rPr lang="tr-TR" smtClean="0"/>
              <a:pPr/>
              <a:t>78</a:t>
            </a:fld>
            <a:endParaRPr lang="tr-TR" smtClean="0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56198584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04375-EEA8-4BBF-86DA-0FB1EA32FF7B}" type="slidenum">
              <a:rPr lang="tr-TR" smtClean="0"/>
              <a:pPr/>
              <a:t>79</a:t>
            </a:fld>
            <a:endParaRPr lang="tr-TR" smtClean="0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23202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20D33-854B-47C4-AF69-F7F2D06ACC62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44714441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26A73-6D2E-48A6-9C93-543F54CF144C}" type="slidenum">
              <a:rPr lang="tr-TR" smtClean="0"/>
              <a:pPr/>
              <a:t>80</a:t>
            </a:fld>
            <a:endParaRPr lang="tr-TR" smtClean="0"/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53803285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EF13C-F692-4797-B2C5-67A502C3D19B}" type="slidenum">
              <a:rPr lang="tr-TR" smtClean="0"/>
              <a:pPr/>
              <a:t>81</a:t>
            </a:fld>
            <a:endParaRPr lang="tr-TR" smtClean="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1861605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E9936-ECEF-4771-8EBC-35D112DB6DAC}" type="slidenum">
              <a:rPr lang="tr-TR" smtClean="0"/>
              <a:pPr/>
              <a:t>82</a:t>
            </a:fld>
            <a:endParaRPr lang="tr-TR" smtClean="0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8802057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5C2F7-20BC-4ABC-9651-0E6AC5152335}" type="slidenum">
              <a:rPr lang="tr-TR" smtClean="0"/>
              <a:pPr/>
              <a:t>83</a:t>
            </a:fld>
            <a:endParaRPr lang="tr-TR" smtClean="0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5374022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E9109-33F2-4300-B829-23B81B8C85C7}" type="slidenum">
              <a:rPr lang="tr-TR" smtClean="0"/>
              <a:pPr/>
              <a:t>84</a:t>
            </a:fld>
            <a:endParaRPr lang="tr-TR" smtClean="0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3096821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C7E79-4954-4B68-9358-9778F4911ED8}" type="slidenum">
              <a:rPr lang="tr-TR" smtClean="0"/>
              <a:pPr/>
              <a:t>85</a:t>
            </a:fld>
            <a:endParaRPr lang="tr-TR" smtClean="0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88793042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E6849-4D3C-44E9-9C54-5ECB62D96181}" type="slidenum">
              <a:rPr lang="tr-TR" smtClean="0"/>
              <a:pPr/>
              <a:t>86</a:t>
            </a:fld>
            <a:endParaRPr lang="tr-TR" smtClean="0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894936305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084D0-7B44-4CED-9310-617A5EB2FB0E}" type="slidenum">
              <a:rPr lang="tr-TR" smtClean="0"/>
              <a:pPr/>
              <a:t>87</a:t>
            </a:fld>
            <a:endParaRPr lang="tr-TR" smtClean="0"/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57356372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5760D0-9BDA-4D7F-AE3B-3DA24FBA73FD}" type="slidenum">
              <a:rPr lang="tr-TR" smtClean="0"/>
              <a:pPr/>
              <a:t>88</a:t>
            </a:fld>
            <a:endParaRPr lang="tr-TR" smtClean="0"/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20759149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1D388-DA05-4138-8557-3307BC9ED9C9}" type="slidenum">
              <a:rPr lang="tr-TR" smtClean="0"/>
              <a:pPr/>
              <a:t>89</a:t>
            </a:fld>
            <a:endParaRPr lang="tr-TR" smtClean="0"/>
          </a:p>
        </p:txBody>
      </p:sp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85371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E0A9B-162D-4A15-AC90-A92EA81681EF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79308404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2337E-7C3D-4CD2-BF33-AC149AAE27DE}" type="slidenum">
              <a:rPr lang="tr-TR" smtClean="0"/>
              <a:pPr/>
              <a:t>90</a:t>
            </a:fld>
            <a:endParaRPr lang="tr-TR" smtClean="0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65849422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4CA78-0BB0-486C-A4DC-9E76DB151D1E}" type="slidenum">
              <a:rPr lang="tr-TR" smtClean="0"/>
              <a:pPr/>
              <a:t>91</a:t>
            </a:fld>
            <a:endParaRPr lang="tr-TR" smtClean="0"/>
          </a:p>
        </p:txBody>
      </p:sp>
      <p:sp>
        <p:nvSpPr>
          <p:cNvPr id="268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019035015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E72E8-12F5-469F-957F-AE90AA558337}" type="slidenum">
              <a:rPr lang="tr-TR" smtClean="0"/>
              <a:pPr/>
              <a:t>92</a:t>
            </a:fld>
            <a:endParaRPr lang="tr-TR" smtClean="0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533786982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9BC33-7D59-4ADB-98B2-C92A97498D47}" type="slidenum">
              <a:rPr lang="tr-TR" smtClean="0"/>
              <a:pPr/>
              <a:t>93</a:t>
            </a:fld>
            <a:endParaRPr lang="tr-TR" smtClean="0"/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6640611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46C85-E060-4411-9D9D-FAE2E4173A01}" type="slidenum">
              <a:rPr lang="tr-TR" smtClean="0"/>
              <a:pPr/>
              <a:t>94</a:t>
            </a:fld>
            <a:endParaRPr lang="tr-TR" smtClean="0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960958137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7C011-44EE-40B3-B7A9-0C601ED75EEB}" type="slidenum">
              <a:rPr lang="tr-TR" smtClean="0"/>
              <a:pPr/>
              <a:t>95</a:t>
            </a:fld>
            <a:endParaRPr lang="tr-TR" smtClean="0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8756433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9272D-958B-47BE-B6E8-AE7B3E997185}" type="slidenum">
              <a:rPr lang="tr-TR" smtClean="0"/>
              <a:pPr/>
              <a:t>96</a:t>
            </a:fld>
            <a:endParaRPr lang="tr-TR" smtClean="0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795909333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592F2-4BD4-4AD8-9439-1242133943C7}" type="slidenum">
              <a:rPr lang="tr-TR" smtClean="0"/>
              <a:pPr/>
              <a:t>97</a:t>
            </a:fld>
            <a:endParaRPr lang="tr-TR" smtClean="0"/>
          </a:p>
        </p:txBody>
      </p:sp>
      <p:sp>
        <p:nvSpPr>
          <p:cNvPr id="281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86331093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41652-B3CE-426C-A88C-F113557027C8}" type="slidenum">
              <a:rPr lang="tr-TR" smtClean="0"/>
              <a:pPr/>
              <a:t>98</a:t>
            </a:fld>
            <a:endParaRPr lang="tr-TR" smtClean="0"/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028079470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8BFA5-F0E1-4394-AD06-C4867EB106C6}" type="slidenum">
              <a:rPr lang="tr-TR" smtClean="0"/>
              <a:pPr/>
              <a:t>99</a:t>
            </a:fld>
            <a:endParaRPr lang="tr-TR" smtClean="0"/>
          </a:p>
        </p:txBody>
      </p:sp>
      <p:sp>
        <p:nvSpPr>
          <p:cNvPr id="283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3611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48DF-EAA0-4FF6-B553-7E06D72E457E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259C2-C090-4E36-974B-021938FE887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B02AE-7B5D-490E-B1EC-E190E264092A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F7B33-DCF0-4595-B4B9-E24DD5B734D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9836-432C-42FD-9CB9-4BD50F964CA4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0BC6A-9FAE-4A94-8C08-07A6AE22941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0F425-E55C-420E-85A6-FB772CAC5070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12DC3-9EC1-4287-AAE2-C8CB397ADC1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F2FB1-FC7F-4071-9066-B539918DC5FD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E56ED-C455-43E8-A148-6F4E71BDFB8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E39C4-CF48-4991-A37E-02F00F214090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DA972-9FB8-4DA2-9BF6-2CE6B4AC53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BC565-9AB0-4F74-8FF4-F12382912503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88B8C-39EE-4C6C-85E1-D4A099E921E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781EF-826C-467A-9047-3F81E3204397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0CF7E-D10F-4751-8044-8BEB8F860DB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1B230-B6B2-4C06-8962-63695BD6BE77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069B-45C8-446C-98FF-A01A8F5FB76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4F101-53BC-4A2E-8B37-CB44F1C766A6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444D2-D23C-47E3-B203-19C4F3A89D1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E70F9-51A3-42C8-A303-F86238CE1E43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72F76-DE1A-4328-861F-5D011794019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C56C6-CD64-4591-912E-2DA1257717CB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D914A-8854-4EAB-A58B-B43BFFBCB91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effectLst/>
              </a:defRPr>
            </a:lvl1pPr>
          </a:lstStyle>
          <a:p>
            <a:pPr>
              <a:defRPr/>
            </a:pPr>
            <a:fld id="{54C2B5A1-98E0-4F46-8E0A-92AAA15EA53D}" type="datetime4">
              <a:rPr lang="tr-TR"/>
              <a:pPr>
                <a:defRPr/>
              </a:pPr>
              <a:t>13 Mart 2019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effectLst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effectLst/>
              </a:defRPr>
            </a:lvl1pPr>
          </a:lstStyle>
          <a:p>
            <a:pPr>
              <a:defRPr/>
            </a:pPr>
            <a:fld id="{F5BF37BD-4696-4855-85D2-BB025773A0B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3000"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meb.gov.tr/" TargetMode="Externa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meb.gov.tr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kes.com.tr/images/ataturk_imza/max/5067.jpg" TargetMode="Externa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meb.gov.tr/" TargetMode="External"/><Relationship Id="rId4" Type="http://schemas.openxmlformats.org/officeDocument/2006/relationships/image" Target="../media/image5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://www.meb.gov.tr/" TargetMode="Externa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meb.gov.tr/" TargetMode="Externa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" TargetMode="External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3789A88-23DC-4AD7-B1EE-B2C0699FFAF0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051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6BA99E-1715-4B89-8C8A-1F9A346792B7}" type="slidenum">
              <a:rPr lang="da-DK" smtClean="0"/>
              <a:pPr/>
              <a:t>1</a:t>
            </a:fld>
            <a:endParaRPr lang="da-DK" smtClean="0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5" name="Rectangle 80"/>
          <p:cNvSpPr>
            <a:spLocks noGrp="1" noChangeArrowheads="1"/>
          </p:cNvSpPr>
          <p:nvPr>
            <p:ph type="body" sz="half" idx="2"/>
          </p:nvPr>
        </p:nvSpPr>
        <p:spPr>
          <a:xfrm>
            <a:off x="3879850" y="2332038"/>
            <a:ext cx="4830763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6000" dirty="0" smtClean="0">
                <a:solidFill>
                  <a:srgbClr val="FF3300"/>
                </a:solidFill>
                <a:latin typeface="Algerian" pitchFamily="82" charset="0"/>
              </a:rPr>
              <a:t>PROTOKOL</a:t>
            </a:r>
          </a:p>
          <a:p>
            <a:pPr algn="ctr" eaLnBrk="1" hangingPunct="1">
              <a:buFontTx/>
              <a:buNone/>
            </a:pPr>
            <a:r>
              <a:rPr lang="tr-TR" sz="6000" dirty="0" smtClean="0">
                <a:solidFill>
                  <a:srgbClr val="FF3300"/>
                </a:solidFill>
                <a:latin typeface="Algerian" pitchFamily="82" charset="0"/>
              </a:rPr>
              <a:t>kuralları</a:t>
            </a:r>
          </a:p>
          <a:p>
            <a:pPr algn="ctr" eaLnBrk="1" hangingPunct="1">
              <a:buFontTx/>
              <a:buNone/>
            </a:pPr>
            <a:endParaRPr lang="tr-TR" sz="3200" dirty="0" smtClean="0"/>
          </a:p>
          <a:p>
            <a:pPr algn="ctr" eaLnBrk="1" hangingPunct="1">
              <a:buFontTx/>
              <a:buNone/>
            </a:pPr>
            <a:endParaRPr lang="tr-TR" b="1" dirty="0" smtClean="0"/>
          </a:p>
        </p:txBody>
      </p:sp>
      <p:pic>
        <p:nvPicPr>
          <p:cNvPr id="2056" name="Picture 24" descr="pic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5" y="1577975"/>
            <a:ext cx="3463925" cy="4618038"/>
          </a:xfrm>
          <a:noFill/>
        </p:spPr>
      </p:pic>
      <p:pic>
        <p:nvPicPr>
          <p:cNvPr id="2057" name="Resim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3925" y="77788"/>
            <a:ext cx="1624013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D4CE4FE-DF7B-4671-B07C-CEF8FA023117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843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B6E96-399B-4055-B000-3087E84695B8}" type="slidenum">
              <a:rPr lang="da-DK" smtClean="0"/>
              <a:pPr/>
              <a:t>10</a:t>
            </a:fld>
            <a:endParaRPr lang="da-DK" smtClean="0"/>
          </a:p>
        </p:txBody>
      </p:sp>
      <p:sp>
        <p:nvSpPr>
          <p:cNvPr id="1843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843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843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2813050" y="546100"/>
            <a:ext cx="3525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Protokol Kurallarının Amacı</a:t>
            </a:r>
            <a:endParaRPr lang="da-DK" sz="1800" b="1" i="0"/>
          </a:p>
        </p:txBody>
      </p:sp>
      <p:sp>
        <p:nvSpPr>
          <p:cNvPr id="517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539750" y="1363663"/>
            <a:ext cx="38576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tr-TR" sz="2800" i="0">
                <a:solidFill>
                  <a:srgbClr val="2C2C84"/>
                </a:solidFill>
              </a:rPr>
              <a:t>   PROTOKOLÜN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tr-TR" sz="2800" i="0">
                <a:solidFill>
                  <a:srgbClr val="2C2C84"/>
                </a:solidFill>
              </a:rPr>
              <a:t>amacı </a:t>
            </a:r>
            <a:r>
              <a:rPr lang="tr-TR" sz="2800" i="0" u="sng">
                <a:solidFill>
                  <a:srgbClr val="FF3300"/>
                </a:solidFill>
              </a:rPr>
              <a:t>düzeni bozmak</a:t>
            </a:r>
            <a:r>
              <a:rPr lang="tr-TR" sz="2800" i="0"/>
              <a:t> değildir.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tr-TR" sz="2800" i="0"/>
              <a:t> Varsa </a:t>
            </a:r>
            <a:r>
              <a:rPr lang="tr-TR" sz="2800" i="0">
                <a:solidFill>
                  <a:srgbClr val="FF3300"/>
                </a:solidFill>
              </a:rPr>
              <a:t>düzensizliğe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tr-TR" sz="2800" i="0">
                <a:solidFill>
                  <a:srgbClr val="FF3300"/>
                </a:solidFill>
              </a:rPr>
              <a:t>son vererek</a:t>
            </a:r>
            <a:r>
              <a:rPr lang="tr-TR" sz="2800" i="0"/>
              <a:t> toplumsal ilişkilerin gelişmesini sağlayan nezaket ve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tr-TR" sz="2800" i="0"/>
              <a:t>karşılıklı saygı ortamını yaratmaktır.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tr-TR" sz="2800" i="0"/>
              <a:t>	</a:t>
            </a:r>
            <a:endParaRPr lang="tr-TR" sz="2800" i="0">
              <a:solidFill>
                <a:srgbClr val="2C2C84"/>
              </a:solidFill>
            </a:endParaRPr>
          </a:p>
        </p:txBody>
      </p:sp>
      <p:sp>
        <p:nvSpPr>
          <p:cNvPr id="517134" name="Rectangle 14"/>
          <p:cNvSpPr>
            <a:spLocks noChangeArrowheads="1"/>
          </p:cNvSpPr>
          <p:nvPr/>
        </p:nvSpPr>
        <p:spPr bwMode="auto">
          <a:xfrm>
            <a:off x="4895850" y="1787525"/>
            <a:ext cx="35925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2800" i="0">
                <a:solidFill>
                  <a:srgbClr val="2C2C84"/>
                </a:solidFill>
              </a:rPr>
              <a:t>   </a:t>
            </a:r>
            <a:r>
              <a:rPr lang="tr-TR" sz="2800" b="1" i="0">
                <a:solidFill>
                  <a:srgbClr val="2C2C84"/>
                </a:solidFill>
              </a:rPr>
              <a:t>PROTOKOLÜN amacı</a:t>
            </a:r>
            <a:r>
              <a:rPr lang="tr-TR" sz="2800" i="0">
                <a:solidFill>
                  <a:srgbClr val="2C2C84"/>
                </a:solidFill>
              </a:rPr>
              <a:t> </a:t>
            </a:r>
            <a:r>
              <a:rPr lang="tr-TR" sz="2800" i="0"/>
              <a:t>	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2800" i="0"/>
              <a:t>   </a:t>
            </a:r>
            <a:r>
              <a:rPr lang="tr-TR" sz="2800" i="0">
                <a:solidFill>
                  <a:srgbClr val="2C2C84"/>
                </a:solidFill>
              </a:rPr>
              <a:t>kısaca;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sz="2400" i="0">
                <a:solidFill>
                  <a:srgbClr val="2C2C8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BİREYSEL, KURUMSAL VE ULUSAL </a:t>
            </a:r>
            <a:r>
              <a:rPr lang="tr-TR" sz="2400" i="0">
                <a:solidFill>
                  <a:srgbClr val="2C2C84"/>
                </a:solidFill>
              </a:rPr>
              <a:t>ONURU VE SAYGINLIĞI KORUMAKTIR.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tr-TR" sz="2800" i="0">
              <a:solidFill>
                <a:srgbClr val="2C2C84"/>
              </a:solidFill>
            </a:endParaRPr>
          </a:p>
        </p:txBody>
      </p:sp>
      <p:pic>
        <p:nvPicPr>
          <p:cNvPr id="18446" name="Picture 15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338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66E0E4-9C42-41E3-A37A-E942AF1959A3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2697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E5D118-A367-400D-B5BE-5ADA5DE30239}" type="slidenum">
              <a:rPr lang="da-DK" smtClean="0"/>
              <a:pPr/>
              <a:t>100</a:t>
            </a:fld>
            <a:endParaRPr lang="da-DK" smtClean="0"/>
          </a:p>
        </p:txBody>
      </p:sp>
      <p:sp>
        <p:nvSpPr>
          <p:cNvPr id="12698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698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698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698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2698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26985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26986" name="Text Box 9"/>
          <p:cNvSpPr txBox="1">
            <a:spLocks noChangeArrowheads="1"/>
          </p:cNvSpPr>
          <p:nvPr/>
        </p:nvSpPr>
        <p:spPr bwMode="auto">
          <a:xfrm>
            <a:off x="3598863" y="571500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Giyim Protokolü</a:t>
            </a:r>
            <a:endParaRPr lang="da-DK" sz="1800" b="1" i="0"/>
          </a:p>
        </p:txBody>
      </p:sp>
      <p:sp>
        <p:nvSpPr>
          <p:cNvPr id="2263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988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</p:txBody>
      </p:sp>
      <p:sp>
        <p:nvSpPr>
          <p:cNvPr id="126989" name="Rectangle 14"/>
          <p:cNvSpPr>
            <a:spLocks noChangeArrowheads="1"/>
          </p:cNvSpPr>
          <p:nvPr/>
        </p:nvSpPr>
        <p:spPr bwMode="auto">
          <a:xfrm>
            <a:off x="673100" y="18161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Kişinin, her davetin niteliği ve saatine ALT ve ÜST sınırları zorlamadan uygun giyimde olmaları önem taşır. </a:t>
            </a:r>
          </a:p>
          <a:p>
            <a:pPr marL="342900" indent="-342900">
              <a:spcBef>
                <a:spcPct val="20000"/>
              </a:spcBef>
            </a:pPr>
            <a:endParaRPr lang="tr-TR" sz="2800" b="1" i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Resmi toplantılarda törenlerde yöneticilerin titizlik göstermeleri gerekmektedir. </a:t>
            </a:r>
          </a:p>
        </p:txBody>
      </p:sp>
      <p:pic>
        <p:nvPicPr>
          <p:cNvPr id="126990" name="Picture 15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460375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D252F7-5E06-44B8-AEDF-B5C2182F157A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3619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D96E60-CF0D-4E3A-B4D7-8B56BD42D3C0}" type="slidenum">
              <a:rPr lang="da-DK" smtClean="0"/>
              <a:pPr/>
              <a:t>101</a:t>
            </a:fld>
            <a:endParaRPr lang="da-DK" smtClean="0"/>
          </a:p>
        </p:txBody>
      </p:sp>
      <p:sp>
        <p:nvSpPr>
          <p:cNvPr id="13619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619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619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619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3620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3620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b="1" smtClean="0"/>
          </a:p>
          <a:p>
            <a:pPr algn="ctr" eaLnBrk="1" hangingPunct="1">
              <a:buFontTx/>
              <a:buNone/>
            </a:pPr>
            <a:r>
              <a:rPr lang="tr-TR" b="1" smtClean="0"/>
              <a:t>KAMUSAL VE SOSYAL YAŞAMDA</a:t>
            </a:r>
          </a:p>
          <a:p>
            <a:pPr algn="ctr" eaLnBrk="1" hangingPunct="1">
              <a:buFontTx/>
              <a:buNone/>
            </a:pPr>
            <a:r>
              <a:rPr lang="tr-TR" b="1" smtClean="0">
                <a:solidFill>
                  <a:srgbClr val="FF3399"/>
                </a:solidFill>
              </a:rPr>
              <a:t>HANIMLAR</a:t>
            </a:r>
            <a:r>
              <a:rPr lang="tr-TR" b="1" smtClean="0"/>
              <a:t> VE </a:t>
            </a:r>
            <a:r>
              <a:rPr lang="tr-TR" b="1" smtClean="0">
                <a:solidFill>
                  <a:srgbClr val="2C2C84"/>
                </a:solidFill>
              </a:rPr>
              <a:t>YÖNETİCİLER </a:t>
            </a:r>
          </a:p>
          <a:p>
            <a:pPr algn="ctr" eaLnBrk="1" hangingPunct="1">
              <a:buFontTx/>
              <a:buNone/>
            </a:pPr>
            <a:r>
              <a:rPr lang="tr-TR" b="1" smtClean="0"/>
              <a:t>DAİMA AYRINTIYA BAKARLAR.</a:t>
            </a:r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3598863" y="571500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Giyim Protokolü</a:t>
            </a:r>
            <a:endParaRPr lang="da-DK" sz="1800" b="1" i="0"/>
          </a:p>
        </p:txBody>
      </p:sp>
      <p:pic>
        <p:nvPicPr>
          <p:cNvPr id="136205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338" y="460375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4ACE162-7942-4DBB-AA88-4631830DE987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3721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0F93C-ECFB-47B1-B115-C8D22DA40130}" type="slidenum">
              <a:rPr lang="da-DK" smtClean="0"/>
              <a:pPr/>
              <a:t>102</a:t>
            </a:fld>
            <a:endParaRPr lang="da-DK" smtClean="0"/>
          </a:p>
        </p:txBody>
      </p:sp>
      <p:sp>
        <p:nvSpPr>
          <p:cNvPr id="13722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722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722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722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3722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37225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37226" name="Text Box 9"/>
          <p:cNvSpPr txBox="1">
            <a:spLocks noChangeArrowheads="1"/>
          </p:cNvSpPr>
          <p:nvPr/>
        </p:nvSpPr>
        <p:spPr bwMode="auto">
          <a:xfrm>
            <a:off x="1208088" y="546100"/>
            <a:ext cx="6986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 i="0"/>
              <a:t>      KAMUSAL YAŞAMDA SOSYAL DAVRANIŞ KURALLARI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722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26365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2800" b="1" smtClean="0"/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HİTAP ETME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SELÂMLAMA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EL SIKMA </a:t>
            </a:r>
            <a:r>
              <a:rPr lang="tr-TR" sz="2000" b="1" smtClean="0">
                <a:solidFill>
                  <a:schemeClr val="bg2"/>
                </a:solidFill>
              </a:rPr>
              <a:t>(TOKALAŞMA)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EL ÖPME / YANAKTAN ÖPME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TAKDİM, TANITMA/TANIŞTIRMA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KONUŞMA/TELEFONDA KONUŞMA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DURMA, OTURMA, YÜRÜME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İKRAMDA BULUNMA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YEMEK YEME 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İÇKİ İÇME VE ŞEREFE KALDIRMA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ÇAY/KAHVE İÇME 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TEŞEKKÜR, TAKDİR VE TEBRİK ETME 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b="1" smtClean="0"/>
              <a:t>ÇİÇEK / </a:t>
            </a:r>
            <a:r>
              <a:rPr lang="tr-TR" sz="2000" b="1" smtClean="0">
                <a:solidFill>
                  <a:schemeClr val="bg2"/>
                </a:solidFill>
              </a:rPr>
              <a:t>HEDİYE </a:t>
            </a:r>
            <a:r>
              <a:rPr lang="tr-TR" sz="2000" b="1" smtClean="0"/>
              <a:t>ALMA VE SUNMA</a:t>
            </a:r>
            <a:endParaRPr lang="tr-TR" sz="2000" smtClean="0"/>
          </a:p>
        </p:txBody>
      </p:sp>
      <p:pic>
        <p:nvPicPr>
          <p:cNvPr id="137229" name="Picture 15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3C40C3-75A9-4CC8-B716-9AB62833182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3824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DA49E3-1C4F-49A4-B3CA-1AE5B5635F49}" type="slidenum">
              <a:rPr lang="da-DK" smtClean="0"/>
              <a:pPr/>
              <a:t>103</a:t>
            </a:fld>
            <a:endParaRPr lang="da-DK" smtClean="0"/>
          </a:p>
        </p:txBody>
      </p:sp>
      <p:sp>
        <p:nvSpPr>
          <p:cNvPr id="13824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824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824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824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3824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3824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RESMİ HİTAP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Sayın Kaymakamım, Sayın Valim, Sayın Müdürüm, Müdür Bey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8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SOSYAL HİTAP</a:t>
            </a:r>
            <a:r>
              <a:rPr lang="tr-T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Ahmet Bey, Ayşe Hanım;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Beyefendi / Hanımefendi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ÖZEL HİTAP</a:t>
            </a:r>
            <a:r>
              <a:rPr lang="tr-T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Ahmet, Ayşe, </a:t>
            </a:r>
            <a:r>
              <a:rPr lang="tr-TR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Abi</a:t>
            </a:r>
            <a:r>
              <a:rPr lang="tr-T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Abla</a:t>
            </a:r>
            <a:r>
              <a:rPr lang="tr-TR" sz="2800" dirty="0" smtClean="0"/>
              <a:t>	</a:t>
            </a:r>
          </a:p>
        </p:txBody>
      </p:sp>
      <p:sp>
        <p:nvSpPr>
          <p:cNvPr id="138252" name="Text Box 17"/>
          <p:cNvSpPr txBox="1">
            <a:spLocks noChangeArrowheads="1"/>
          </p:cNvSpPr>
          <p:nvPr/>
        </p:nvSpPr>
        <p:spPr bwMode="auto">
          <a:xfrm>
            <a:off x="1208088" y="546100"/>
            <a:ext cx="6986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 i="0"/>
              <a:t>      KAMUSAL YAŞAMDA SOSYAL DAVRANIŞ KURALLARI</a:t>
            </a:r>
          </a:p>
        </p:txBody>
      </p:sp>
      <p:pic>
        <p:nvPicPr>
          <p:cNvPr id="138253" name="Picture 18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4841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5F0C823-06E2-48AB-94ED-5EDF9733F227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3926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6E4F77-5FAA-4B60-A164-6A11D70F208F}" type="slidenum">
              <a:rPr lang="da-DK" smtClean="0"/>
              <a:pPr/>
              <a:t>104</a:t>
            </a:fld>
            <a:endParaRPr lang="da-DK" smtClean="0"/>
          </a:p>
        </p:txBody>
      </p:sp>
      <p:sp>
        <p:nvSpPr>
          <p:cNvPr id="13926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926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927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927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3927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3927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340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RESMİ SELÂM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800" b="1" smtClean="0"/>
              <a:t>    Saygılar Sayın Müdürüm,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800" b="1" smtClean="0"/>
              <a:t>   Saygılar Hanımefendi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SOSYAL SELÂM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800" b="1" smtClean="0"/>
              <a:t>	 İyi günler, Günaydın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UZATMA HAKKI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800" b="1" smtClean="0"/>
              <a:t>	Öncelikle ev sahibine, üst’e ve hanıma aittir.</a:t>
            </a:r>
            <a:endParaRPr lang="tr-TR" sz="280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2800" smtClean="0"/>
              <a:t>	</a:t>
            </a:r>
          </a:p>
        </p:txBody>
      </p:sp>
      <p:sp>
        <p:nvSpPr>
          <p:cNvPr id="139276" name="Text Box 15"/>
          <p:cNvSpPr txBox="1">
            <a:spLocks noChangeArrowheads="1"/>
          </p:cNvSpPr>
          <p:nvPr/>
        </p:nvSpPr>
        <p:spPr bwMode="auto">
          <a:xfrm>
            <a:off x="1208088" y="546100"/>
            <a:ext cx="6986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 i="0"/>
              <a:t>      KAMUSAL YAŞAMDA SOSYAL DAVRANIŞ KURALLARI</a:t>
            </a:r>
          </a:p>
        </p:txBody>
      </p:sp>
      <p:pic>
        <p:nvPicPr>
          <p:cNvPr id="139277" name="Picture 17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648B46-2DDE-4D13-AAB7-D4416A377A2A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029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862EA8-4100-4504-A1E3-5DD2DE420206}" type="slidenum">
              <a:rPr lang="da-DK" smtClean="0"/>
              <a:pPr/>
              <a:t>105</a:t>
            </a:fld>
            <a:endParaRPr lang="da-DK" smtClean="0"/>
          </a:p>
        </p:txBody>
      </p:sp>
      <p:sp>
        <p:nvSpPr>
          <p:cNvPr id="14029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029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029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029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029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4029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546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299" name="Text Box 10"/>
          <p:cNvSpPr txBox="1">
            <a:spLocks noChangeArrowheads="1"/>
          </p:cNvSpPr>
          <p:nvPr/>
        </p:nvSpPr>
        <p:spPr bwMode="auto">
          <a:xfrm>
            <a:off x="1208088" y="546100"/>
            <a:ext cx="6986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 i="0"/>
              <a:t>      KAMUSAL YAŞAMDA SOSYAL DAVRANIŞ KURALLARI</a:t>
            </a:r>
          </a:p>
        </p:txBody>
      </p:sp>
      <p:sp>
        <p:nvSpPr>
          <p:cNvPr id="140300" name="Rectangle 1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smtClean="0"/>
              <a:t>Bir topluluğa hitap ediliyorsa önce, toplulukta bulunan en üste sonra sırasıyla diğerlerine hitap edilmelidir.  </a:t>
            </a:r>
          </a:p>
          <a:p>
            <a:pPr eaLnBrk="1" hangingPunct="1"/>
            <a:r>
              <a:rPr lang="tr-TR" smtClean="0"/>
              <a:t>Resmi konuşma yaparken “</a:t>
            </a:r>
            <a:r>
              <a:rPr lang="tr-TR" smtClean="0">
                <a:solidFill>
                  <a:srgbClr val="FF3300"/>
                </a:solidFill>
              </a:rPr>
              <a:t>ben</a:t>
            </a:r>
            <a:r>
              <a:rPr lang="tr-TR" smtClean="0"/>
              <a:t>” yerine “</a:t>
            </a:r>
            <a:r>
              <a:rPr lang="tr-TR" b="1" smtClean="0">
                <a:solidFill>
                  <a:srgbClr val="2C2C84"/>
                </a:solidFill>
              </a:rPr>
              <a:t>biz</a:t>
            </a:r>
            <a:r>
              <a:rPr lang="tr-TR" smtClean="0"/>
              <a:t>”, müdürlüğümüz, yönetimimiz, okulumuz denmelidir.</a:t>
            </a:r>
          </a:p>
          <a:p>
            <a:pPr eaLnBrk="1" hangingPunct="1"/>
            <a:r>
              <a:rPr lang="tr-TR" smtClean="0"/>
              <a:t>Başkalarına “</a:t>
            </a:r>
            <a:r>
              <a:rPr lang="tr-TR" smtClean="0">
                <a:solidFill>
                  <a:srgbClr val="FF3300"/>
                </a:solidFill>
              </a:rPr>
              <a:t>SİZ</a:t>
            </a:r>
            <a:r>
              <a:rPr lang="tr-TR" smtClean="0"/>
              <a:t>”, “</a:t>
            </a:r>
            <a:r>
              <a:rPr lang="tr-TR" smtClean="0">
                <a:solidFill>
                  <a:srgbClr val="FF3300"/>
                </a:solidFill>
              </a:rPr>
              <a:t>LÜTFEN</a:t>
            </a:r>
            <a:r>
              <a:rPr lang="tr-TR" smtClean="0"/>
              <a:t>” diye hitap edilmelidir. </a:t>
            </a:r>
          </a:p>
        </p:txBody>
      </p:sp>
      <p:pic>
        <p:nvPicPr>
          <p:cNvPr id="140301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9B97B1D-C90E-4B47-904C-B18587E792BE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131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50CE8-F340-4C4B-B43F-C59867EDD762}" type="slidenum">
              <a:rPr lang="da-DK" smtClean="0"/>
              <a:pPr/>
              <a:t>106</a:t>
            </a:fld>
            <a:endParaRPr lang="da-DK" smtClean="0"/>
          </a:p>
        </p:txBody>
      </p:sp>
      <p:sp>
        <p:nvSpPr>
          <p:cNvPr id="14131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131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131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131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132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4132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550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323" name="Text Box 10"/>
          <p:cNvSpPr txBox="1">
            <a:spLocks noChangeArrowheads="1"/>
          </p:cNvSpPr>
          <p:nvPr/>
        </p:nvSpPr>
        <p:spPr bwMode="auto">
          <a:xfrm>
            <a:off x="1208088" y="546100"/>
            <a:ext cx="6986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 i="0"/>
              <a:t>      KAMUSAL YAŞAMDA SOSYAL DAVRANIŞ KURALLARI</a:t>
            </a:r>
          </a:p>
        </p:txBody>
      </p:sp>
      <p:sp>
        <p:nvSpPr>
          <p:cNvPr id="141324" name="Rectangle 1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smtClean="0"/>
              <a:t>Kişiler birbirini dinleyerek sözü bitmeden konuşmaya başlamamalıdır. </a:t>
            </a:r>
          </a:p>
          <a:p>
            <a:pPr eaLnBrk="1" hangingPunct="1"/>
            <a:r>
              <a:rPr lang="tr-TR" smtClean="0"/>
              <a:t>Dinlemesini bilmek ve konuşma sırasını beklemek büyük erdemdir. </a:t>
            </a:r>
          </a:p>
          <a:p>
            <a:pPr eaLnBrk="1" hangingPunct="1"/>
            <a:r>
              <a:rPr lang="tr-TR" smtClean="0"/>
              <a:t>Selamlamalarda genel kural ast üstü, erkek bayanı, ayrılanlar kalanları, gelenler var olanları selamlar.</a:t>
            </a:r>
          </a:p>
          <a:p>
            <a:pPr eaLnBrk="1" hangingPunct="1"/>
            <a:endParaRPr lang="tr-TR" smtClean="0"/>
          </a:p>
        </p:txBody>
      </p:sp>
      <p:pic>
        <p:nvPicPr>
          <p:cNvPr id="141325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225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29EFAEF-9163-42AB-B27E-DF59F5BA9A36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233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9F152A-4897-4FC7-8ADB-4E04C5E96E7B}" type="slidenum">
              <a:rPr lang="da-DK" smtClean="0"/>
              <a:pPr/>
              <a:t>107</a:t>
            </a:fld>
            <a:endParaRPr lang="da-DK" smtClean="0"/>
          </a:p>
        </p:txBody>
      </p:sp>
      <p:sp>
        <p:nvSpPr>
          <p:cNvPr id="14234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234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234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234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234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4234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555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347" name="Text Box 10"/>
          <p:cNvSpPr txBox="1">
            <a:spLocks noChangeArrowheads="1"/>
          </p:cNvSpPr>
          <p:nvPr/>
        </p:nvSpPr>
        <p:spPr bwMode="auto">
          <a:xfrm>
            <a:off x="1208088" y="546100"/>
            <a:ext cx="6986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 i="0"/>
              <a:t>      KAMUSAL YAŞAMDA SOSYAL DAVRANIŞ KURALLARI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Cumhurbaşkanı,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cenaze,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ülkemizi ziyaret eden devlet başkanları, İstiklal Marşı çalınırken,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göndere bayrak çekilirken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  cephe alınarak selamlanılır.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Bir toplantıya girerken önce ev sahibi selamlanır ayrılırken yine ev sahibi selamlanır. </a:t>
            </a:r>
          </a:p>
        </p:txBody>
      </p:sp>
      <p:pic>
        <p:nvPicPr>
          <p:cNvPr id="142349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460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EBBD379-1C8B-4022-AA0E-B26A28955AA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336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E7EEFA-F31E-47ED-A77A-23B1EBB8B803}" type="slidenum">
              <a:rPr lang="da-DK" smtClean="0"/>
              <a:pPr/>
              <a:t>108</a:t>
            </a:fld>
            <a:endParaRPr lang="da-DK" smtClean="0"/>
          </a:p>
        </p:txBody>
      </p:sp>
      <p:sp>
        <p:nvSpPr>
          <p:cNvPr id="14336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336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336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336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3368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5591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1208088" y="546100"/>
            <a:ext cx="6986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 i="0"/>
              <a:t>      KAMUSAL YAŞAMDA SOSYAL DAVRANIŞ KURALLARI</a:t>
            </a:r>
          </a:p>
        </p:txBody>
      </p:sp>
      <p:sp>
        <p:nvSpPr>
          <p:cNvPr id="143371" name="Rectangle 1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mtClean="0"/>
              <a:t>Görüşmelerde öncelikle kartvizit takdim edilerek görüşmeye başlanılmalıdır.</a:t>
            </a:r>
          </a:p>
          <a:p>
            <a:pPr eaLnBrk="1" hangingPunct="1"/>
            <a:r>
              <a:rPr lang="tr-TR" smtClean="0"/>
              <a:t>Tanıdık kişiler utanabilecekleri bir durumda görüldüğünde selam verilmeyerek görmezlikten gelinerek geçilir.</a:t>
            </a:r>
          </a:p>
          <a:p>
            <a:pPr eaLnBrk="1" hangingPunct="1"/>
            <a:r>
              <a:rPr lang="tr-TR" smtClean="0"/>
              <a:t>Sinema tiyatro konser gibi yerlerde birbirlerini gören tanıdıklar başla hafif birbirlerini selamlarlar.</a:t>
            </a:r>
          </a:p>
        </p:txBody>
      </p:sp>
      <p:pic>
        <p:nvPicPr>
          <p:cNvPr id="143372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6738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19AD2D1-3003-40B2-BC81-88C7B54D5062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438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1B9B04-D67D-487F-9F08-1174DACE5583}" type="slidenum">
              <a:rPr lang="da-DK" smtClean="0"/>
              <a:pPr/>
              <a:t>109</a:t>
            </a:fld>
            <a:endParaRPr lang="da-DK" smtClean="0"/>
          </a:p>
        </p:txBody>
      </p:sp>
      <p:sp>
        <p:nvSpPr>
          <p:cNvPr id="14438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438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439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439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439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4439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395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  <a:p>
            <a:pPr algn="ctr" eaLnBrk="1" hangingPunct="1">
              <a:buFontTx/>
              <a:buNone/>
            </a:pPr>
            <a:r>
              <a:rPr lang="tr-TR" smtClean="0"/>
              <a:t>	</a:t>
            </a:r>
            <a:r>
              <a:rPr lang="tr-TR" b="1" smtClean="0"/>
              <a:t>Kamusal yaşamda üstlerin eli öpülmez. </a:t>
            </a:r>
            <a:r>
              <a:rPr lang="tr-TR" smtClean="0"/>
              <a:t>Ancak, karşılama ve uğurlamada yanaktan öpüşme bir gelenektir.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b="1" smtClean="0"/>
              <a:t>	</a:t>
            </a:r>
            <a:endParaRPr lang="tr-TR" smtClean="0"/>
          </a:p>
        </p:txBody>
      </p:sp>
      <p:sp>
        <p:nvSpPr>
          <p:cNvPr id="144396" name="Text Box 15"/>
          <p:cNvSpPr txBox="1">
            <a:spLocks noChangeArrowheads="1"/>
          </p:cNvSpPr>
          <p:nvPr/>
        </p:nvSpPr>
        <p:spPr bwMode="auto">
          <a:xfrm>
            <a:off x="1208088" y="546100"/>
            <a:ext cx="6986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 i="0"/>
              <a:t>      KAMUSAL YAŞAMDA SOSYAL DAVRANIŞ KURALLARI</a:t>
            </a:r>
          </a:p>
        </p:txBody>
      </p:sp>
      <p:pic>
        <p:nvPicPr>
          <p:cNvPr id="144397" name="Picture 16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838" y="4841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EDEAEF-7778-4E4C-BC93-BB7F9E9710B9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945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81B14B-287A-4CD3-9B7E-BF570CAC58F8}" type="slidenum">
              <a:rPr lang="da-DK" smtClean="0"/>
              <a:pPr/>
              <a:t>11</a:t>
            </a:fld>
            <a:endParaRPr lang="da-DK" smtClean="0"/>
          </a:p>
        </p:txBody>
      </p:sp>
      <p:sp>
        <p:nvSpPr>
          <p:cNvPr id="206850" name="Oval 2"/>
          <p:cNvSpPr>
            <a:spLocks noChangeArrowheads="1"/>
          </p:cNvSpPr>
          <p:nvPr/>
        </p:nvSpPr>
        <p:spPr bwMode="auto">
          <a:xfrm>
            <a:off x="4252913" y="2159000"/>
            <a:ext cx="2232025" cy="26193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1" name="AutoShape 3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9462" name="AutoShape 4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9463" name="AutoShape 5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2446338" y="57150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ve Sosyal Davranış Kuralları</a:t>
            </a:r>
            <a:endParaRPr lang="da-DK" sz="1800" b="1" i="0"/>
          </a:p>
        </p:txBody>
      </p:sp>
      <p:sp>
        <p:nvSpPr>
          <p:cNvPr id="2068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77838" y="1274763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b="1" smtClean="0">
                <a:latin typeface="Tahoma" pitchFamily="34" charset="0"/>
              </a:rPr>
              <a:t>Yaşam Alanımız</a:t>
            </a:r>
            <a:r>
              <a:rPr lang="tr-TR" smtClean="0"/>
              <a:t>	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</p:txBody>
      </p:sp>
      <p:sp>
        <p:nvSpPr>
          <p:cNvPr id="206862" name="Oval 14"/>
          <p:cNvSpPr>
            <a:spLocks noChangeArrowheads="1"/>
          </p:cNvSpPr>
          <p:nvPr/>
        </p:nvSpPr>
        <p:spPr bwMode="auto">
          <a:xfrm>
            <a:off x="2611438" y="1881188"/>
            <a:ext cx="2447925" cy="268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63" name="Oval 15"/>
          <p:cNvSpPr>
            <a:spLocks noChangeArrowheads="1"/>
          </p:cNvSpPr>
          <p:nvPr/>
        </p:nvSpPr>
        <p:spPr bwMode="auto">
          <a:xfrm>
            <a:off x="2605088" y="2692400"/>
            <a:ext cx="2376487" cy="252571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2938463" y="5318125"/>
            <a:ext cx="17287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b="1" i="0">
                <a:solidFill>
                  <a:srgbClr val="4D4D4D"/>
                </a:solidFill>
                <a:latin typeface="Tahoma" pitchFamily="34" charset="0"/>
              </a:rPr>
              <a:t>GÖRGÜ VE NEZAKET KURALLARI</a:t>
            </a:r>
          </a:p>
        </p:txBody>
      </p:sp>
      <p:sp>
        <p:nvSpPr>
          <p:cNvPr id="206865" name="Text Box 17"/>
          <p:cNvSpPr txBox="1">
            <a:spLocks noChangeArrowheads="1"/>
          </p:cNvSpPr>
          <p:nvPr/>
        </p:nvSpPr>
        <p:spPr bwMode="auto">
          <a:xfrm>
            <a:off x="4559300" y="5389563"/>
            <a:ext cx="1800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b="1" i="0">
                <a:solidFill>
                  <a:srgbClr val="FF3300"/>
                </a:solidFill>
                <a:latin typeface="Tahoma" pitchFamily="34" charset="0"/>
              </a:rPr>
              <a:t>PROTOKOL KURALLARI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119438" y="3676650"/>
            <a:ext cx="131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i="0">
                <a:latin typeface="Tahoma" pitchFamily="34" charset="0"/>
              </a:rPr>
              <a:t>Sosyal Alan</a:t>
            </a:r>
            <a:endParaRPr lang="tr-TR" b="1" i="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179763" y="2355850"/>
            <a:ext cx="131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i="0">
                <a:latin typeface="Tahoma" pitchFamily="34" charset="0"/>
              </a:rPr>
              <a:t>Özel Alan</a:t>
            </a:r>
            <a:endParaRPr lang="tr-TR" b="1" i="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091113" y="3127375"/>
            <a:ext cx="1314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i="0">
                <a:latin typeface="Tahoma" pitchFamily="34" charset="0"/>
              </a:rPr>
              <a:t>Kamusal (</a:t>
            </a:r>
            <a:r>
              <a:rPr lang="tr-TR" sz="1800" i="0">
                <a:latin typeface="Tahoma" pitchFamily="34" charset="0"/>
              </a:rPr>
              <a:t>Resmi</a:t>
            </a:r>
            <a:r>
              <a:rPr lang="tr-TR" i="0">
                <a:latin typeface="Tahoma" pitchFamily="34" charset="0"/>
              </a:rPr>
              <a:t>) Alan</a:t>
            </a:r>
            <a:endParaRPr lang="tr-TR" b="1" i="0"/>
          </a:p>
        </p:txBody>
      </p:sp>
      <p:sp>
        <p:nvSpPr>
          <p:cNvPr id="206869" name="AutoShape 21"/>
          <p:cNvSpPr>
            <a:spLocks noChangeArrowheads="1"/>
          </p:cNvSpPr>
          <p:nvPr/>
        </p:nvSpPr>
        <p:spPr bwMode="auto">
          <a:xfrm>
            <a:off x="2416175" y="4894263"/>
            <a:ext cx="319088" cy="798512"/>
          </a:xfrm>
          <a:prstGeom prst="curvedRightArrow">
            <a:avLst>
              <a:gd name="adj1" fmla="val 50050"/>
              <a:gd name="adj2" fmla="val 10009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70" name="AutoShape 22"/>
          <p:cNvSpPr>
            <a:spLocks noChangeArrowheads="1"/>
          </p:cNvSpPr>
          <p:nvPr/>
        </p:nvSpPr>
        <p:spPr bwMode="auto">
          <a:xfrm flipH="1">
            <a:off x="6146800" y="4873625"/>
            <a:ext cx="269875" cy="777875"/>
          </a:xfrm>
          <a:prstGeom prst="curvedRightArrow">
            <a:avLst>
              <a:gd name="adj1" fmla="val 57647"/>
              <a:gd name="adj2" fmla="val 115294"/>
              <a:gd name="adj3" fmla="val 33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79" name="Picture 3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6738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animBg="1"/>
      <p:bldP spid="206862" grpId="0" animBg="1"/>
      <p:bldP spid="206863" grpId="0" animBg="1"/>
      <p:bldP spid="206864" grpId="0"/>
      <p:bldP spid="20686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A094660-74E5-4381-871A-F1E4B80DA5E5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541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EDC2A6-7900-4FA9-B0F6-01637746381E}" type="slidenum">
              <a:rPr lang="da-DK" smtClean="0"/>
              <a:pPr/>
              <a:t>110</a:t>
            </a:fld>
            <a:endParaRPr lang="da-DK" smtClean="0"/>
          </a:p>
        </p:txBody>
      </p:sp>
      <p:sp>
        <p:nvSpPr>
          <p:cNvPr id="14541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541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541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541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541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4541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18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sz="2800" b="1" smtClean="0"/>
              <a:t>	</a:t>
            </a:r>
            <a:r>
              <a:rPr lang="tr-TR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Resmî ortamda</a:t>
            </a:r>
            <a:r>
              <a:rPr lang="tr-TR" sz="2800" b="1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tr-TR" sz="2800" b="1" smtClean="0"/>
              <a:t>	kişi yalnızca ünvanıyla; </a:t>
            </a:r>
          </a:p>
          <a:p>
            <a:pPr eaLnBrk="1" hangingPunct="1">
              <a:buFontTx/>
              <a:buNone/>
              <a:defRPr/>
            </a:pPr>
            <a:r>
              <a:rPr lang="tr-TR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yarı resmî ortamda</a:t>
            </a:r>
            <a:r>
              <a:rPr lang="tr-TR" sz="2800" b="1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tr-TR" sz="2800" b="1" smtClean="0"/>
              <a:t>	ünvanı ve adı-soyadıyla; </a:t>
            </a:r>
          </a:p>
          <a:p>
            <a:pPr eaLnBrk="1" hangingPunct="1">
              <a:buFontTx/>
              <a:buNone/>
              <a:defRPr/>
            </a:pPr>
            <a:r>
              <a:rPr lang="tr-TR" sz="2800" b="1" smtClean="0"/>
              <a:t>	</a:t>
            </a:r>
            <a:r>
              <a:rPr lang="tr-TR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sosyal ortamda</a:t>
            </a:r>
            <a:r>
              <a:rPr lang="tr-TR" sz="2800" b="1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tr-TR" sz="2800" b="1" smtClean="0"/>
              <a:t>	adı-soyadı ve ünvanıyla; </a:t>
            </a:r>
          </a:p>
          <a:p>
            <a:pPr eaLnBrk="1" hangingPunct="1">
              <a:buFontTx/>
              <a:buNone/>
              <a:defRPr/>
            </a:pPr>
            <a:r>
              <a:rPr lang="tr-TR" sz="2800" b="1" smtClean="0"/>
              <a:t>	</a:t>
            </a:r>
            <a:r>
              <a:rPr lang="tr-TR" sz="2800" b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özel ortamda</a:t>
            </a:r>
            <a:r>
              <a:rPr lang="tr-TR" sz="2800" b="1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tr-TR" sz="2800" b="1" smtClean="0"/>
              <a:t>	yalnızca adıyla takdim edilir ve tanıştırılır.</a:t>
            </a:r>
            <a:endParaRPr lang="tr-TR" sz="2800" smtClean="0"/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1208088" y="546100"/>
            <a:ext cx="6986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 i="0"/>
              <a:t>      KAMUSAL YAŞAMDA SOSYAL DAVRANIŞ KURALLARI</a:t>
            </a:r>
          </a:p>
        </p:txBody>
      </p:sp>
      <p:pic>
        <p:nvPicPr>
          <p:cNvPr id="145421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8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8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8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8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8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8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8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8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8A28A0-2AE0-4F14-9DB5-8EBC8F2F47C1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643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0B5E8-37DF-484F-8E0A-BFB8B8C09035}" type="slidenum">
              <a:rPr lang="da-DK" smtClean="0"/>
              <a:pPr/>
              <a:t>111</a:t>
            </a:fld>
            <a:endParaRPr lang="da-DK" smtClean="0"/>
          </a:p>
        </p:txBody>
      </p:sp>
      <p:sp>
        <p:nvSpPr>
          <p:cNvPr id="14643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643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643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643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644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4644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69704" name="Text Box 8"/>
          <p:cNvSpPr txBox="1">
            <a:spLocks noChangeArrowheads="1"/>
          </p:cNvSpPr>
          <p:nvPr/>
        </p:nvSpPr>
        <p:spPr bwMode="auto">
          <a:xfrm>
            <a:off x="1441450" y="571500"/>
            <a:ext cx="626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1800" b="1" i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1800" b="1" i="0"/>
              <a:t>KAMUSAL YAŞAMDA SOSYAL DAVRANIŞ KURALLARI</a:t>
            </a:r>
          </a:p>
        </p:txBody>
      </p:sp>
      <p:sp>
        <p:nvSpPr>
          <p:cNvPr id="66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44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2400300"/>
            <a:ext cx="8229600" cy="2759075"/>
          </a:xfrm>
          <a:noFill/>
        </p:spPr>
        <p:txBody>
          <a:bodyPr/>
          <a:lstStyle/>
          <a:p>
            <a:pPr eaLnBrk="1" hangingPunct="1"/>
            <a:r>
              <a:rPr lang="tr-TR" smtClean="0"/>
              <a:t>İş yerinde kişileri iyi tanımadan onlarla özel ilişkilere girilmemelidir.</a:t>
            </a:r>
          </a:p>
          <a:p>
            <a:pPr eaLnBrk="1" hangingPunct="1"/>
            <a:r>
              <a:rPr lang="tr-TR" smtClean="0"/>
              <a:t>Kadın-erkek arasında ayrım gözetmeksizin görev yapılmalıdır.</a:t>
            </a:r>
          </a:p>
        </p:txBody>
      </p:sp>
      <p:pic>
        <p:nvPicPr>
          <p:cNvPr id="146445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138" y="447675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9AA7B2-C53D-45EB-B907-48EBD8DF8B02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745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70B3DB-2C53-4BB6-B6BD-EA23345CD9E6}" type="slidenum">
              <a:rPr lang="da-DK" smtClean="0"/>
              <a:pPr/>
              <a:t>112</a:t>
            </a:fld>
            <a:endParaRPr lang="da-DK" smtClean="0"/>
          </a:p>
        </p:txBody>
      </p:sp>
      <p:sp>
        <p:nvSpPr>
          <p:cNvPr id="14746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746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746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746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746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4746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71752" name="Text Box 8"/>
          <p:cNvSpPr txBox="1">
            <a:spLocks noChangeArrowheads="1"/>
          </p:cNvSpPr>
          <p:nvPr/>
        </p:nvSpPr>
        <p:spPr bwMode="auto">
          <a:xfrm>
            <a:off x="1438275" y="546100"/>
            <a:ext cx="627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b="1" i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1800" b="1" i="0"/>
              <a:t>KAMUSAL YAŞAMDA SOSYAL DAVRANIŞ KURALLARI</a:t>
            </a:r>
          </a:p>
        </p:txBody>
      </p:sp>
      <p:sp>
        <p:nvSpPr>
          <p:cNvPr id="6717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7468" name="Rectangle 11"/>
          <p:cNvSpPr>
            <a:spLocks noChangeArrowheads="1"/>
          </p:cNvSpPr>
          <p:nvPr/>
        </p:nvSpPr>
        <p:spPr bwMode="auto">
          <a:xfrm>
            <a:off x="401638" y="2352675"/>
            <a:ext cx="8461375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800" i="0"/>
              <a:t>Cinsel önyargılar içeren bir dil kullanımından sakınılmalıdır.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tr-TR" sz="2800" i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2800" i="0"/>
              <a:t>Kadınlara “GÜZELİM, BEBEĞİM, CANIM, CİĞERİM Vb.” gibi sözlerle hitap etmenin bilgili ve görgülü yöneticiye yakışmadığı her zaman bilinmelidir.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tr-TR" sz="2800" i="0"/>
          </a:p>
        </p:txBody>
      </p:sp>
      <p:pic>
        <p:nvPicPr>
          <p:cNvPr id="147469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48F6190-9246-4CA4-824E-E34827331120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848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38C494-A276-4302-8182-2E56725865BD}" type="slidenum">
              <a:rPr lang="da-DK" smtClean="0"/>
              <a:pPr/>
              <a:t>113</a:t>
            </a:fld>
            <a:endParaRPr lang="da-DK" smtClean="0"/>
          </a:p>
        </p:txBody>
      </p:sp>
      <p:sp>
        <p:nvSpPr>
          <p:cNvPr id="148484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8485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8486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848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848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4848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3010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8491" name="Text Box 10"/>
          <p:cNvSpPr txBox="1">
            <a:spLocks noChangeArrowheads="1"/>
          </p:cNvSpPr>
          <p:nvPr/>
        </p:nvSpPr>
        <p:spPr bwMode="auto">
          <a:xfrm>
            <a:off x="3549650" y="365125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Kuralları</a:t>
            </a:r>
            <a:endParaRPr lang="da-DK" sz="1800" b="1" i="0"/>
          </a:p>
        </p:txBody>
      </p:sp>
      <p:pic>
        <p:nvPicPr>
          <p:cNvPr id="148492" name="Picture 11" descr="Protokolün altın kurallar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225" y="1997075"/>
            <a:ext cx="41402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93" name="Rectangle 12"/>
          <p:cNvSpPr>
            <a:spLocks noGrp="1" noChangeArrowheads="1"/>
          </p:cNvSpPr>
          <p:nvPr>
            <p:ph type="title"/>
          </p:nvPr>
        </p:nvSpPr>
        <p:spPr>
          <a:xfrm>
            <a:off x="5151438" y="2143125"/>
            <a:ext cx="3697287" cy="2870200"/>
          </a:xfrm>
          <a:noFill/>
        </p:spPr>
        <p:txBody>
          <a:bodyPr/>
          <a:lstStyle/>
          <a:p>
            <a:pPr eaLnBrk="1" hangingPunct="1"/>
            <a:r>
              <a:rPr lang="tr-TR" b="1" smtClean="0"/>
              <a:t>Medeniyet Ayrıntıdadır.</a:t>
            </a:r>
            <a:br>
              <a:rPr lang="tr-TR" b="1" smtClean="0"/>
            </a:br>
            <a:r>
              <a:rPr lang="tr-TR" sz="3600" smtClean="0">
                <a:solidFill>
                  <a:srgbClr val="003300"/>
                </a:solidFill>
              </a:rPr>
              <a:t>Volter</a:t>
            </a:r>
          </a:p>
        </p:txBody>
      </p:sp>
      <p:pic>
        <p:nvPicPr>
          <p:cNvPr id="148494" name="Picture 13" descr="Meb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8CC187-7647-436F-B8D5-964C25994C1F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4950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7919D2-7546-4C37-8276-B97C4FB3CE6E}" type="slidenum">
              <a:rPr lang="da-DK" smtClean="0"/>
              <a:pPr/>
              <a:t>114</a:t>
            </a:fld>
            <a:endParaRPr lang="da-DK" smtClean="0"/>
          </a:p>
        </p:txBody>
      </p:sp>
      <p:sp>
        <p:nvSpPr>
          <p:cNvPr id="14950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950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951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4951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4951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4951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49514" name="Text Box 9"/>
          <p:cNvSpPr txBox="1">
            <a:spLocks noChangeArrowheads="1"/>
          </p:cNvSpPr>
          <p:nvPr/>
        </p:nvSpPr>
        <p:spPr bwMode="auto">
          <a:xfrm>
            <a:off x="3532188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Kuralları</a:t>
            </a:r>
            <a:endParaRPr lang="da-DK" sz="1800" b="1" i="0"/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082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229600" cy="4525963"/>
          </a:xfrm>
        </p:spPr>
        <p:txBody>
          <a:bodyPr/>
          <a:lstStyle/>
          <a:p>
            <a:pPr algn="just" eaLnBrk="1" hangingPunct="1">
              <a:spcBef>
                <a:spcPct val="85000"/>
              </a:spcBef>
              <a:buFont typeface="Wingdings" pitchFamily="2" charset="2"/>
              <a:buNone/>
              <a:defRPr/>
            </a:pPr>
            <a:r>
              <a:rPr lang="tr-TR" b="1" smtClean="0"/>
              <a:t>   </a:t>
            </a:r>
            <a:r>
              <a:rPr lang="tr-TR" sz="3600" b="1" smtClean="0"/>
              <a:t>“Bir </a:t>
            </a:r>
            <a:r>
              <a:rPr lang="tr-TR" sz="3600" b="1" smtClean="0">
                <a:solidFill>
                  <a:srgbClr val="FF3300"/>
                </a:solidFill>
              </a:rPr>
              <a:t>program </a:t>
            </a:r>
            <a:r>
              <a:rPr lang="tr-TR" sz="3600" b="1" smtClean="0"/>
              <a:t>işlediği sürece küçük ayrıntılar hiçbir önem taşımaz. Ancak </a:t>
            </a:r>
            <a:r>
              <a:rPr lang="tr-TR" sz="3600" b="1" smtClean="0">
                <a:solidFill>
                  <a:srgbClr val="FF3300"/>
                </a:solidFill>
              </a:rPr>
              <a:t>en ufak bir aksaklıkta</a:t>
            </a:r>
            <a:r>
              <a:rPr lang="tr-TR" sz="3600" b="1" smtClean="0"/>
              <a:t> çok büyük sorunlar yaşanabilir.</a:t>
            </a:r>
          </a:p>
          <a:p>
            <a:pPr algn="just" eaLnBrk="1" hangingPunct="1">
              <a:spcBef>
                <a:spcPct val="85000"/>
              </a:spcBef>
              <a:buFont typeface="Wingdings" pitchFamily="2" charset="2"/>
              <a:buNone/>
              <a:defRPr/>
            </a:pPr>
            <a:r>
              <a:rPr lang="tr-TR" sz="3600" b="1" smtClean="0"/>
              <a:t> 	Bu nedenle, protokolde  </a:t>
            </a:r>
            <a:r>
              <a:rPr lang="tr-TR" sz="4000" b="1" smtClean="0">
                <a:solidFill>
                  <a:srgbClr val="2C2C8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 99</a:t>
            </a:r>
            <a:r>
              <a:rPr lang="tr-TR" sz="3600" b="1" smtClean="0"/>
              <a:t> başarı, başarısızlıktır.”</a:t>
            </a:r>
            <a:endParaRPr lang="tr-TR" sz="2800" b="1" smtClean="0"/>
          </a:p>
        </p:txBody>
      </p:sp>
      <p:pic>
        <p:nvPicPr>
          <p:cNvPr id="149517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038" y="4841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C348583-DF86-4421-B6C7-92013F6B8C20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5053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261D4B-B451-4A71-8085-2AE13947AB9A}" type="slidenum">
              <a:rPr lang="da-DK" smtClean="0"/>
              <a:pPr/>
              <a:t>115</a:t>
            </a:fld>
            <a:endParaRPr lang="da-DK" smtClean="0"/>
          </a:p>
        </p:txBody>
      </p:sp>
      <p:sp>
        <p:nvSpPr>
          <p:cNvPr id="15053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053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053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053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5053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5053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50538" name="Text Box 9"/>
          <p:cNvSpPr txBox="1">
            <a:spLocks noChangeArrowheads="1"/>
          </p:cNvSpPr>
          <p:nvPr/>
        </p:nvSpPr>
        <p:spPr bwMode="auto">
          <a:xfrm>
            <a:off x="3525838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Kuralları</a:t>
            </a:r>
            <a:endParaRPr lang="da-DK" sz="1800" b="1" i="0"/>
          </a:p>
        </p:txBody>
      </p:sp>
      <p:sp>
        <p:nvSpPr>
          <p:cNvPr id="286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5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371600"/>
            <a:ext cx="8229600" cy="4768850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b="1" smtClean="0"/>
              <a:t>		</a:t>
            </a: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b="1" smtClean="0"/>
              <a:t>	</a:t>
            </a:r>
            <a:r>
              <a:rPr lang="tr-TR" b="1" smtClean="0">
                <a:solidFill>
                  <a:srgbClr val="FF3300"/>
                </a:solidFill>
              </a:rPr>
              <a:t>ÖZET</a:t>
            </a:r>
            <a:r>
              <a:rPr lang="tr-TR" b="1" smtClean="0"/>
              <a:t> </a:t>
            </a:r>
            <a:r>
              <a:rPr lang="tr-TR" b="1" smtClean="0">
                <a:solidFill>
                  <a:srgbClr val="FF3300"/>
                </a:solidFill>
              </a:rPr>
              <a:t>: </a:t>
            </a:r>
            <a:r>
              <a:rPr lang="tr-TR" b="1" smtClean="0"/>
              <a:t> </a:t>
            </a:r>
            <a:r>
              <a:rPr lang="tr-TR" b="1" smtClean="0">
                <a:solidFill>
                  <a:srgbClr val="009900"/>
                </a:solidFill>
              </a:rPr>
              <a:t>Kamusal ve sosyal yaşamda protokol kuralları,</a:t>
            </a:r>
            <a:r>
              <a:rPr lang="tr-TR" b="1" smtClean="0"/>
              <a:t> </a:t>
            </a:r>
            <a:r>
              <a:rPr lang="tr-TR" b="1" smtClean="0">
                <a:solidFill>
                  <a:srgbClr val="2C2C84"/>
                </a:solidFill>
              </a:rPr>
              <a:t>başta</a:t>
            </a:r>
            <a:r>
              <a:rPr lang="tr-TR" b="1" smtClean="0"/>
              <a:t> </a:t>
            </a:r>
            <a:r>
              <a:rPr lang="tr-TR" b="1" smtClean="0">
                <a:solidFill>
                  <a:srgbClr val="2C2C84"/>
                </a:solidFill>
              </a:rPr>
              <a:t>yöneticilerin ve tüm çalışanların uymak ve uygulamak zorunda oldukları biçimsel ve davranışsal kurallar bütünüdür</a:t>
            </a:r>
            <a:r>
              <a:rPr lang="tr-TR" b="1" smtClean="0"/>
              <a:t>. </a:t>
            </a:r>
            <a:endParaRPr lang="tr-TR" b="1" smtClean="0">
              <a:solidFill>
                <a:srgbClr val="FF3300"/>
              </a:solidFill>
            </a:endParaRPr>
          </a:p>
        </p:txBody>
      </p:sp>
      <p:pic>
        <p:nvPicPr>
          <p:cNvPr id="150541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9F8A15-440A-4901-BCD5-95A2BF824325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5155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C4490-658E-4BD4-B5AA-54EB297FB393}" type="slidenum">
              <a:rPr lang="da-DK" smtClean="0"/>
              <a:pPr/>
              <a:t>116</a:t>
            </a:fld>
            <a:endParaRPr lang="da-DK" smtClean="0"/>
          </a:p>
        </p:txBody>
      </p:sp>
      <p:sp>
        <p:nvSpPr>
          <p:cNvPr id="15155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155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155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155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5156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5156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51562" name="Text Box 8"/>
          <p:cNvSpPr txBox="1">
            <a:spLocks noChangeArrowheads="1"/>
          </p:cNvSpPr>
          <p:nvPr/>
        </p:nvSpPr>
        <p:spPr bwMode="auto">
          <a:xfrm>
            <a:off x="3525838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Kuralları</a:t>
            </a:r>
            <a:endParaRPr lang="da-DK" sz="1800" b="1" i="0"/>
          </a:p>
        </p:txBody>
      </p:sp>
      <p:sp>
        <p:nvSpPr>
          <p:cNvPr id="7106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6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371600"/>
            <a:ext cx="8229600" cy="4768850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b="1" smtClean="0"/>
              <a:t>		</a:t>
            </a: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b="1" smtClean="0"/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b="1" smtClean="0"/>
              <a:t>	özellikle yöneticilerin kamusal ve sosyal yaşamları büyük ölçüde protokol kuralları içinde geçmektedir. </a:t>
            </a:r>
            <a:endParaRPr lang="tr-TR" b="1" smtClean="0">
              <a:solidFill>
                <a:srgbClr val="FF3300"/>
              </a:solidFill>
            </a:endParaRPr>
          </a:p>
        </p:txBody>
      </p:sp>
      <p:pic>
        <p:nvPicPr>
          <p:cNvPr id="151565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838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7D8A82-1317-476D-8CE2-4A94B265F25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5257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57A55-5601-4346-8678-125D1B4FE2E1}" type="slidenum">
              <a:rPr lang="da-DK" smtClean="0"/>
              <a:pPr/>
              <a:t>117</a:t>
            </a:fld>
            <a:endParaRPr lang="da-DK" smtClean="0"/>
          </a:p>
        </p:txBody>
      </p:sp>
      <p:sp>
        <p:nvSpPr>
          <p:cNvPr id="15258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258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258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258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5258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5258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52586" name="Text Box 8"/>
          <p:cNvSpPr txBox="1">
            <a:spLocks noChangeArrowheads="1"/>
          </p:cNvSpPr>
          <p:nvPr/>
        </p:nvSpPr>
        <p:spPr bwMode="auto">
          <a:xfrm>
            <a:off x="3525838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Kuralları</a:t>
            </a:r>
            <a:endParaRPr lang="da-DK" sz="1800" b="1" i="0"/>
          </a:p>
        </p:txBody>
      </p:sp>
      <p:sp>
        <p:nvSpPr>
          <p:cNvPr id="7127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58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371600"/>
            <a:ext cx="8229600" cy="4768850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b="1" dirty="0" smtClean="0"/>
              <a:t>		Protokol kurallarını bilmek ve bu kurallara uymak insan ilişkilerinde, kurumlar ve uluslararası ilişkilerde kişisel, kurumsal ve ulusal saygınlık açısından bir zorunluluktur.                              	Çünkü, protokol kuralları onurun ve saygınlığın koruyucusudur.</a:t>
            </a:r>
            <a:endParaRPr lang="tr-TR" b="1" dirty="0" smtClean="0">
              <a:solidFill>
                <a:srgbClr val="FF3300"/>
              </a:solidFill>
            </a:endParaRPr>
          </a:p>
        </p:txBody>
      </p:sp>
      <p:pic>
        <p:nvPicPr>
          <p:cNvPr id="152589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138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1A0F4B-3A62-4316-A6FC-69AE4B736D4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5360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D2EDAA-3B95-48FE-9045-87E2D2EB1BE0}" type="slidenum">
              <a:rPr lang="da-DK" smtClean="0"/>
              <a:pPr/>
              <a:t>118</a:t>
            </a:fld>
            <a:endParaRPr lang="da-DK" smtClean="0"/>
          </a:p>
        </p:txBody>
      </p:sp>
      <p:sp>
        <p:nvSpPr>
          <p:cNvPr id="15360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360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360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360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5360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5360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53610" name="Text Box 8"/>
          <p:cNvSpPr txBox="1">
            <a:spLocks noChangeArrowheads="1"/>
          </p:cNvSpPr>
          <p:nvPr/>
        </p:nvSpPr>
        <p:spPr bwMode="auto">
          <a:xfrm>
            <a:off x="3525838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Kuralları</a:t>
            </a:r>
            <a:endParaRPr lang="da-DK" sz="1800" b="1" i="0"/>
          </a:p>
        </p:txBody>
      </p:sp>
      <p:sp>
        <p:nvSpPr>
          <p:cNvPr id="7168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1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371600"/>
            <a:ext cx="8229600" cy="4768850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b="1" smtClean="0"/>
              <a:t>		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b="1" smtClean="0"/>
              <a:t>	</a:t>
            </a:r>
            <a:r>
              <a:rPr lang="tr-TR" smtClean="0"/>
              <a:t>BAŞARISIZ SONUÇLAR,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mtClean="0"/>
              <a:t>SİZİ BAŞARIYA GÖTÜREN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mtClean="0"/>
              <a:t>İP UÇLARIDIR.</a:t>
            </a:r>
          </a:p>
        </p:txBody>
      </p:sp>
      <p:pic>
        <p:nvPicPr>
          <p:cNvPr id="153613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138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F1F2958-D631-4BA9-9E52-777D0D207B65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5462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6EE815-868F-40B2-B3D3-80DCD34CAC8C}" type="slidenum">
              <a:rPr lang="da-DK" smtClean="0"/>
              <a:pPr/>
              <a:t>119</a:t>
            </a:fld>
            <a:endParaRPr lang="da-DK" smtClean="0"/>
          </a:p>
        </p:txBody>
      </p:sp>
      <p:sp>
        <p:nvSpPr>
          <p:cNvPr id="15462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462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463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5463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5463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54633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54634" name="Text Box 8"/>
          <p:cNvSpPr txBox="1">
            <a:spLocks noChangeArrowheads="1"/>
          </p:cNvSpPr>
          <p:nvPr/>
        </p:nvSpPr>
        <p:spPr bwMode="auto">
          <a:xfrm>
            <a:off x="3525838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Kuralları</a:t>
            </a:r>
            <a:endParaRPr lang="da-DK" sz="1800" b="1" i="0"/>
          </a:p>
        </p:txBody>
      </p:sp>
      <p:sp>
        <p:nvSpPr>
          <p:cNvPr id="7188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636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46125" y="1306513"/>
            <a:ext cx="8229600" cy="4768850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b="1" smtClean="0"/>
              <a:t>		</a:t>
            </a: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b="1" smtClean="0"/>
          </a:p>
        </p:txBody>
      </p:sp>
      <p:pic>
        <p:nvPicPr>
          <p:cNvPr id="154637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238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Dikdörtgen"/>
          <p:cNvSpPr/>
          <p:nvPr/>
        </p:nvSpPr>
        <p:spPr>
          <a:xfrm>
            <a:off x="2004447" y="3521127"/>
            <a:ext cx="5378396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TEŞEKKÜRLER</a:t>
            </a:r>
          </a:p>
        </p:txBody>
      </p:sp>
    </p:spTree>
  </p:cSld>
  <p:clrMapOvr>
    <a:masterClrMapping/>
  </p:clrMapOvr>
  <p:transition spd="slow" advTm="3000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BAE066-F79F-4108-B87F-717BA7F7F41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048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3D4B32-C4FE-4527-9312-743B06AEF18A}" type="slidenum">
              <a:rPr lang="da-DK" smtClean="0"/>
              <a:pPr/>
              <a:t>12</a:t>
            </a:fld>
            <a:endParaRPr lang="da-DK" smtClean="0"/>
          </a:p>
        </p:txBody>
      </p:sp>
      <p:sp>
        <p:nvSpPr>
          <p:cNvPr id="2048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048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048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3406775" y="5715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Öncelikleri</a:t>
            </a:r>
            <a:endParaRPr lang="da-DK" sz="1800" b="1" i="0"/>
          </a:p>
        </p:txBody>
      </p:sp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	PROTOKOLDE,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	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{"/>
            </a:pPr>
            <a:r>
              <a:rPr lang="tr-TR" sz="1800" b="1" smtClean="0">
                <a:solidFill>
                  <a:srgbClr val="FF0000"/>
                </a:solidFill>
              </a:rPr>
              <a:t> </a:t>
            </a:r>
            <a:r>
              <a:rPr lang="tr-TR" sz="2400" b="1" smtClean="0">
                <a:solidFill>
                  <a:srgbClr val="FF0000"/>
                </a:solidFill>
              </a:rPr>
              <a:t>KONUKLAR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tr-TR" sz="2400" b="1" smtClean="0">
              <a:solidFill>
                <a:srgbClr val="FF0000"/>
              </a:solidFill>
            </a:endParaRPr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{"/>
            </a:pPr>
            <a:r>
              <a:rPr lang="tr-TR" sz="2400" b="1" smtClean="0">
                <a:solidFill>
                  <a:srgbClr val="000099"/>
                </a:solidFill>
              </a:rPr>
              <a:t> YÖNETİCİLER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b="1" smtClean="0">
              <a:solidFill>
                <a:srgbClr val="000099"/>
              </a:solidFill>
            </a:endParaRPr>
          </a:p>
          <a:p>
            <a:pPr lvl="4" eaLnBrk="1" hangingPunct="1">
              <a:lnSpc>
                <a:spcPct val="80000"/>
              </a:lnSpc>
              <a:buFont typeface="Wingdings" pitchFamily="2" charset="2"/>
              <a:buChar char="{"/>
            </a:pPr>
            <a:r>
              <a:rPr lang="tr-TR" sz="2400" b="1" smtClean="0">
                <a:solidFill>
                  <a:srgbClr val="9900CC"/>
                </a:solidFill>
              </a:rPr>
              <a:t> HANIMLAR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/>
              <a:t>							ÖNEMLİDİR: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b="1" smtClean="0"/>
              <a:t>	PROTOKOL KURALLARI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b="1" smtClean="0"/>
              <a:t>	BU ÜÇ KİŞİYLE OLAN İLİŞKİLERDE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b="1" smtClean="0"/>
              <a:t>	TAM OLARAK UYGULANIR. </a:t>
            </a:r>
          </a:p>
        </p:txBody>
      </p:sp>
      <p:pic>
        <p:nvPicPr>
          <p:cNvPr id="20493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338" y="482600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ACC81F-65C1-4B2F-A945-13BE2F8CB581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150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E4382C-2DDB-4AB2-9AAC-138EED551995}" type="slidenum">
              <a:rPr lang="da-DK" smtClean="0"/>
              <a:pPr/>
              <a:t>13</a:t>
            </a:fld>
            <a:endParaRPr lang="da-DK" smtClean="0"/>
          </a:p>
        </p:txBody>
      </p:sp>
      <p:sp>
        <p:nvSpPr>
          <p:cNvPr id="2150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151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3451225" y="498475"/>
            <a:ext cx="224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Önemi</a:t>
            </a:r>
            <a:r>
              <a:rPr lang="tr-TR" sz="2400" b="1" i="0"/>
              <a:t> </a:t>
            </a:r>
            <a:endParaRPr lang="da-DK" sz="2400" b="1" i="0"/>
          </a:p>
        </p:txBody>
      </p:sp>
      <p:sp>
        <p:nvSpPr>
          <p:cNvPr id="2089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DİPLOMATLAR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000099"/>
                </a:solidFill>
              </a:rPr>
              <a:t>KAYMAKAMLAR / VALİLER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CC3300"/>
                </a:solidFill>
              </a:rPr>
              <a:t> BÜROKRATLAR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9900CC"/>
                </a:solidFill>
              </a:rPr>
              <a:t>HANIMLAR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b="1" dirty="0" smtClean="0"/>
              <a:t>	HERKESİ PROTOKOL AÇISINDAN DENETLER VE DEĞERLENDİRİRLER.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dirty="0" smtClean="0"/>
          </a:p>
        </p:txBody>
      </p:sp>
      <p:pic>
        <p:nvPicPr>
          <p:cNvPr id="21517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250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E56358-6DE8-4833-BA44-7FA5C8609E50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253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5001F-0566-4068-8E9D-B724F9484A01}" type="slidenum">
              <a:rPr lang="da-DK" smtClean="0"/>
              <a:pPr/>
              <a:t>14</a:t>
            </a:fld>
            <a:endParaRPr lang="da-DK" smtClean="0"/>
          </a:p>
        </p:txBody>
      </p:sp>
      <p:sp>
        <p:nvSpPr>
          <p:cNvPr id="2253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253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253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3492500" y="5715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Önemi</a:t>
            </a:r>
            <a:endParaRPr lang="da-DK" sz="1800" b="1" i="0"/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/>
              <a:t>BİR KİŞİNİN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/>
              <a:t>PROTOKOLE ÖNEM VERMEMESİ YA DA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/>
              <a:t>UYMAMASI;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sz="2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>
                <a:solidFill>
                  <a:srgbClr val="2C2C84"/>
                </a:solidFill>
              </a:rPr>
              <a:t>taşıdığı unvanın, çalıştığı kurumun veya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>
                <a:solidFill>
                  <a:srgbClr val="2C2C84"/>
                </a:solidFill>
              </a:rPr>
              <a:t>temsil ettiği makamın itibarını düşürür.</a:t>
            </a:r>
          </a:p>
        </p:txBody>
      </p:sp>
      <p:pic>
        <p:nvPicPr>
          <p:cNvPr id="22541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250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64FF86C-B64F-4D17-8E3A-012A7BD9F63E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355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841C10-0479-4ED3-87C6-C12D2B33ACEA}" type="slidenum">
              <a:rPr lang="da-DK" smtClean="0"/>
              <a:pPr/>
              <a:t>15</a:t>
            </a:fld>
            <a:endParaRPr lang="da-DK" smtClean="0"/>
          </a:p>
        </p:txBody>
      </p:sp>
      <p:sp>
        <p:nvSpPr>
          <p:cNvPr id="2355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355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355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3492500" y="5715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Önemi</a:t>
            </a:r>
            <a:endParaRPr lang="da-DK" sz="1800" b="1" i="0"/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b="1" smtClean="0"/>
              <a:t>Bir kişiye ya da kuruma hak ettiği ve lâyık olduğu önemi ve değeri vermemek      ya da </a:t>
            </a:r>
          </a:p>
          <a:p>
            <a:pPr algn="ctr" eaLnBrk="1" hangingPunct="1">
              <a:lnSpc>
                <a:spcPct val="90000"/>
              </a:lnSpc>
              <a:spcBef>
                <a:spcPct val="75000"/>
              </a:spcBef>
              <a:buFontTx/>
              <a:buNone/>
            </a:pPr>
            <a:r>
              <a:rPr lang="tr-TR" b="1" smtClean="0"/>
              <a:t>gereğinden fazla önem ve değer vermek</a:t>
            </a:r>
            <a:r>
              <a:rPr lang="tr-TR" smtClean="0"/>
              <a:t> </a:t>
            </a:r>
          </a:p>
          <a:p>
            <a:pPr algn="ctr" eaLnBrk="1" hangingPunct="1">
              <a:lnSpc>
                <a:spcPct val="90000"/>
              </a:lnSpc>
              <a:spcBef>
                <a:spcPct val="75000"/>
              </a:spcBef>
              <a:buFontTx/>
              <a:buNone/>
            </a:pPr>
            <a:r>
              <a:rPr lang="tr-TR" smtClean="0">
                <a:solidFill>
                  <a:srgbClr val="FF3300"/>
                </a:solidFill>
              </a:rPr>
              <a:t>O KİŞİ YA DA KURUMUN</a:t>
            </a:r>
          </a:p>
          <a:p>
            <a:pPr algn="ctr" eaLnBrk="1" hangingPunct="1">
              <a:lnSpc>
                <a:spcPct val="90000"/>
              </a:lnSpc>
              <a:spcBef>
                <a:spcPct val="75000"/>
              </a:spcBef>
              <a:buFontTx/>
              <a:buNone/>
            </a:pPr>
            <a:r>
              <a:rPr lang="tr-TR" smtClean="0">
                <a:solidFill>
                  <a:srgbClr val="FF3300"/>
                </a:solidFill>
              </a:rPr>
              <a:t>KENDİ DEĞERİNİ VE SAYGINLIĞINI DÜŞÜRÜR.</a:t>
            </a:r>
          </a:p>
        </p:txBody>
      </p:sp>
      <p:pic>
        <p:nvPicPr>
          <p:cNvPr id="23565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550" y="4841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7606A74-2B49-411D-9F74-CA384D99319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457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E4E771-587B-45E9-BE48-57B8E44ED0B5}" type="slidenum">
              <a:rPr lang="da-DK" smtClean="0"/>
              <a:pPr/>
              <a:t>16</a:t>
            </a:fld>
            <a:endParaRPr lang="da-DK" smtClean="0"/>
          </a:p>
        </p:txBody>
      </p:sp>
      <p:sp>
        <p:nvSpPr>
          <p:cNvPr id="2458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458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458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3625850" y="5715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İlkeleri</a:t>
            </a:r>
            <a:endParaRPr lang="da-DK" sz="1800" b="1" i="0"/>
          </a:p>
        </p:txBody>
      </p:sp>
      <p:sp>
        <p:nvSpPr>
          <p:cNvPr id="2119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FF3300"/>
                </a:solidFill>
              </a:rPr>
              <a:t>PROTOKOL İLKELERİ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b="1" dirty="0" smtClean="0">
              <a:solidFill>
                <a:srgbClr val="FF3300"/>
              </a:solidFill>
            </a:endParaRP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 typeface="Wingdings" pitchFamily="2" charset="2"/>
              <a:buAutoNum type="arabicPeriod"/>
            </a:pPr>
            <a:r>
              <a:rPr lang="tr-TR" sz="2400" b="1" dirty="0" smtClean="0"/>
              <a:t>TÜM İLİŞKİLERDE SAYGI VE NEZAKET</a:t>
            </a: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 typeface="Wingdings" pitchFamily="2" charset="2"/>
              <a:buNone/>
            </a:pPr>
            <a:r>
              <a:rPr lang="tr-TR" sz="2400" b="1" dirty="0" smtClean="0"/>
              <a:t>      ESASTIR</a:t>
            </a: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 typeface="Wingdings" pitchFamily="2" charset="2"/>
              <a:buNone/>
            </a:pPr>
            <a:endParaRPr lang="tr-TR" sz="2400" b="1" dirty="0" smtClean="0">
              <a:solidFill>
                <a:srgbClr val="2C2C84"/>
              </a:solidFill>
            </a:endParaRP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 typeface="Wingdings" pitchFamily="2" charset="2"/>
              <a:buNone/>
            </a:pPr>
            <a:endParaRPr lang="tr-TR" sz="2400" b="1" dirty="0" smtClean="0">
              <a:solidFill>
                <a:srgbClr val="2C2C84"/>
              </a:solidFill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tr-TR" sz="2400" b="1" dirty="0" smtClean="0">
                <a:cs typeface="Arial" charset="0"/>
              </a:rPr>
              <a:t>Bir kurumda çalışan insanlar karşılıklı saygı ve güveni esas almak zorundadır. Amir memuruna karşı, memur da amirine karşı daima mesafeli ve saygılı davranmak zorundadır.</a:t>
            </a: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Tx/>
              <a:buNone/>
            </a:pPr>
            <a:r>
              <a:rPr lang="tr-TR" sz="2400" b="1" dirty="0" smtClean="0"/>
              <a:t>	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tr-TR" sz="2800" b="1" dirty="0" smtClean="0"/>
              <a:t>	</a:t>
            </a:r>
          </a:p>
        </p:txBody>
      </p:sp>
      <p:pic>
        <p:nvPicPr>
          <p:cNvPr id="24589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4CDEB17-EF11-499D-9C9A-AED39A9648AC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560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A5FDAA-63F4-43D6-A0CD-938677F08E26}" type="slidenum">
              <a:rPr lang="da-DK" smtClean="0"/>
              <a:pPr/>
              <a:t>17</a:t>
            </a:fld>
            <a:endParaRPr lang="da-DK" smtClean="0"/>
          </a:p>
        </p:txBody>
      </p:sp>
      <p:sp>
        <p:nvSpPr>
          <p:cNvPr id="2560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560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560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3625850" y="5715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İlkeleri</a:t>
            </a:r>
            <a:endParaRPr lang="da-DK" sz="1800" b="1" i="0"/>
          </a:p>
        </p:txBody>
      </p:sp>
      <p:sp>
        <p:nvSpPr>
          <p:cNvPr id="7311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800" b="1" dirty="0" smtClean="0">
              <a:solidFill>
                <a:srgbClr val="FF3300"/>
              </a:solidFill>
            </a:endParaRP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 typeface="Wingdings" pitchFamily="2" charset="2"/>
              <a:buNone/>
            </a:pPr>
            <a:endParaRPr lang="tr-TR" sz="2800" b="1" dirty="0" smtClean="0">
              <a:solidFill>
                <a:srgbClr val="2C2C84"/>
              </a:solidFill>
            </a:endParaRP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 typeface="Wingdings" pitchFamily="2" charset="2"/>
              <a:buAutoNum type="arabicPeriod" startAt="2"/>
            </a:pPr>
            <a:r>
              <a:rPr lang="tr-TR" sz="2800" b="1" dirty="0" smtClean="0"/>
              <a:t>ONURU VE SAYGINLIĞI </a:t>
            </a:r>
            <a:r>
              <a:rPr lang="tr-TR" sz="2800" dirty="0" smtClean="0"/>
              <a:t>(İtibarı) </a:t>
            </a:r>
            <a:r>
              <a:rPr lang="tr-TR" sz="2800" b="1" dirty="0" smtClean="0"/>
              <a:t>KORUMAK</a:t>
            </a: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 typeface="Wingdings" pitchFamily="2" charset="2"/>
              <a:buNone/>
            </a:pPr>
            <a:r>
              <a:rPr lang="tr-TR" sz="2800" b="1" dirty="0" smtClean="0"/>
              <a:t>      ESASTIR   </a:t>
            </a: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Tx/>
              <a:buNone/>
            </a:pPr>
            <a:r>
              <a:rPr lang="tr-TR" sz="2800" b="1" dirty="0" smtClean="0"/>
              <a:t>	</a:t>
            </a:r>
          </a:p>
          <a:p>
            <a:pPr marL="609600" indent="-609600" eaLnBrk="1" hangingPunct="1">
              <a:lnSpc>
                <a:spcPct val="70000"/>
              </a:lnSpc>
              <a:buClr>
                <a:srgbClr val="2C2C84"/>
              </a:buClr>
              <a:buFontTx/>
              <a:buNone/>
            </a:pPr>
            <a:r>
              <a:rPr lang="tr-TR" sz="2800" b="1" dirty="0" smtClean="0"/>
              <a:t>	Onuru ve saygınlığı korumak için;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tr-TR" b="1" dirty="0" smtClean="0"/>
              <a:t>	 </a:t>
            </a:r>
            <a:r>
              <a:rPr lang="tr-TR" sz="2800" b="1" dirty="0" smtClean="0">
                <a:cs typeface="Arial" charset="0"/>
              </a:rPr>
              <a:t>İnsanlar </a:t>
            </a:r>
            <a:r>
              <a:rPr lang="tr-TR" sz="2800" b="1" dirty="0" smtClean="0">
                <a:latin typeface="Times New Roman" pitchFamily="18" charset="0"/>
                <a:cs typeface="Arial" charset="0"/>
              </a:rPr>
              <a:t>ö</a:t>
            </a:r>
            <a:r>
              <a:rPr lang="tr-TR" sz="2800" b="1" dirty="0" smtClean="0">
                <a:cs typeface="Arial" charset="0"/>
              </a:rPr>
              <a:t>zel hayatlarında ne kadar samimi olurlarsa olsunlar, iş hayatında protokol ve davranış kurallarına uymak zorundadır. </a:t>
            </a:r>
          </a:p>
        </p:txBody>
      </p:sp>
      <p:pic>
        <p:nvPicPr>
          <p:cNvPr id="25613" name="Picture 11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EA6F5FC-5F50-4600-B974-3DBB1FFB4392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662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3651FD-4CEB-469E-AD1D-6A67FAF6B278}" type="slidenum">
              <a:rPr lang="da-DK" smtClean="0"/>
              <a:pPr/>
              <a:t>18</a:t>
            </a:fld>
            <a:endParaRPr lang="da-DK" smtClean="0"/>
          </a:p>
        </p:txBody>
      </p:sp>
      <p:sp>
        <p:nvSpPr>
          <p:cNvPr id="2662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662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663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625850" y="5715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İlkeleri</a:t>
            </a:r>
            <a:endParaRPr lang="da-DK" sz="1800" b="1" i="0"/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300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buClr>
                <a:srgbClr val="2C2C84"/>
              </a:buClr>
              <a:buFontTx/>
              <a:buNone/>
              <a:defRPr/>
            </a:pPr>
            <a:endParaRPr lang="tr-TR" sz="1600" b="1" smtClean="0">
              <a:solidFill>
                <a:srgbClr val="2C2C84"/>
              </a:solidFill>
            </a:endParaRPr>
          </a:p>
          <a:p>
            <a:pPr eaLnBrk="1" hangingPunct="1">
              <a:lnSpc>
                <a:spcPct val="70000"/>
              </a:lnSpc>
              <a:buClr>
                <a:srgbClr val="2C2C84"/>
              </a:buClr>
              <a:buFontTx/>
              <a:buNone/>
              <a:defRPr/>
            </a:pPr>
            <a:r>
              <a:rPr lang="tr-TR" sz="2800" b="1" smtClean="0">
                <a:solidFill>
                  <a:srgbClr val="2C2C84"/>
                </a:solidFill>
              </a:rPr>
              <a:t>3.</a:t>
            </a:r>
            <a:r>
              <a:rPr lang="tr-TR" sz="2800" b="1" smtClean="0"/>
              <a:t>   TEMSİL ESASTIR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16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18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PROTOKOLDE;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18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HERKES TAŞIDIĞI UNVANI VE ÇALIŞTIĞI KURUMU TEMSİL EDER.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18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KİMSE KENDİNİ TEMSİL ETMEZ.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sz="1800" b="1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1800" b="1" smtClean="0"/>
              <a:t>    </a:t>
            </a:r>
            <a:r>
              <a:rPr lang="tr-TR" sz="1800" b="1" smtClean="0">
                <a:solidFill>
                  <a:srgbClr val="FF3300"/>
                </a:solidFill>
              </a:rPr>
              <a:t>TEMSİL;</a:t>
            </a:r>
            <a:r>
              <a:rPr lang="tr-TR" sz="1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1400" b="1" smtClean="0"/>
              <a:t>KİŞİNİN DIŞ GÖRÜNÜŞÜ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1400" b="1" smtClean="0"/>
              <a:t>GÜZEL VE UYGUN GİYİMİ,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1400" b="1" smtClean="0"/>
              <a:t>UYGUN TUTUM VE DAVRANIŞI,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1400" b="1" smtClean="0"/>
              <a:t>UYGUN VE GÜZEL KONUŞMASI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1400" b="1" smtClean="0"/>
              <a:t>PROTOKOL- SAYGI, GÖRGÜ VE NEZAKET KURALLARINA UYMASI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1400" b="1" smtClean="0"/>
              <a:t>	İLE ORTAYA ÇIKAR.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sz="14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1400" b="1" smtClean="0"/>
              <a:t>	</a:t>
            </a:r>
            <a:r>
              <a:rPr lang="tr-TR" sz="1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TEMSİL,</a:t>
            </a:r>
            <a:r>
              <a:rPr lang="tr-TR" sz="1800" b="1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tr-TR" sz="1800" b="1" smtClean="0"/>
              <a:t>	</a:t>
            </a:r>
            <a:r>
              <a:rPr lang="tr-TR" sz="1600" b="1" smtClean="0"/>
              <a:t>AYNI ZAMANDA KİŞİNİN İMAJIDIR.</a:t>
            </a:r>
          </a:p>
        </p:txBody>
      </p:sp>
      <p:pic>
        <p:nvPicPr>
          <p:cNvPr id="26637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48E8267-845F-4214-B126-D2C5167812B2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765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D0B58-B045-4903-9DBA-E1829B3737D9}" type="slidenum">
              <a:rPr lang="da-DK" smtClean="0"/>
              <a:pPr/>
              <a:t>19</a:t>
            </a:fld>
            <a:endParaRPr lang="da-DK" smtClean="0"/>
          </a:p>
        </p:txBody>
      </p:sp>
      <p:sp>
        <p:nvSpPr>
          <p:cNvPr id="2765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765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765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3625850" y="5715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İlkeleri</a:t>
            </a:r>
            <a:endParaRPr lang="da-DK" sz="1800" b="1" i="0"/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2C2C84"/>
                </a:solidFill>
              </a:rPr>
              <a:t>4.</a:t>
            </a:r>
            <a:r>
              <a:rPr lang="tr-TR" sz="2400" b="1" smtClean="0"/>
              <a:t> DÜZEY EŞİTLİĞİ VE DENKLİK ESASTIR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2C2C84"/>
                </a:solidFill>
              </a:rPr>
              <a:t>5.</a:t>
            </a:r>
            <a:r>
              <a:rPr lang="tr-TR" sz="2400" b="1" smtClean="0"/>
              <a:t> KARŞILIKLILIK (MÜTEKABİLİYET) ESASTIR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2C2C84"/>
                </a:solidFill>
              </a:rPr>
              <a:t>6.</a:t>
            </a:r>
            <a:r>
              <a:rPr lang="tr-TR" sz="2400" b="1" smtClean="0"/>
              <a:t> </a:t>
            </a:r>
            <a:r>
              <a:rPr lang="tr-TR" sz="2400" b="1" smtClean="0">
                <a:solidFill>
                  <a:srgbClr val="FF3300"/>
                </a:solidFill>
              </a:rPr>
              <a:t>ÖNDEGELMEDE</a:t>
            </a:r>
            <a:r>
              <a:rPr lang="tr-TR" sz="2400" b="1" smtClean="0"/>
              <a:t> :</a:t>
            </a:r>
            <a:r>
              <a:rPr lang="tr-TR" sz="2400" b="1" smtClean="0">
                <a:solidFill>
                  <a:srgbClr val="FF3300"/>
                </a:solidFill>
              </a:rPr>
              <a:t>ÜST UNVAN, RÜTBE,</a:t>
            </a:r>
            <a:r>
              <a:rPr lang="tr-TR" sz="2400" b="1" smtClean="0"/>
              <a:t> ÖNCEGELMEDE :KIDEM ESASTIR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2C2C84"/>
                </a:solidFill>
              </a:rPr>
              <a:t>7.</a:t>
            </a:r>
            <a:r>
              <a:rPr lang="tr-TR" sz="2400" b="1" smtClean="0"/>
              <a:t> PROTOKOLSÜZ SIRALAMA ALFABETİKTİR.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2C2C84"/>
                </a:solidFill>
              </a:rPr>
              <a:t>8.</a:t>
            </a:r>
            <a:r>
              <a:rPr lang="tr-TR" sz="1800" b="1" smtClean="0"/>
              <a:t> </a:t>
            </a:r>
            <a:r>
              <a:rPr lang="tr-TR" sz="2400" b="1" smtClean="0"/>
              <a:t>ULUSAL BAYRAK, KONUKLAR, ÜSTLER  VE HANIMLAR SAĞDADIR.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smtClean="0"/>
          </a:p>
        </p:txBody>
      </p:sp>
      <p:pic>
        <p:nvPicPr>
          <p:cNvPr id="27661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BB45472-2423-4340-A210-A6C1D734009C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07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A9E5B4-63CD-4CA8-B8F9-CCCEA031FB31}" type="slidenum">
              <a:rPr lang="da-DK" smtClean="0"/>
              <a:pPr/>
              <a:t>2</a:t>
            </a:fld>
            <a:endParaRPr lang="da-DK" smtClean="0"/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03213" y="274638"/>
            <a:ext cx="8453437" cy="14382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tr-TR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tr-TR" b="1" smtClean="0">
                <a:solidFill>
                  <a:srgbClr val="FF0000"/>
                </a:solidFill>
              </a:rPr>
              <a:t>Vatanını En Çok Seven, </a:t>
            </a:r>
          </a:p>
          <a:p>
            <a:pPr algn="ctr" eaLnBrk="1" hangingPunct="1">
              <a:buFontTx/>
              <a:buNone/>
            </a:pPr>
            <a:r>
              <a:rPr lang="tr-TR" b="1" smtClean="0">
                <a:solidFill>
                  <a:srgbClr val="FF0000"/>
                </a:solidFill>
              </a:rPr>
              <a:t>Görevini En İyi </a:t>
            </a:r>
          </a:p>
          <a:p>
            <a:pPr eaLnBrk="1" hangingPunct="1"/>
            <a:endParaRPr lang="tr-TR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tr-TR" b="1" smtClean="0">
                <a:solidFill>
                  <a:srgbClr val="FF0000"/>
                </a:solidFill>
              </a:rPr>
              <a:t>Yapandır…!</a:t>
            </a:r>
          </a:p>
          <a:p>
            <a:pPr algn="ctr" eaLnBrk="1" hangingPunct="1">
              <a:buFontTx/>
              <a:buNone/>
            </a:pPr>
            <a:endParaRPr lang="tr-TR" sz="3600" smtClean="0"/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4044950" y="365125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</a:t>
            </a:r>
            <a:endParaRPr lang="da-DK" sz="1800" b="1" i="0"/>
          </a:p>
        </p:txBody>
      </p:sp>
      <p:pic>
        <p:nvPicPr>
          <p:cNvPr id="3085" name="Picture 18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" y="387350"/>
            <a:ext cx="1144587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Resim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50113" y="412750"/>
            <a:ext cx="109537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297F2F-BD45-46AC-AF6E-62D0029B4BD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867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C9C36C-9881-468C-B24C-61F24CD73567}" type="slidenum">
              <a:rPr lang="da-DK" smtClean="0"/>
              <a:pPr/>
              <a:t>20</a:t>
            </a:fld>
            <a:endParaRPr lang="da-DK" smtClean="0"/>
          </a:p>
        </p:txBody>
      </p:sp>
      <p:sp>
        <p:nvSpPr>
          <p:cNvPr id="2867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867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867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3625850" y="5715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İlkeleri</a:t>
            </a:r>
            <a:endParaRPr lang="da-DK" sz="1800" b="1" i="0"/>
          </a:p>
        </p:txBody>
      </p:sp>
      <p:sp>
        <p:nvSpPr>
          <p:cNvPr id="2150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Clr>
                <a:srgbClr val="2C2C84"/>
              </a:buClr>
              <a:buFontTx/>
              <a:buAutoNum type="arabicPeriod" startAt="9"/>
            </a:pPr>
            <a:r>
              <a:rPr lang="tr-TR" sz="2000" b="1" dirty="0" smtClean="0"/>
              <a:t>ÜSTLER: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2C2C84"/>
              </a:buClr>
              <a:buFontTx/>
              <a:buNone/>
            </a:pPr>
            <a:r>
              <a:rPr lang="tr-TR" sz="2000" b="1" dirty="0" smtClean="0"/>
              <a:t>      KARŞILAMADA </a:t>
            </a:r>
            <a:r>
              <a:rPr lang="tr-TR" sz="2000" b="1" dirty="0" smtClean="0">
                <a:solidFill>
                  <a:srgbClr val="FF3300"/>
                </a:solidFill>
              </a:rPr>
              <a:t>BAŞTA</a:t>
            </a:r>
            <a:r>
              <a:rPr lang="tr-TR" sz="2000" b="1" dirty="0" smtClean="0"/>
              <a:t>; 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2C2C84"/>
              </a:buClr>
              <a:buFontTx/>
              <a:buNone/>
            </a:pPr>
            <a:r>
              <a:rPr lang="tr-TR" sz="2000" b="1" dirty="0" smtClean="0"/>
              <a:t>      UĞURLAMADA  </a:t>
            </a:r>
            <a:r>
              <a:rPr lang="tr-TR" sz="2000" b="1" dirty="0" smtClean="0">
                <a:solidFill>
                  <a:srgbClr val="FF3300"/>
                </a:solidFill>
              </a:rPr>
              <a:t>SONDADIR</a:t>
            </a:r>
            <a:r>
              <a:rPr lang="tr-TR" sz="2000" b="1" dirty="0" smtClean="0"/>
              <a:t>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90000"/>
              </a:spcBef>
              <a:buClr>
                <a:srgbClr val="2C2C84"/>
              </a:buClr>
              <a:buFontTx/>
              <a:buNone/>
            </a:pPr>
            <a:r>
              <a:rPr lang="tr-TR" sz="2000" b="1" dirty="0" smtClean="0">
                <a:solidFill>
                  <a:srgbClr val="2C2C84"/>
                </a:solidFill>
              </a:rPr>
              <a:t>10.</a:t>
            </a:r>
            <a:r>
              <a:rPr lang="tr-TR" sz="2000" b="1" dirty="0" smtClean="0"/>
              <a:t> YÜRÜYÜŞ VE OTURMA  DÜZENİNDE     </a:t>
            </a:r>
          </a:p>
          <a:p>
            <a:pPr marL="457200" indent="-457200" eaLnBrk="1" hangingPunct="1">
              <a:lnSpc>
                <a:spcPct val="0"/>
              </a:lnSpc>
              <a:spcBef>
                <a:spcPct val="90000"/>
              </a:spcBef>
              <a:buClr>
                <a:srgbClr val="2C2C84"/>
              </a:buClr>
              <a:buFontTx/>
              <a:buNone/>
            </a:pPr>
            <a:r>
              <a:rPr lang="tr-TR" sz="2000" b="1" dirty="0" smtClean="0"/>
              <a:t>       </a:t>
            </a:r>
            <a:r>
              <a:rPr lang="tr-TR" sz="2000" b="1" dirty="0" smtClean="0">
                <a:solidFill>
                  <a:srgbClr val="FF3300"/>
                </a:solidFill>
              </a:rPr>
              <a:t>ORTA  MERKEZDEDİR.</a:t>
            </a:r>
            <a:r>
              <a:rPr lang="tr-TR" sz="2000" b="1" dirty="0" smtClean="0"/>
              <a:t> 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90000"/>
              </a:spcBef>
              <a:buClr>
                <a:srgbClr val="2C2C84"/>
              </a:buClr>
              <a:buFontTx/>
              <a:buNone/>
            </a:pPr>
            <a:r>
              <a:rPr lang="tr-TR" sz="2000" b="1" dirty="0" smtClean="0">
                <a:solidFill>
                  <a:srgbClr val="2C2C84"/>
                </a:solidFill>
              </a:rPr>
              <a:t>11.</a:t>
            </a:r>
            <a:r>
              <a:rPr lang="tr-TR" sz="2000" b="1" dirty="0" smtClean="0"/>
              <a:t> TOPLANTI VE TÖRENLERDE   </a:t>
            </a:r>
          </a:p>
          <a:p>
            <a:pPr marL="457200" indent="-457200" eaLnBrk="1" hangingPunct="1">
              <a:lnSpc>
                <a:spcPct val="0"/>
              </a:lnSpc>
              <a:spcBef>
                <a:spcPct val="90000"/>
              </a:spcBef>
              <a:buClr>
                <a:srgbClr val="2C2C84"/>
              </a:buClr>
              <a:buFontTx/>
              <a:buNone/>
            </a:pPr>
            <a:r>
              <a:rPr lang="tr-TR" sz="2000" b="1" dirty="0" smtClean="0"/>
              <a:t>       KONUŞMA SIRASI  AST’TAN ÜST’EDİR </a:t>
            </a:r>
          </a:p>
          <a:p>
            <a:pPr marL="457200" indent="-457200" eaLnBrk="1" hangingPunct="1">
              <a:lnSpc>
                <a:spcPct val="0"/>
              </a:lnSpc>
              <a:spcBef>
                <a:spcPct val="90000"/>
              </a:spcBef>
              <a:buClr>
                <a:srgbClr val="2C2C84"/>
              </a:buClr>
              <a:buFontTx/>
              <a:buNone/>
            </a:pPr>
            <a:r>
              <a:rPr lang="tr-TR" sz="2000" dirty="0" smtClean="0"/>
              <a:t>      (En üst en son konuşur).</a:t>
            </a: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>
                <a:cs typeface="Arial" charset="0"/>
              </a:rPr>
              <a:t>     </a:t>
            </a: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>
                <a:cs typeface="Arial" charset="0"/>
              </a:rPr>
              <a:t>	Konuşma yapmak için davette;</a:t>
            </a: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>
                <a:cs typeface="Arial" charset="0"/>
              </a:rPr>
              <a:t>     “Sayın Kaymakamımızı konuşmalarını yapmak üzere kürsüye/mikrofona davet ediyorum. Arz ederim” denilmesi yerinde olur. </a:t>
            </a:r>
            <a:endParaRPr lang="tr-TR" sz="2000" dirty="0" smtClean="0"/>
          </a:p>
          <a:p>
            <a:pPr marL="457200" indent="-457200" eaLnBrk="1" hangingPunct="1">
              <a:lnSpc>
                <a:spcPct val="0"/>
              </a:lnSpc>
              <a:spcBef>
                <a:spcPct val="90000"/>
              </a:spcBef>
              <a:buClr>
                <a:srgbClr val="2C2C84"/>
              </a:buClr>
              <a:buFontTx/>
              <a:buNone/>
            </a:pPr>
            <a:endParaRPr lang="tr-TR" sz="2000" dirty="0" smtClean="0"/>
          </a:p>
        </p:txBody>
      </p:sp>
      <p:pic>
        <p:nvPicPr>
          <p:cNvPr id="28685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5435371-45BD-4B7D-BC21-5A59F99AE375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2969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E2A7F-A6E9-48D9-93C6-220ED5E282DE}" type="slidenum">
              <a:rPr lang="da-DK" smtClean="0"/>
              <a:pPr/>
              <a:t>21</a:t>
            </a:fld>
            <a:endParaRPr lang="da-DK" smtClean="0"/>
          </a:p>
        </p:txBody>
      </p:sp>
      <p:sp>
        <p:nvSpPr>
          <p:cNvPr id="2970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970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970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3625850" y="5715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İlkeleri</a:t>
            </a:r>
            <a:endParaRPr lang="da-DK" sz="1800" b="1" i="0"/>
          </a:p>
        </p:txBody>
      </p:sp>
      <p:sp>
        <p:nvSpPr>
          <p:cNvPr id="2160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b="1" smtClean="0">
                <a:solidFill>
                  <a:srgbClr val="2C2C84"/>
                </a:solidFill>
              </a:rPr>
              <a:t>12.</a:t>
            </a:r>
            <a:r>
              <a:rPr lang="tr-TR" sz="2800" b="1" smtClean="0"/>
              <a:t> </a:t>
            </a:r>
            <a:r>
              <a:rPr lang="tr-TR" sz="2400" b="1" smtClean="0"/>
              <a:t>PROTOKOLDE </a:t>
            </a:r>
          </a:p>
          <a:p>
            <a:pPr marL="3941763" lvl="4" indent="-806450" eaLnBrk="1" hangingPunct="1">
              <a:buFontTx/>
              <a:buNone/>
            </a:pPr>
            <a:r>
              <a:rPr lang="tr-TR" sz="2400" b="1" i="1" smtClean="0">
                <a:solidFill>
                  <a:srgbClr val="000099"/>
                </a:solidFill>
              </a:rPr>
              <a:t>KONUĞU </a:t>
            </a:r>
          </a:p>
          <a:p>
            <a:pPr marL="3941763" lvl="4" indent="-806450" eaLnBrk="1" hangingPunct="1">
              <a:buFontTx/>
              <a:buNone/>
            </a:pPr>
            <a:r>
              <a:rPr lang="tr-TR" sz="2400" b="1" i="1" smtClean="0">
                <a:solidFill>
                  <a:srgbClr val="FF3300"/>
                </a:solidFill>
              </a:rPr>
              <a:t>ÜST</a:t>
            </a:r>
            <a:r>
              <a:rPr lang="tr-TR" sz="2400" b="1" i="1" smtClean="0"/>
              <a:t>’Ü </a:t>
            </a:r>
          </a:p>
          <a:p>
            <a:pPr marL="3941763" lvl="4" indent="-806450" eaLnBrk="1" hangingPunct="1">
              <a:buFontTx/>
              <a:buNone/>
            </a:pPr>
            <a:r>
              <a:rPr lang="tr-TR" sz="2400" b="1" i="1" smtClean="0"/>
              <a:t>VE </a:t>
            </a:r>
          </a:p>
          <a:p>
            <a:pPr marL="3941763" lvl="4" indent="-806450" eaLnBrk="1" hangingPunct="1">
              <a:spcBef>
                <a:spcPct val="90000"/>
              </a:spcBef>
              <a:buFontTx/>
              <a:buNone/>
            </a:pPr>
            <a:r>
              <a:rPr lang="tr-TR" sz="2400" b="1" i="1" smtClean="0">
                <a:solidFill>
                  <a:srgbClr val="9900CC"/>
                </a:solidFill>
              </a:rPr>
              <a:t>HANIMI</a:t>
            </a:r>
            <a:r>
              <a:rPr lang="tr-TR" sz="2100" b="1" smtClean="0">
                <a:solidFill>
                  <a:srgbClr val="9900CC"/>
                </a:solidFill>
              </a:rPr>
              <a:t> </a:t>
            </a:r>
          </a:p>
          <a:p>
            <a:pPr marL="3941763" lvl="4" indent="-806450" eaLnBrk="1" hangingPunct="1">
              <a:spcBef>
                <a:spcPct val="90000"/>
              </a:spcBef>
              <a:buFontTx/>
              <a:buNone/>
            </a:pPr>
            <a:r>
              <a:rPr lang="tr-TR" sz="2400" b="1" smtClean="0"/>
              <a:t>KORUMAK, KOLLAMAK VE </a:t>
            </a:r>
          </a:p>
          <a:p>
            <a:pPr marL="3941763" lvl="4" indent="-806450" eaLnBrk="1" hangingPunct="1">
              <a:spcBef>
                <a:spcPct val="90000"/>
              </a:spcBef>
              <a:buFontTx/>
              <a:buNone/>
            </a:pPr>
            <a:r>
              <a:rPr lang="tr-TR" sz="2400" b="1" smtClean="0"/>
              <a:t>SAYMAK ESASTIR.</a:t>
            </a:r>
            <a:r>
              <a:rPr lang="tr-TR" sz="2800" smtClean="0"/>
              <a:t>	</a:t>
            </a:r>
          </a:p>
        </p:txBody>
      </p:sp>
      <p:pic>
        <p:nvPicPr>
          <p:cNvPr id="29709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50ED86D-1ED1-4186-81B7-89326D0D8888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072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1382E-9161-4498-B81B-41F6385EBFE3}" type="slidenum">
              <a:rPr lang="da-DK" smtClean="0"/>
              <a:pPr/>
              <a:t>22</a:t>
            </a:fld>
            <a:endParaRPr lang="da-DK" smtClean="0"/>
          </a:p>
        </p:txBody>
      </p:sp>
      <p:sp>
        <p:nvSpPr>
          <p:cNvPr id="30724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0725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0726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034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Organizasyon </a:t>
            </a:r>
            <a:r>
              <a:rPr lang="tr-TR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(Düzen)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Kılık Kıyafet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Davranışlar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Konuşmalar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Mekan, Eşya ve Malzemeler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İkramlar</a:t>
            </a:r>
          </a:p>
          <a:p>
            <a:pPr lvl="1" eaLnBrk="1" hangingPunct="1">
              <a:buClr>
                <a:srgbClr val="FF3300"/>
              </a:buClr>
              <a:buFont typeface="Wingdings" pitchFamily="2" charset="2"/>
              <a:buChar char="Ø"/>
              <a:defRPr/>
            </a:pPr>
            <a:r>
              <a:rPr lang="tr-TR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Çiçek ve  Hediyeler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132138" y="344488"/>
            <a:ext cx="288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Protokolde Temel Öğeler</a:t>
            </a:r>
            <a:endParaRPr lang="da-DK" sz="1800" b="1" i="0"/>
          </a:p>
        </p:txBody>
      </p:sp>
      <p:pic>
        <p:nvPicPr>
          <p:cNvPr id="30733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3095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329B9B8-55FE-4DE6-951B-2DE5F2FF7F5C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174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0B5588-EF1F-4F3C-BA18-55EFC073D807}" type="slidenum">
              <a:rPr lang="da-DK" smtClean="0"/>
              <a:pPr/>
              <a:t>23</a:t>
            </a:fld>
            <a:endParaRPr lang="da-DK" smtClean="0"/>
          </a:p>
        </p:txBody>
      </p:sp>
      <p:sp>
        <p:nvSpPr>
          <p:cNvPr id="3174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174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175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2786063" y="57150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Uygulandığı Alanlar</a:t>
            </a:r>
            <a:endParaRPr lang="da-DK" sz="1800" b="1" i="0"/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b="1" smtClean="0"/>
              <a:t>	KAMUSAL YAŞAMDA PROTOKOL KURALLARININ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b="1" smtClean="0"/>
              <a:t>	TAM OLARAK UYGULANDIĞI RESMİ ALANLAR:</a:t>
            </a: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 lvl="1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v"/>
            </a:pPr>
            <a:r>
              <a:rPr lang="tr-TR" sz="2000" b="1" smtClean="0">
                <a:solidFill>
                  <a:srgbClr val="000066"/>
                </a:solidFill>
              </a:rPr>
              <a:t>MAKAM ODALARI</a:t>
            </a:r>
          </a:p>
          <a:p>
            <a:pPr lvl="1" eaLnBrk="1" hangingPunct="1">
              <a:lnSpc>
                <a:spcPct val="200000"/>
              </a:lnSpc>
              <a:buClr>
                <a:srgbClr val="FF3300"/>
              </a:buClr>
              <a:buFont typeface="Wingdings" pitchFamily="2" charset="2"/>
              <a:buChar char="v"/>
            </a:pPr>
            <a:r>
              <a:rPr lang="tr-TR" sz="2000" b="1" smtClean="0">
                <a:solidFill>
                  <a:srgbClr val="000066"/>
                </a:solidFill>
              </a:rPr>
              <a:t>MAKAM ARABASI VE RESMİ ARABALAR </a:t>
            </a:r>
          </a:p>
          <a:p>
            <a:pPr lvl="1" eaLnBrk="1" hangingPunct="1">
              <a:lnSpc>
                <a:spcPct val="200000"/>
              </a:lnSpc>
              <a:buClr>
                <a:srgbClr val="FF3300"/>
              </a:buClr>
              <a:buFont typeface="Wingdings" pitchFamily="2" charset="2"/>
              <a:buChar char="v"/>
            </a:pPr>
            <a:r>
              <a:rPr lang="tr-TR" sz="2000" b="1" smtClean="0">
                <a:solidFill>
                  <a:srgbClr val="000066"/>
                </a:solidFill>
              </a:rPr>
              <a:t>TOPLANTI VE TOPLANTI ODALARI </a:t>
            </a:r>
          </a:p>
          <a:p>
            <a:pPr lvl="1" eaLnBrk="1" hangingPunct="1">
              <a:lnSpc>
                <a:spcPct val="200000"/>
              </a:lnSpc>
              <a:buClr>
                <a:srgbClr val="FF3300"/>
              </a:buClr>
              <a:buFont typeface="Wingdings" pitchFamily="2" charset="2"/>
              <a:buChar char="v"/>
            </a:pPr>
            <a:r>
              <a:rPr lang="tr-TR" sz="2000" b="1" smtClean="0">
                <a:solidFill>
                  <a:srgbClr val="000066"/>
                </a:solidFill>
              </a:rPr>
              <a:t>TÖREN VE TÖREN ALANLARI</a:t>
            </a:r>
          </a:p>
          <a:p>
            <a:pPr lvl="1" eaLnBrk="1" hangingPunct="1">
              <a:lnSpc>
                <a:spcPct val="200000"/>
              </a:lnSpc>
              <a:buClr>
                <a:srgbClr val="FF3300"/>
              </a:buClr>
              <a:buFont typeface="Wingdings" pitchFamily="2" charset="2"/>
              <a:buChar char="v"/>
            </a:pPr>
            <a:r>
              <a:rPr lang="tr-TR" sz="2000" b="1" smtClean="0">
                <a:solidFill>
                  <a:srgbClr val="000066"/>
                </a:solidFill>
              </a:rPr>
              <a:t>RESMİ DAVET VE ZİYAFETLER</a:t>
            </a:r>
            <a:r>
              <a:rPr lang="tr-TR" sz="2000" smtClean="0">
                <a:solidFill>
                  <a:srgbClr val="003399"/>
                </a:solidFill>
              </a:rPr>
              <a:t>	</a:t>
            </a:r>
          </a:p>
        </p:txBody>
      </p:sp>
      <p:pic>
        <p:nvPicPr>
          <p:cNvPr id="31757" name="Picture 16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FA58DF6-FE79-4DBD-881B-CB33E0FD2AB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277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D5602-A2FA-4A98-8CB6-0D5BA5963978}" type="slidenum">
              <a:rPr lang="da-DK" smtClean="0"/>
              <a:pPr/>
              <a:t>24</a:t>
            </a:fld>
            <a:endParaRPr lang="da-DK" smtClean="0"/>
          </a:p>
        </p:txBody>
      </p:sp>
      <p:sp>
        <p:nvSpPr>
          <p:cNvPr id="3277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277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277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3505200" y="571500"/>
            <a:ext cx="213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Yönetimi</a:t>
            </a:r>
            <a:endParaRPr lang="da-DK" sz="1800" b="1" i="0"/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endParaRPr lang="tr-TR" sz="600" b="1" dirty="0" smtClean="0">
              <a:solidFill>
                <a:srgbClr val="9900CC"/>
              </a:solidFill>
            </a:endParaRPr>
          </a:p>
          <a:p>
            <a:pPr marL="990600" lvl="1" indent="-533400" algn="just" eaLnBrk="1" hangingPunct="1">
              <a:lnSpc>
                <a:spcPct val="80000"/>
              </a:lnSpc>
              <a:spcBef>
                <a:spcPct val="85000"/>
              </a:spcBef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ÖNCELİK- SONRALIK SIRA DÜZENLERİ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MAKAM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BAYRAK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TAŞIT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TOPLANTI VE BRİFİNG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TÖREN  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KONUŞMA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RESMİ YAZIŞMA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YÖNETSEL DAVRANIŞ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ZİYARET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KONUK PROTOKOLÜ</a:t>
            </a: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/>
            </a:pPr>
            <a:r>
              <a:rPr lang="tr-TR" sz="1800" b="1" dirty="0" smtClean="0"/>
              <a:t>DAVET VE ZİYAFETLER        </a:t>
            </a:r>
            <a:endParaRPr lang="tr-TR" sz="1800" dirty="0" smtClean="0">
              <a:solidFill>
                <a:srgbClr val="000099"/>
              </a:solidFill>
            </a:endParaRP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 startAt="13"/>
            </a:pPr>
            <a:r>
              <a:rPr lang="tr-TR" sz="1800" b="1" dirty="0" smtClean="0">
                <a:solidFill>
                  <a:srgbClr val="000099"/>
                </a:solidFill>
              </a:rPr>
              <a:t> </a:t>
            </a:r>
            <a:r>
              <a:rPr lang="tr-TR" sz="1800" b="1" dirty="0" smtClean="0"/>
              <a:t>KIYAFET PROTOKOLÜ</a:t>
            </a:r>
            <a:endParaRPr lang="tr-TR" sz="1800" b="1" dirty="0" smtClean="0">
              <a:solidFill>
                <a:srgbClr val="000099"/>
              </a:solidFill>
            </a:endParaRPr>
          </a:p>
          <a:p>
            <a:pPr marL="990600" lvl="1" indent="-533400" algn="just" eaLnBrk="1" hangingPunct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AutoNum type="arabicPeriod" startAt="13"/>
            </a:pPr>
            <a:r>
              <a:rPr lang="tr-TR" sz="1800" b="1" dirty="0" smtClean="0"/>
              <a:t>SOSYAL DAVRANIŞ  PROTOKOLÜ</a:t>
            </a:r>
            <a:endParaRPr lang="tr-TR" sz="1800" dirty="0" smtClean="0"/>
          </a:p>
        </p:txBody>
      </p:sp>
      <p:pic>
        <p:nvPicPr>
          <p:cNvPr id="32781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5139A2-CE49-48DA-A01C-8E578B6A764F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379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36B5E1-89BB-48EB-AAF0-7EB7CE2B212E}" type="slidenum">
              <a:rPr lang="da-DK" smtClean="0"/>
              <a:pPr/>
              <a:t>25</a:t>
            </a:fld>
            <a:endParaRPr lang="da-DK" smtClean="0"/>
          </a:p>
        </p:txBody>
      </p:sp>
      <p:sp>
        <p:nvSpPr>
          <p:cNvPr id="3379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379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379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3505200" y="571500"/>
            <a:ext cx="213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Yönetimi</a:t>
            </a:r>
            <a:endParaRPr lang="da-DK" sz="1800" b="1" i="0"/>
          </a:p>
        </p:txBody>
      </p:sp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dirty="0" smtClean="0"/>
              <a:t>ÖNCELİK- SONRALIK SIRA DÜZENLERİ</a:t>
            </a:r>
          </a:p>
          <a:p>
            <a:pPr algn="ctr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dirty="0" smtClean="0"/>
              <a:t>Protokolde önde gelme sıralaması dikey, önce gelme sıralaması da yatay olarak yapılır.</a:t>
            </a:r>
          </a:p>
          <a:p>
            <a:pPr algn="ctr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dirty="0" smtClean="0"/>
              <a:t> Nümerik olarak yapılan dikey sıralama( 1,2,3,,,9) önde gelme düzenini;</a:t>
            </a:r>
          </a:p>
          <a:p>
            <a:pPr algn="ctr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dirty="0" smtClean="0"/>
              <a:t>Önde gelme sırası içinde alfabetik olarak yapılan yatay sıralama ise (3/a,3/b,3/c) eşitler arasındaki öncelik düzenini ifade eder.</a:t>
            </a:r>
          </a:p>
          <a:p>
            <a:pPr algn="ctr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endParaRPr lang="tr-TR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   Kamu görevlisi, yönetici,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   düzeyi ne olursa olsun toplantılarda  kendilerine ayrılan ve makamına uygun yere oturmalıdır.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b="1" dirty="0" smtClean="0"/>
              <a:t>     </a:t>
            </a:r>
            <a:r>
              <a:rPr lang="tr-TR" sz="2000" b="1" dirty="0" smtClean="0">
                <a:solidFill>
                  <a:srgbClr val="FF3300"/>
                </a:solidFill>
              </a:rPr>
              <a:t>KESİNLİKLE KALKACAĞI YERE OTURMAZ.</a:t>
            </a:r>
            <a:endParaRPr lang="tr-TR" dirty="0" smtClean="0">
              <a:solidFill>
                <a:srgbClr val="FF3300"/>
              </a:solidFill>
            </a:endParaRPr>
          </a:p>
        </p:txBody>
      </p:sp>
      <p:pic>
        <p:nvPicPr>
          <p:cNvPr id="33805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E57E8ED-3D59-4E30-A209-D6755AFBA27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481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13D256-4F92-4884-B683-23E3A67A7387}" type="slidenum">
              <a:rPr lang="da-DK" smtClean="0"/>
              <a:pPr/>
              <a:t>26</a:t>
            </a:fld>
            <a:endParaRPr lang="da-DK" smtClean="0"/>
          </a:p>
        </p:txBody>
      </p:sp>
      <p:sp>
        <p:nvSpPr>
          <p:cNvPr id="34820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4821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4822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60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2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96888" y="1274763"/>
            <a:ext cx="8229600" cy="5013325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FF3300"/>
                </a:solidFill>
              </a:rPr>
              <a:t>İL PROTOKOL SIRADÜZENİ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Vali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(Orgeneraller, Oramiraller)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(Milletvekilleri)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Garnizon komutanı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Büyükşehir belediye başkanı (</a:t>
            </a:r>
            <a:r>
              <a:rPr lang="tr-TR" sz="2200" smtClean="0"/>
              <a:t>Büyükşehir'deki ilçede yapılan törende ilçe belediye başkanı)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Cumhuriyet Başsavcısı </a:t>
            </a:r>
            <a:r>
              <a:rPr lang="tr-TR" sz="2200" smtClean="0"/>
              <a:t>(Adalet Komisyonu Başkanı, Bölge İdare Mahkemesi Başkanı)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Üniversite rektörleri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Baro başkanı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Rektör yardımcıları, fakülte dekanları, enstitü ve yüksek okul müdürleri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200" b="1" smtClean="0"/>
              <a:t>(İldeki genel ve katma bütçeli kuruluşların genel müdürleri)</a:t>
            </a:r>
            <a:endParaRPr lang="tr-TR" sz="2200" smtClean="0"/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2006600" y="361950"/>
            <a:ext cx="513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Protokolde Öncelik ve Sonralık Sıra Düzenleri</a:t>
            </a:r>
            <a:endParaRPr lang="da-DK" sz="1800" b="1" i="0"/>
          </a:p>
        </p:txBody>
      </p:sp>
      <p:pic>
        <p:nvPicPr>
          <p:cNvPr id="34829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750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CE0D96-60F0-4076-BE51-41A4EDA29F10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584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632F3D-CD49-4B4E-9C72-1C80A9565A63}" type="slidenum">
              <a:rPr lang="da-DK" smtClean="0"/>
              <a:pPr/>
              <a:t>27</a:t>
            </a:fld>
            <a:endParaRPr lang="da-DK" smtClean="0"/>
          </a:p>
        </p:txBody>
      </p:sp>
      <p:sp>
        <p:nvSpPr>
          <p:cNvPr id="35844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5845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5846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584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61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5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255713"/>
            <a:ext cx="8229600" cy="45259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tr-TR" sz="1400" b="1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400" b="1" smtClean="0"/>
              <a:t>11.	</a:t>
            </a:r>
            <a:r>
              <a:rPr lang="tr-TR" sz="2000" b="1" smtClean="0"/>
              <a:t>Vali yardımcıları, il emniyet müdürleri, </a:t>
            </a:r>
            <a:r>
              <a:rPr lang="tr-TR" sz="2000" smtClean="0"/>
              <a:t>(Büyükşehir'deki ilçe kaymakamları ve ilçe belediye başkanları)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/>
              <a:t>12.	Hakimler, savcılar, noter odası başkanı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/>
              <a:t>13.	İktidar partisi, ana muhalefet partisi ve TBMM’de grubu bulunan partilerin (Milletvekili sayısına göre) il başkanları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/>
              <a:t>14.	(Dekan yardımcıları, enstitü ve yüksek okul müdür yardımcıları)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/>
              <a:t>15.	(Bakanlık müfettişleri, hesap uzmanları, Sayıştay denetçileri)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/>
              <a:t>16.	Bakanlıkların ve bağlı kuruluşların bölge ve il müdürleri </a:t>
            </a:r>
            <a:r>
              <a:rPr lang="tr-TR" sz="2000" smtClean="0"/>
              <a:t>(Bakanların imza sırasına göre),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/>
              <a:t>17.	(Genel müdürlük ve bölge müfettişleri)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/>
              <a:t>18.	Resmi banka müdürleri, KİT yöneticileri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tr-TR" sz="2000" smtClean="0"/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2006600" y="361950"/>
            <a:ext cx="513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Protokolde Öncelik ve Sonralık Sıra Düzenleri</a:t>
            </a:r>
            <a:endParaRPr lang="da-DK" sz="1800" b="1" i="0"/>
          </a:p>
        </p:txBody>
      </p:sp>
      <p:pic>
        <p:nvPicPr>
          <p:cNvPr id="35853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841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5CF1FAA-D668-46D9-B957-CCD2D8A3A5F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686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E20488-0FB0-492E-AAE3-E07A99E22956}" type="slidenum">
              <a:rPr lang="da-DK" smtClean="0"/>
              <a:pPr/>
              <a:t>28</a:t>
            </a:fld>
            <a:endParaRPr lang="da-DK" smtClean="0"/>
          </a:p>
        </p:txBody>
      </p:sp>
      <p:sp>
        <p:nvSpPr>
          <p:cNvPr id="36868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6869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6870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62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5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254125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tr-TR" sz="2200" b="1" smtClean="0"/>
              <a:t>19.	TBMM’de grubu bulunmayan siyasî partilerin il başkanları </a:t>
            </a:r>
            <a:r>
              <a:rPr lang="tr-TR" sz="2200" smtClean="0"/>
              <a:t>(alfabetik)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r-TR" sz="2200" b="1" smtClean="0"/>
              <a:t>20.	İl genel meclisi ve belediye meclisi üyeleri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r-TR" sz="2200" b="1" smtClean="0"/>
              <a:t>21.	İldeki mesleki kuruluşların temsilcileri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r-TR" sz="2200" b="1" smtClean="0"/>
              <a:t>22.	Özel banka müdürleri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r-TR" sz="2200" b="1" smtClean="0"/>
              <a:t>23.	Kamu yararına çalışan dernek başkanları.</a:t>
            </a:r>
            <a:endParaRPr lang="tr-TR" sz="2200" smtClean="0"/>
          </a:p>
        </p:txBody>
      </p:sp>
      <p:sp>
        <p:nvSpPr>
          <p:cNvPr id="36876" name="Text Box 14"/>
          <p:cNvSpPr txBox="1">
            <a:spLocks noChangeArrowheads="1"/>
          </p:cNvSpPr>
          <p:nvPr/>
        </p:nvSpPr>
        <p:spPr bwMode="auto">
          <a:xfrm>
            <a:off x="2006600" y="361950"/>
            <a:ext cx="513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Protokolde Öncelik ve Sonralık Sıra Düzenleri</a:t>
            </a:r>
            <a:endParaRPr lang="da-DK" sz="1800" b="1" i="0"/>
          </a:p>
        </p:txBody>
      </p:sp>
      <p:pic>
        <p:nvPicPr>
          <p:cNvPr id="36877" name="Picture 15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2968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B12F383-F23F-4824-83EE-2D185803107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789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CA512B-F1F7-4F2B-B0A2-23B9AADFA5BB}" type="slidenum">
              <a:rPr lang="da-DK" smtClean="0"/>
              <a:pPr/>
              <a:t>29</a:t>
            </a:fld>
            <a:endParaRPr lang="da-DK" smtClean="0"/>
          </a:p>
        </p:txBody>
      </p:sp>
      <p:sp>
        <p:nvSpPr>
          <p:cNvPr id="3789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789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789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9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MAKAM PROTOKOLÜ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smtClean="0"/>
              <a:t>Kamu kurum ve kuruluşlarında, örgütü temsil eden yöneticilerin oturdukları odaya “</a:t>
            </a:r>
            <a:r>
              <a:rPr lang="tr-TR" sz="2000" b="1" smtClean="0">
                <a:solidFill>
                  <a:srgbClr val="FF0000"/>
                </a:solidFill>
              </a:rPr>
              <a:t>makam</a:t>
            </a:r>
            <a:r>
              <a:rPr lang="tr-TR" sz="2000" b="1" smtClean="0"/>
              <a:t>” denir.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smtClean="0"/>
              <a:t>Türk kamu yönetiminde “</a:t>
            </a:r>
            <a:r>
              <a:rPr lang="tr-TR" sz="2000" b="1" smtClean="0">
                <a:solidFill>
                  <a:srgbClr val="FF0000"/>
                </a:solidFill>
              </a:rPr>
              <a:t>makam</a:t>
            </a:r>
            <a:r>
              <a:rPr lang="tr-TR" sz="2000" b="1" smtClean="0"/>
              <a:t>” deyimi, kurumu ve kurumsal otoriteyi temsil ve ifade eder.</a:t>
            </a:r>
          </a:p>
        </p:txBody>
      </p: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3498850" y="628650"/>
            <a:ext cx="213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Yönetimi</a:t>
            </a:r>
            <a:endParaRPr lang="da-DK" sz="1800" b="1" i="0"/>
          </a:p>
        </p:txBody>
      </p:sp>
      <p:pic>
        <p:nvPicPr>
          <p:cNvPr id="37901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5AAF706-1135-4453-85B2-B5BED8CF8FF8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512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99012-6992-4E97-BE4B-C4AED33BBBA8}" type="slidenum">
              <a:rPr lang="da-DK" smtClean="0"/>
              <a:pPr/>
              <a:t>3</a:t>
            </a:fld>
            <a:endParaRPr lang="da-DK" smtClean="0"/>
          </a:p>
        </p:txBody>
      </p:sp>
      <p:sp>
        <p:nvSpPr>
          <p:cNvPr id="5124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125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126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5621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3600" b="1" dirty="0" smtClean="0">
                <a:solidFill>
                  <a:srgbClr val="006600"/>
                </a:solidFill>
              </a:rPr>
              <a:t>Kutadgu Bilig</a:t>
            </a:r>
            <a:r>
              <a:rPr lang="tr-TR" dirty="0" smtClean="0"/>
              <a:t> </a:t>
            </a:r>
            <a:r>
              <a:rPr lang="tr-TR" sz="2800" dirty="0" smtClean="0">
                <a:solidFill>
                  <a:schemeClr val="folHlink"/>
                </a:solidFill>
              </a:rPr>
              <a:t>(Kutlu Yönetim Bilgisi)</a:t>
            </a:r>
          </a:p>
          <a:p>
            <a:pPr eaLnBrk="1" hangingPunct="1">
              <a:buFontTx/>
              <a:buNone/>
            </a:pPr>
            <a:r>
              <a:rPr lang="tr-TR" sz="2000" b="1" dirty="0" smtClean="0">
                <a:solidFill>
                  <a:srgbClr val="669900"/>
                </a:solidFill>
              </a:rPr>
              <a:t>Yusuf Has </a:t>
            </a:r>
            <a:r>
              <a:rPr lang="tr-TR" sz="2000" b="1" dirty="0" err="1" smtClean="0">
                <a:solidFill>
                  <a:srgbClr val="669900"/>
                </a:solidFill>
              </a:rPr>
              <a:t>Hacip</a:t>
            </a:r>
            <a:r>
              <a:rPr lang="tr-TR" sz="2000" b="1" dirty="0" smtClean="0">
                <a:solidFill>
                  <a:srgbClr val="6699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tr-TR" dirty="0" smtClean="0"/>
              <a:t>“</a:t>
            </a:r>
            <a:r>
              <a:rPr lang="tr-TR" dirty="0" smtClean="0">
                <a:solidFill>
                  <a:srgbClr val="FF3300"/>
                </a:solidFill>
              </a:rPr>
              <a:t>Akıllıysan, katıldığın her şölende yemeğini </a:t>
            </a:r>
          </a:p>
          <a:p>
            <a:pPr eaLnBrk="1" hangingPunct="1">
              <a:buFontTx/>
              <a:buNone/>
            </a:pPr>
            <a:r>
              <a:rPr lang="tr-TR" dirty="0" smtClean="0">
                <a:solidFill>
                  <a:srgbClr val="FF3300"/>
                </a:solidFill>
              </a:rPr>
              <a:t>zarafetle yersin. </a:t>
            </a:r>
          </a:p>
          <a:p>
            <a:pPr eaLnBrk="1" hangingPunct="1">
              <a:buFontTx/>
              <a:buNone/>
            </a:pPr>
            <a:r>
              <a:rPr lang="tr-TR" dirty="0" smtClean="0"/>
              <a:t>Görgüsüz, aptal ve kaba saba olan kişi, </a:t>
            </a:r>
          </a:p>
          <a:p>
            <a:pPr eaLnBrk="1" hangingPunct="1">
              <a:buFontTx/>
              <a:buNone/>
            </a:pPr>
            <a:r>
              <a:rPr lang="tr-TR" dirty="0" smtClean="0"/>
              <a:t>terbiyeli biriyle karşılaşınca bocalar… </a:t>
            </a:r>
            <a:r>
              <a:rPr lang="tr-TR" dirty="0" smtClean="0">
                <a:solidFill>
                  <a:srgbClr val="FF3300"/>
                </a:solidFill>
              </a:rPr>
              <a:t>Uzanıp da başkasının önünden lokma almayasın.” </a:t>
            </a:r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2940050" y="365125"/>
            <a:ext cx="328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Tarihsel Gelişimi</a:t>
            </a:r>
            <a:endParaRPr lang="da-DK" sz="1800" b="1" i="0"/>
          </a:p>
        </p:txBody>
      </p:sp>
      <p:pic>
        <p:nvPicPr>
          <p:cNvPr id="5133" name="Picture 17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5925" y="2333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Resim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6538" y="244475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10F2296-9707-4F86-9D71-85FE245EABD5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891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04A7EC-88F8-4F9F-8644-0C8784BF9419}" type="slidenum">
              <a:rPr lang="da-DK" smtClean="0"/>
              <a:pPr/>
              <a:t>30</a:t>
            </a:fld>
            <a:endParaRPr lang="da-DK" smtClean="0"/>
          </a:p>
        </p:txBody>
      </p:sp>
      <p:sp>
        <p:nvSpPr>
          <p:cNvPr id="3891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891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891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321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23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000" b="1" dirty="0" smtClean="0"/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dirty="0" smtClean="0"/>
              <a:t>	Kamusal yaşamda  anlayış olarak, makamın özel bir önemi, etkinliği, üstünlüğü ve ayrıcalığı vardır.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dirty="0" smtClean="0"/>
              <a:t>Bu anlayışa göre;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“Kişiler geçici makamlar kalıcıdır.”;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“Saygı kişiye değil, makamadır.”;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“Makama saygı esastır.”</a:t>
            </a: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3524250" y="62865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Makam Protokolü</a:t>
            </a:r>
            <a:endParaRPr lang="da-DK" sz="1800" b="1" i="0"/>
          </a:p>
        </p:txBody>
      </p:sp>
      <p:pic>
        <p:nvPicPr>
          <p:cNvPr id="38925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61D69E7-E62F-45B7-A165-20E9C39B16B6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3993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E79CB-C14F-412F-9838-A81FAC6CB2BF}" type="slidenum">
              <a:rPr lang="da-DK" smtClean="0"/>
              <a:pPr/>
              <a:t>31</a:t>
            </a:fld>
            <a:endParaRPr lang="da-DK" smtClean="0"/>
          </a:p>
        </p:txBody>
      </p:sp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3408363" y="1989138"/>
            <a:ext cx="2255837" cy="6286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4375150" y="1577975"/>
            <a:ext cx="395288" cy="3063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3509963" y="2741613"/>
            <a:ext cx="373062" cy="2698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5154613" y="2744788"/>
            <a:ext cx="374650" cy="2714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18" name="Oval 6"/>
          <p:cNvSpPr>
            <a:spLocks noChangeArrowheads="1"/>
          </p:cNvSpPr>
          <p:nvPr/>
        </p:nvSpPr>
        <p:spPr bwMode="auto">
          <a:xfrm>
            <a:off x="4287838" y="2824163"/>
            <a:ext cx="539750" cy="4810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>
            <a:off x="1133475" y="1322388"/>
            <a:ext cx="6780213" cy="1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 flipH="1">
            <a:off x="1116013" y="1341438"/>
            <a:ext cx="19050" cy="4679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1" name="Line 9"/>
          <p:cNvSpPr>
            <a:spLocks noChangeShapeType="1"/>
          </p:cNvSpPr>
          <p:nvPr/>
        </p:nvSpPr>
        <p:spPr bwMode="auto">
          <a:xfrm>
            <a:off x="7932738" y="1331913"/>
            <a:ext cx="0" cy="5129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2" name="Line 10"/>
          <p:cNvSpPr>
            <a:spLocks noChangeShapeType="1"/>
          </p:cNvSpPr>
          <p:nvPr/>
        </p:nvSpPr>
        <p:spPr bwMode="auto">
          <a:xfrm>
            <a:off x="1096963" y="6002338"/>
            <a:ext cx="5622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3" name="Line 11"/>
          <p:cNvSpPr>
            <a:spLocks noChangeShapeType="1"/>
          </p:cNvSpPr>
          <p:nvPr/>
        </p:nvSpPr>
        <p:spPr bwMode="auto">
          <a:xfrm flipH="1">
            <a:off x="7550150" y="5967413"/>
            <a:ext cx="382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4" name="Oval 12"/>
          <p:cNvSpPr>
            <a:spLocks noChangeArrowheads="1"/>
          </p:cNvSpPr>
          <p:nvPr/>
        </p:nvSpPr>
        <p:spPr bwMode="auto">
          <a:xfrm>
            <a:off x="2081213" y="4781550"/>
            <a:ext cx="852487" cy="482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5" name="Rectangle 13"/>
          <p:cNvSpPr>
            <a:spLocks noChangeArrowheads="1"/>
          </p:cNvSpPr>
          <p:nvPr/>
        </p:nvSpPr>
        <p:spPr bwMode="auto">
          <a:xfrm>
            <a:off x="1905000" y="5535613"/>
            <a:ext cx="1265238" cy="3587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6" name="Rectangle 14"/>
          <p:cNvSpPr>
            <a:spLocks noChangeArrowheads="1"/>
          </p:cNvSpPr>
          <p:nvPr/>
        </p:nvSpPr>
        <p:spPr bwMode="auto">
          <a:xfrm>
            <a:off x="1357313" y="5049838"/>
            <a:ext cx="433387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376363" y="4454525"/>
            <a:ext cx="414337" cy="377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8" name="Line 16"/>
          <p:cNvSpPr>
            <a:spLocks noChangeShapeType="1"/>
          </p:cNvSpPr>
          <p:nvPr/>
        </p:nvSpPr>
        <p:spPr bwMode="auto">
          <a:xfrm>
            <a:off x="7835900" y="1755775"/>
            <a:ext cx="0" cy="134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9" name="Line 17"/>
          <p:cNvSpPr>
            <a:spLocks noChangeShapeType="1"/>
          </p:cNvSpPr>
          <p:nvPr/>
        </p:nvSpPr>
        <p:spPr bwMode="auto">
          <a:xfrm>
            <a:off x="8027988" y="1755775"/>
            <a:ext cx="0" cy="134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30" name="Line 18"/>
          <p:cNvSpPr>
            <a:spLocks noChangeShapeType="1"/>
          </p:cNvSpPr>
          <p:nvPr/>
        </p:nvSpPr>
        <p:spPr bwMode="auto">
          <a:xfrm>
            <a:off x="7835900" y="3590925"/>
            <a:ext cx="0" cy="1350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>
            <a:off x="8027988" y="3590925"/>
            <a:ext cx="0" cy="1350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36" name="Line 24"/>
          <p:cNvSpPr>
            <a:spLocks noChangeShapeType="1"/>
          </p:cNvSpPr>
          <p:nvPr/>
        </p:nvSpPr>
        <p:spPr bwMode="auto">
          <a:xfrm>
            <a:off x="7548563" y="5751513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59" name="AutoShape 25"/>
          <p:cNvSpPr>
            <a:spLocks noChangeArrowheads="1"/>
          </p:cNvSpPr>
          <p:nvPr/>
        </p:nvSpPr>
        <p:spPr bwMode="auto">
          <a:xfrm>
            <a:off x="341313" y="47148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39960" name="Text Box 27"/>
          <p:cNvSpPr txBox="1">
            <a:spLocks noChangeArrowheads="1"/>
          </p:cNvSpPr>
          <p:nvPr/>
        </p:nvSpPr>
        <p:spPr bwMode="auto">
          <a:xfrm>
            <a:off x="3529013" y="6096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Makam Protokolü</a:t>
            </a:r>
            <a:endParaRPr lang="da-DK" sz="1800" b="1" i="0"/>
          </a:p>
        </p:txBody>
      </p:sp>
      <p:sp>
        <p:nvSpPr>
          <p:cNvPr id="218140" name="Rectangle 28"/>
          <p:cNvSpPr>
            <a:spLocks noChangeArrowheads="1"/>
          </p:cNvSpPr>
          <p:nvPr/>
        </p:nvSpPr>
        <p:spPr bwMode="auto">
          <a:xfrm>
            <a:off x="5165725" y="3184525"/>
            <a:ext cx="354013" cy="2873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41" name="Rectangle 29"/>
          <p:cNvSpPr>
            <a:spLocks noChangeArrowheads="1"/>
          </p:cNvSpPr>
          <p:nvPr/>
        </p:nvSpPr>
        <p:spPr bwMode="auto">
          <a:xfrm>
            <a:off x="3511550" y="3178175"/>
            <a:ext cx="354013" cy="30638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43" name="Rectangle 31"/>
          <p:cNvSpPr>
            <a:spLocks noChangeArrowheads="1"/>
          </p:cNvSpPr>
          <p:nvPr/>
        </p:nvSpPr>
        <p:spPr bwMode="auto">
          <a:xfrm>
            <a:off x="1206500" y="1966913"/>
            <a:ext cx="223838" cy="16303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44" name="Rectangle 32"/>
          <p:cNvSpPr>
            <a:spLocks noChangeArrowheads="1"/>
          </p:cNvSpPr>
          <p:nvPr/>
        </p:nvSpPr>
        <p:spPr bwMode="auto">
          <a:xfrm>
            <a:off x="3421063" y="1339850"/>
            <a:ext cx="317500" cy="585788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965" name="Picture 3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AF138CF-B58E-4837-AEAA-17809B2B5BBD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4096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F95B60-68D7-4ECD-A6D6-7C8AF2E6B5F4}" type="slidenum">
              <a:rPr lang="da-DK" smtClean="0"/>
              <a:pPr/>
              <a:t>32</a:t>
            </a:fld>
            <a:endParaRPr lang="da-DK" smtClean="0"/>
          </a:p>
        </p:txBody>
      </p:sp>
      <p:sp>
        <p:nvSpPr>
          <p:cNvPr id="4096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096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096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4096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945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7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BAYRAK PROTOKOLÜ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>
                <a:solidFill>
                  <a:srgbClr val="FF0000"/>
                </a:solidFill>
              </a:rPr>
              <a:t>Türk Bayrağı Kanunu</a:t>
            </a:r>
            <a:r>
              <a:rPr lang="tr-TR" sz="2800" b="1" smtClean="0"/>
              <a:t>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smtClean="0"/>
              <a:t>Ve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 </a:t>
            </a:r>
            <a:r>
              <a:rPr lang="tr-TR" sz="2800" b="1" smtClean="0">
                <a:solidFill>
                  <a:srgbClr val="FF0000"/>
                </a:solidFill>
              </a:rPr>
              <a:t>Türk Bayrağı Tüzüğü</a:t>
            </a:r>
            <a:r>
              <a:rPr lang="tr-TR" sz="2800" b="1" smtClean="0"/>
              <a:t>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smtClean="0"/>
              <a:t>ile düzenlenmiştir.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smtClean="0"/>
          </a:p>
        </p:txBody>
      </p:sp>
      <p:sp>
        <p:nvSpPr>
          <p:cNvPr id="40972" name="Text Box 13"/>
          <p:cNvSpPr txBox="1">
            <a:spLocks noChangeArrowheads="1"/>
          </p:cNvSpPr>
          <p:nvPr/>
        </p:nvSpPr>
        <p:spPr bwMode="auto">
          <a:xfrm>
            <a:off x="3530600" y="628650"/>
            <a:ext cx="207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Bayrak Protokolü</a:t>
            </a:r>
            <a:endParaRPr lang="da-DK" sz="1800" b="1" i="0"/>
          </a:p>
        </p:txBody>
      </p:sp>
      <p:pic>
        <p:nvPicPr>
          <p:cNvPr id="40973" name="Picture 15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836B0EF-4A64-4572-936E-F964D72F9E5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4198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FCEBE-874C-481A-A585-5EA1112B987C}" type="slidenum">
              <a:rPr lang="da-DK" smtClean="0"/>
              <a:pPr/>
              <a:t>33</a:t>
            </a:fld>
            <a:endParaRPr lang="da-DK" smtClean="0"/>
          </a:p>
        </p:txBody>
      </p:sp>
      <p:sp>
        <p:nvSpPr>
          <p:cNvPr id="4198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198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199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199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4199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41993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41994" name="Text Box 8"/>
          <p:cNvSpPr txBox="1">
            <a:spLocks noChangeArrowheads="1"/>
          </p:cNvSpPr>
          <p:nvPr/>
        </p:nvSpPr>
        <p:spPr bwMode="auto">
          <a:xfrm>
            <a:off x="3649663" y="571500"/>
            <a:ext cx="184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Taşıt Protokolü</a:t>
            </a:r>
            <a:endParaRPr lang="da-DK" sz="1800" b="1" i="0"/>
          </a:p>
        </p:txBody>
      </p:sp>
      <p:sp>
        <p:nvSpPr>
          <p:cNvPr id="3225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996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39065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2800" smtClean="0"/>
              <a:t>	</a:t>
            </a:r>
            <a:r>
              <a:rPr lang="tr-TR" sz="2800" b="1" smtClean="0">
                <a:solidFill>
                  <a:srgbClr val="FF3300"/>
                </a:solidFill>
              </a:rPr>
              <a:t>TAŞIT PROTOKOLÜ</a:t>
            </a:r>
            <a:endParaRPr lang="tr-TR" sz="2000" smtClean="0">
              <a:solidFill>
                <a:srgbClr val="FF3300"/>
              </a:solidFill>
            </a:endParaRPr>
          </a:p>
          <a:p>
            <a:pPr algn="ctr" eaLnBrk="1" hangingPunct="1">
              <a:buFontTx/>
              <a:buNone/>
            </a:pPr>
            <a:r>
              <a:rPr lang="tr-TR" sz="3100" smtClean="0"/>
              <a:t>   Arabaya küçük büyükten önce biner ve sola oturur, böylelikle şeref yeri olan sağ tarafı büyüğe bırakmış olur.</a:t>
            </a:r>
          </a:p>
          <a:p>
            <a:pPr algn="ctr" eaLnBrk="1" hangingPunct="1">
              <a:buFontTx/>
              <a:buNone/>
            </a:pPr>
            <a:r>
              <a:rPr lang="tr-TR" sz="3100" smtClean="0"/>
              <a:t> Ülkemizde ise genellikle bu durumun tam tersi gözlenir. </a:t>
            </a:r>
          </a:p>
          <a:p>
            <a:pPr algn="ctr" eaLnBrk="1" hangingPunct="1">
              <a:buFontTx/>
              <a:buNone/>
            </a:pPr>
            <a:r>
              <a:rPr lang="tr-TR" sz="3100" smtClean="0"/>
              <a:t>Bizde genellikle "</a:t>
            </a:r>
            <a:r>
              <a:rPr lang="tr-TR" sz="3100" i="1" smtClean="0"/>
              <a:t>Efendim önden buyurun</a:t>
            </a:r>
            <a:r>
              <a:rPr lang="tr-TR" sz="3100" smtClean="0"/>
              <a:t>" denilerek büyüklere öncelik tanınır.</a:t>
            </a:r>
            <a:r>
              <a:rPr lang="tr-TR" sz="2800" smtClean="0"/>
              <a:t>	</a:t>
            </a:r>
          </a:p>
        </p:txBody>
      </p:sp>
      <p:pic>
        <p:nvPicPr>
          <p:cNvPr id="41997" name="Picture 39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130A9F-0CD3-4557-ABAE-F54DE13AA74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4301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91AB3F-8F82-4935-882D-9D36C0261B2F}" type="slidenum">
              <a:rPr lang="da-DK" smtClean="0"/>
              <a:pPr/>
              <a:t>34</a:t>
            </a:fld>
            <a:endParaRPr lang="da-DK" smtClean="0"/>
          </a:p>
        </p:txBody>
      </p:sp>
      <p:sp>
        <p:nvSpPr>
          <p:cNvPr id="4301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301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301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4301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4301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43018" name="Text Box 8"/>
          <p:cNvSpPr txBox="1">
            <a:spLocks noChangeArrowheads="1"/>
          </p:cNvSpPr>
          <p:nvPr/>
        </p:nvSpPr>
        <p:spPr bwMode="auto">
          <a:xfrm>
            <a:off x="3649663" y="571500"/>
            <a:ext cx="184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Taşıt Protokolü</a:t>
            </a:r>
            <a:endParaRPr lang="da-DK" sz="1800" b="1" i="0"/>
          </a:p>
        </p:txBody>
      </p:sp>
      <p:sp>
        <p:nvSpPr>
          <p:cNvPr id="632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020" name="Picture 13" descr="91EEB5F5F3FF824783032038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325" y="2543175"/>
            <a:ext cx="3400425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1" name="Rectangle 14"/>
          <p:cNvSpPr>
            <a:spLocks noChangeArrowheads="1"/>
          </p:cNvSpPr>
          <p:nvPr/>
        </p:nvSpPr>
        <p:spPr bwMode="auto">
          <a:xfrm>
            <a:off x="4194175" y="3351213"/>
            <a:ext cx="4768850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b="1" i="0"/>
              <a:t>Hangi ülkede olursanız olun</a:t>
            </a:r>
            <a:r>
              <a:rPr lang="tr-TR" i="0"/>
              <a:t>, konuğunuzu arabanın sağına oturtuyor, katıldığınız yemek için bir gün sonra teşekkür ediyorsanız, protokol kurallarını  biliyorsunuz demektir.</a:t>
            </a:r>
          </a:p>
          <a:p>
            <a:pPr eaLnBrk="0" hangingPunct="0"/>
            <a:endParaRPr lang="tr-TR" sz="1800" i="0"/>
          </a:p>
        </p:txBody>
      </p:sp>
      <p:sp>
        <p:nvSpPr>
          <p:cNvPr id="43022" name="Rectangle 15"/>
          <p:cNvSpPr>
            <a:spLocks noChangeArrowheads="1"/>
          </p:cNvSpPr>
          <p:nvPr/>
        </p:nvSpPr>
        <p:spPr bwMode="auto">
          <a:xfrm>
            <a:off x="4149725" y="2000250"/>
            <a:ext cx="476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tr-TR" b="1" i="0"/>
          </a:p>
        </p:txBody>
      </p:sp>
      <p:pic>
        <p:nvPicPr>
          <p:cNvPr id="43023" name="Picture 16" descr="Meb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5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C738CD-D495-4AA5-B224-57FE26FB02A9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45059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F80-2A9C-40D4-B042-11BFE4161DB3}" type="slidenum">
              <a:rPr lang="da-DK" smtClean="0"/>
              <a:pPr/>
              <a:t>35</a:t>
            </a:fld>
            <a:endParaRPr lang="da-DK" smtClean="0"/>
          </a:p>
        </p:txBody>
      </p:sp>
      <p:sp>
        <p:nvSpPr>
          <p:cNvPr id="4506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506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506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3649663" y="571500"/>
            <a:ext cx="184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Taşıt Protokolü</a:t>
            </a:r>
            <a:endParaRPr lang="da-DK" sz="1800" b="1" i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322388"/>
            <a:ext cx="8229600" cy="582612"/>
          </a:xfrm>
          <a:noFill/>
        </p:spPr>
        <p:txBody>
          <a:bodyPr anchorCtr="1"/>
          <a:lstStyle/>
          <a:p>
            <a:pPr eaLnBrk="1" hangingPunct="1"/>
            <a:r>
              <a:rPr lang="tr-TR" sz="2200" b="1" smtClean="0"/>
              <a:t>2. RESMÎ TAŞITLARDA OTURMA DÜZENİ</a:t>
            </a:r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2800" smtClean="0"/>
              <a:t>	</a:t>
            </a: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>
              <a:buFontTx/>
              <a:buNone/>
            </a:pPr>
            <a:r>
              <a:rPr lang="tr-TR" sz="2800" smtClean="0"/>
              <a:t>	</a:t>
            </a:r>
          </a:p>
        </p:txBody>
      </p:sp>
      <p:graphicFrame>
        <p:nvGraphicFramePr>
          <p:cNvPr id="255031" name="Group 55"/>
          <p:cNvGraphicFramePr>
            <a:graphicFrameLocks noGrp="1"/>
          </p:cNvGraphicFramePr>
          <p:nvPr>
            <p:ph sz="quarter" idx="2"/>
          </p:nvPr>
        </p:nvGraphicFramePr>
        <p:xfrm>
          <a:off x="995363" y="2552700"/>
          <a:ext cx="1909762" cy="1587500"/>
        </p:xfrm>
        <a:graphic>
          <a:graphicData uri="http://schemas.openxmlformats.org/drawingml/2006/table">
            <a:tbl>
              <a:tblPr/>
              <a:tblGrid>
                <a:gridCol w="971550"/>
                <a:gridCol w="938212"/>
              </a:tblGrid>
              <a:tr h="828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Ş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  3</a:t>
                      </a:r>
                      <a:endParaRPr kumimoji="0" lang="en-A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5025" name="Group 49"/>
          <p:cNvGraphicFramePr>
            <a:graphicFrameLocks noGrp="1"/>
          </p:cNvGraphicFramePr>
          <p:nvPr>
            <p:ph sz="quarter" idx="3"/>
          </p:nvPr>
        </p:nvGraphicFramePr>
        <p:xfrm>
          <a:off x="5853113" y="3938588"/>
          <a:ext cx="2255837" cy="1819276"/>
        </p:xfrm>
        <a:graphic>
          <a:graphicData uri="http://schemas.openxmlformats.org/drawingml/2006/table">
            <a:tbl>
              <a:tblPr/>
              <a:tblGrid>
                <a:gridCol w="765175"/>
                <a:gridCol w="677862"/>
                <a:gridCol w="812800"/>
              </a:tblGrid>
              <a:tr h="839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Ş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kumimoji="0" lang="tr-TR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</a:tbl>
          </a:graphicData>
        </a:graphic>
      </p:graphicFrame>
      <p:sp>
        <p:nvSpPr>
          <p:cNvPr id="255014" name="Line 38"/>
          <p:cNvSpPr>
            <a:spLocks noChangeShapeType="1"/>
          </p:cNvSpPr>
          <p:nvPr/>
        </p:nvSpPr>
        <p:spPr bwMode="auto">
          <a:xfrm flipH="1" flipV="1">
            <a:off x="4535488" y="3511550"/>
            <a:ext cx="19050" cy="13287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095" name="Picture 56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81445C6-BB4F-4803-80EA-28CC8EFBCF6A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4813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12FD88-19B8-4825-9F1F-7E42BFFEB25C}" type="slidenum">
              <a:rPr lang="da-DK" smtClean="0"/>
              <a:pPr/>
              <a:t>36</a:t>
            </a:fld>
            <a:endParaRPr lang="da-DK" smtClean="0"/>
          </a:p>
        </p:txBody>
      </p:sp>
      <p:sp>
        <p:nvSpPr>
          <p:cNvPr id="4813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813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813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2914650" y="571500"/>
            <a:ext cx="332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Toplantı ve Brifing Protokolü</a:t>
            </a:r>
            <a:endParaRPr lang="da-DK" sz="1800" b="1" i="0"/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TOPLANTI VE BRİFİNG PROTOKOLÜ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	</a:t>
            </a:r>
            <a:r>
              <a:rPr lang="tr-TR" sz="2800" b="1" smtClean="0">
                <a:solidFill>
                  <a:srgbClr val="FF0000"/>
                </a:solidFill>
              </a:rPr>
              <a:t>Protokolde;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	Yer, masa, sandalye, ikram, söz ve davranış olarak </a:t>
            </a:r>
            <a:r>
              <a:rPr lang="tr-TR" sz="2800" b="1" u="sng" smtClean="0">
                <a:solidFill>
                  <a:srgbClr val="2C2C84"/>
                </a:solidFill>
              </a:rPr>
              <a:t>her şeyin</a:t>
            </a:r>
            <a:r>
              <a:rPr lang="tr-TR" sz="2800" b="1" smtClean="0">
                <a:solidFill>
                  <a:srgbClr val="2C2C84"/>
                </a:solidFill>
              </a:rPr>
              <a:t> bir anlamı ve yorumu vardır</a:t>
            </a:r>
            <a:r>
              <a:rPr lang="tr-TR" sz="2800" b="1" smtClean="0"/>
              <a:t>.</a:t>
            </a:r>
          </a:p>
        </p:txBody>
      </p:sp>
      <p:pic>
        <p:nvPicPr>
          <p:cNvPr id="48141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0AA00B2-62CF-4789-9130-9159454BBD73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4915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2490C-D9A9-4357-BC57-B607DC148DFE}" type="slidenum">
              <a:rPr lang="da-DK" smtClean="0"/>
              <a:pPr/>
              <a:t>37</a:t>
            </a:fld>
            <a:endParaRPr lang="da-DK" smtClean="0"/>
          </a:p>
        </p:txBody>
      </p:sp>
      <p:sp>
        <p:nvSpPr>
          <p:cNvPr id="4915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915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915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4916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3549650" y="571500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Brifing Protokolü</a:t>
            </a:r>
            <a:endParaRPr lang="da-DK" sz="1800" b="1" i="0"/>
          </a:p>
        </p:txBody>
      </p:sp>
      <p:sp>
        <p:nvSpPr>
          <p:cNvPr id="3246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6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b="1" dirty="0" smtClean="0">
                <a:solidFill>
                  <a:srgbClr val="FF0000"/>
                </a:solidFill>
              </a:rPr>
              <a:t>Brifing </a:t>
            </a:r>
          </a:p>
          <a:p>
            <a:pPr algn="ctr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dirty="0" smtClean="0"/>
              <a:t>(Bilgilendirme Toplantısı)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b="1" dirty="0" smtClean="0"/>
              <a:t>	Yönetimde üstleri bilgilendirme ve hatta onları eğitme ve yöneltme yöntemidir.</a:t>
            </a:r>
          </a:p>
          <a:p>
            <a:pPr algn="ctr"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sz="2400" b="1" dirty="0" smtClean="0"/>
              <a:t>	</a:t>
            </a:r>
            <a:r>
              <a:rPr lang="tr-TR" sz="2800" u="sng" dirty="0" smtClean="0"/>
              <a:t>Brifing raporunda</a:t>
            </a:r>
            <a:r>
              <a:rPr lang="tr-TR" sz="2800" dirty="0" smtClean="0"/>
              <a:t>; sunuş, kısa tarihçe, örgütsel yapı, personel ve öğrenci durumu, yapılan işler, başarılar, ve etkinlikler, sürdürülen projeler, planlanan olası projeler, sorunlar ve çözüm önerileri ile  ekler yer almalıdır.</a:t>
            </a:r>
          </a:p>
          <a:p>
            <a:pPr eaLnBrk="1" hangingPunct="1">
              <a:lnSpc>
                <a:spcPct val="80000"/>
              </a:lnSpc>
              <a:spcBef>
                <a:spcPct val="85000"/>
              </a:spcBef>
              <a:buFont typeface="Wingdings" pitchFamily="2" charset="2"/>
              <a:buNone/>
            </a:pPr>
            <a:endParaRPr lang="tr-TR" sz="2800" dirty="0" smtClean="0"/>
          </a:p>
        </p:txBody>
      </p:sp>
      <p:pic>
        <p:nvPicPr>
          <p:cNvPr id="49165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5AE79BE-48CB-4562-92AC-126E7A0B76E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5427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A5111E-B51E-4635-84C2-8BF23A32BCC5}" type="slidenum">
              <a:rPr lang="da-DK" smtClean="0"/>
              <a:pPr/>
              <a:t>38</a:t>
            </a:fld>
            <a:endParaRPr lang="da-DK" smtClean="0"/>
          </a:p>
        </p:txBody>
      </p:sp>
      <p:sp>
        <p:nvSpPr>
          <p:cNvPr id="5427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427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427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3600450" y="571500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Tören Protokolü</a:t>
            </a:r>
            <a:endParaRPr lang="da-DK" sz="1800" b="1" i="0"/>
          </a:p>
        </p:txBody>
      </p:sp>
      <p:sp>
        <p:nvSpPr>
          <p:cNvPr id="1914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TÖREN   PROTOKOLÜ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	Törenler, devletin olduğu kadar kurum ve kuruluşların da büyüklük ve üstünlük göstergesidir.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Törenlerde, davet edilecek kişiler, önde gelme sıralaması, oturma veya kortej düzeni, davetlilerin karşılanması ve uğurlanması </a:t>
            </a:r>
            <a:r>
              <a:rPr lang="tr-TR" sz="2800" b="1" u="sng" smtClean="0"/>
              <a:t>önceden planlanır ve kusursuz uygulanır</a:t>
            </a:r>
            <a:r>
              <a:rPr lang="tr-TR" sz="2800" b="1" smtClean="0"/>
              <a:t>.</a:t>
            </a:r>
          </a:p>
        </p:txBody>
      </p:sp>
      <p:pic>
        <p:nvPicPr>
          <p:cNvPr id="54285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28101DF-C2E5-4CCE-9892-0E1B09E76E6C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5529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06ABEA-EC53-4E6D-972E-C08899E0A1EE}" type="slidenum">
              <a:rPr lang="da-DK" smtClean="0"/>
              <a:pPr/>
              <a:t>39</a:t>
            </a:fld>
            <a:endParaRPr lang="da-DK" smtClean="0"/>
          </a:p>
        </p:txBody>
      </p:sp>
      <p:sp>
        <p:nvSpPr>
          <p:cNvPr id="55300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5301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5302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5530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103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307" name="Text Box 10"/>
          <p:cNvSpPr txBox="1">
            <a:spLocks noChangeArrowheads="1"/>
          </p:cNvSpPr>
          <p:nvPr/>
        </p:nvSpPr>
        <p:spPr bwMode="auto">
          <a:xfrm>
            <a:off x="3600450" y="361950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Tören Protokolü</a:t>
            </a:r>
            <a:endParaRPr lang="da-DK" sz="1800" b="1" i="0"/>
          </a:p>
        </p:txBody>
      </p:sp>
      <p:sp>
        <p:nvSpPr>
          <p:cNvPr id="5530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222375"/>
            <a:ext cx="8229600" cy="4525963"/>
          </a:xfrm>
          <a:noFill/>
        </p:spPr>
        <p:txBody>
          <a:bodyPr/>
          <a:lstStyle/>
          <a:p>
            <a:pPr marL="571500" indent="-571500" eaLnBrk="1" hangingPunct="1"/>
            <a:r>
              <a:rPr lang="tr-TR" smtClean="0">
                <a:solidFill>
                  <a:srgbClr val="FF3300"/>
                </a:solidFill>
              </a:rPr>
              <a:t> İllerde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tr-TR" smtClean="0"/>
              <a:t>VALİ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tr-TR" smtClean="0"/>
              <a:t>GARNİZON KOMUTANI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tr-TR" smtClean="0"/>
              <a:t>BELEDİYE BAŞKANI 			</a:t>
            </a:r>
          </a:p>
          <a:p>
            <a:pPr marL="571500" indent="-571500" eaLnBrk="1" hangingPunct="1"/>
            <a:r>
              <a:rPr lang="tr-TR" smtClean="0">
                <a:solidFill>
                  <a:srgbClr val="FF3300"/>
                </a:solidFill>
              </a:rPr>
              <a:t>İlçelerde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tr-TR" smtClean="0"/>
              <a:t>KAYMAKAM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tr-TR" smtClean="0"/>
              <a:t>GARNİZON KOMUTANI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tr-TR" smtClean="0"/>
              <a:t>BELEDİYE BAŞKANI şeklindedir.	</a:t>
            </a:r>
          </a:p>
        </p:txBody>
      </p:sp>
      <p:pic>
        <p:nvPicPr>
          <p:cNvPr id="55309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350" y="2841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21B208-3D24-452D-BF4C-2DBCD0ACEC2F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21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4FBB96-822D-4064-AD84-B84AE7D1E903}" type="slidenum">
              <a:rPr lang="da-DK" smtClean="0"/>
              <a:pPr/>
              <a:t>4</a:t>
            </a:fld>
            <a:endParaRPr lang="da-DK" smtClean="0"/>
          </a:p>
        </p:txBody>
      </p:sp>
      <p:sp>
        <p:nvSpPr>
          <p:cNvPr id="922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22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466975" y="57150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ve Sosyal Davranış Kuralları</a:t>
            </a:r>
            <a:endParaRPr lang="da-DK" sz="1800" b="1" i="0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944563" y="1462088"/>
            <a:ext cx="7437437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tr-TR" sz="3200" i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tr-TR" sz="3600" i="0">
                <a:solidFill>
                  <a:srgbClr val="FF0000"/>
                </a:solidFill>
                <a:latin typeface="Algerian" pitchFamily="82" charset="0"/>
              </a:rPr>
              <a:t>BİR İNSANIN</a:t>
            </a:r>
          </a:p>
          <a:p>
            <a:pPr>
              <a:defRPr/>
            </a:pP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tr-TR" sz="3200" b="1" i="0">
                <a:solidFill>
                  <a:srgbClr val="2C2C84"/>
                </a:solidFill>
                <a:latin typeface="Algerian" pitchFamily="82" charset="0"/>
              </a:rPr>
              <a:t>NİTELİĞİ</a:t>
            </a:r>
            <a:r>
              <a:rPr lang="tr-TR" sz="3200" b="1" i="0">
                <a:latin typeface="Algerian" pitchFamily="82" charset="0"/>
              </a:rPr>
              <a:t>,</a:t>
            </a:r>
            <a:r>
              <a:rPr lang="tr-TR" sz="3200" i="0">
                <a:latin typeface="Algerian" pitchFamily="82" charset="0"/>
              </a:rPr>
              <a:t> </a:t>
            </a:r>
            <a:r>
              <a:rPr lang="tr-TR" sz="3200" i="0">
                <a:latin typeface="Tahoma" pitchFamily="34" charset="0"/>
              </a:rPr>
              <a:t>KIYAFETİYLE;</a:t>
            </a:r>
          </a:p>
          <a:p>
            <a:pPr>
              <a:defRPr/>
            </a:pP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	</a:t>
            </a:r>
            <a:r>
              <a:rPr lang="tr-TR" sz="3200" b="1" i="0">
                <a:solidFill>
                  <a:srgbClr val="2C2C84"/>
                </a:solidFill>
                <a:latin typeface="Algerian" pitchFamily="82" charset="0"/>
              </a:rPr>
              <a:t>NEZAKETİ</a:t>
            </a: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, </a:t>
            </a: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DAVRANIŞIYLA;</a:t>
            </a:r>
          </a:p>
          <a:p>
            <a:pPr>
              <a:defRPr/>
            </a:pP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	</a:t>
            </a:r>
            <a:r>
              <a:rPr lang="tr-TR" sz="3200" b="1" i="0">
                <a:solidFill>
                  <a:srgbClr val="2C2C84"/>
                </a:solidFill>
                <a:latin typeface="Algerian" pitchFamily="82" charset="0"/>
              </a:rPr>
              <a:t>BİLGİSİ,</a:t>
            </a: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 </a:t>
            </a: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KONUŞMASIYLA;</a:t>
            </a:r>
          </a:p>
          <a:p>
            <a:pPr>
              <a:defRPr/>
            </a:pP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	</a:t>
            </a:r>
            <a:r>
              <a:rPr lang="tr-TR" sz="3200" b="1" i="0">
                <a:solidFill>
                  <a:srgbClr val="2C2C84"/>
                </a:solidFill>
                <a:latin typeface="Algerian" pitchFamily="82" charset="0"/>
              </a:rPr>
              <a:t>BECERİSİ,</a:t>
            </a: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 </a:t>
            </a: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İŞİYLE;</a:t>
            </a:r>
          </a:p>
          <a:p>
            <a:pPr>
              <a:defRPr/>
            </a:pP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	</a:t>
            </a:r>
            <a:r>
              <a:rPr lang="tr-TR" sz="3200" b="1" i="0">
                <a:solidFill>
                  <a:srgbClr val="2C2C84"/>
                </a:solidFill>
                <a:latin typeface="Algerian" pitchFamily="82" charset="0"/>
              </a:rPr>
              <a:t>GÖRGÜSÜ,</a:t>
            </a: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 </a:t>
            </a: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YEMESİ-İÇMESİYLE</a:t>
            </a:r>
          </a:p>
          <a:p>
            <a:pPr>
              <a:defRPr/>
            </a:pPr>
            <a:r>
              <a:rPr lang="tr-TR" sz="3200" i="0">
                <a:effectLst>
                  <a:outerShdw blurRad="38100" dist="38100" dir="2700000" algn="tl">
                    <a:srgbClr val="FFFFFF"/>
                  </a:outerShdw>
                </a:effectLst>
              </a:rPr>
              <a:t>	ortaya çıkar.</a:t>
            </a:r>
          </a:p>
        </p:txBody>
      </p:sp>
      <p:pic>
        <p:nvPicPr>
          <p:cNvPr id="9230" name="Picture 18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5561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Resim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8875" y="48895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416639-4E7E-4097-8485-E92A310A2813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5632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D58407-0B18-4B2D-A76A-EB22199C809C}" type="slidenum">
              <a:rPr lang="da-DK" smtClean="0"/>
              <a:pPr/>
              <a:t>40</a:t>
            </a:fld>
            <a:endParaRPr lang="da-DK" smtClean="0"/>
          </a:p>
        </p:txBody>
      </p:sp>
      <p:sp>
        <p:nvSpPr>
          <p:cNvPr id="56324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6325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6326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5632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5632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195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331" name="Text Box 10"/>
          <p:cNvSpPr txBox="1">
            <a:spLocks noChangeArrowheads="1"/>
          </p:cNvSpPr>
          <p:nvPr/>
        </p:nvSpPr>
        <p:spPr bwMode="auto">
          <a:xfrm>
            <a:off x="3502025" y="336550"/>
            <a:ext cx="214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Tören Protokolü</a:t>
            </a:r>
            <a:endParaRPr lang="da-DK" b="1" i="0"/>
          </a:p>
        </p:txBody>
      </p:sp>
      <p:sp>
        <p:nvSpPr>
          <p:cNvPr id="56332" name="Rectangle 13"/>
          <p:cNvSpPr>
            <a:spLocks noChangeArrowheads="1"/>
          </p:cNvSpPr>
          <p:nvPr/>
        </p:nvSpPr>
        <p:spPr bwMode="auto">
          <a:xfrm>
            <a:off x="493713" y="1177925"/>
            <a:ext cx="8326437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Resmi açılışlar daima </a:t>
            </a:r>
            <a:r>
              <a:rPr lang="tr-TR" sz="2800" i="0">
                <a:solidFill>
                  <a:srgbClr val="FF3300"/>
                </a:solidFill>
              </a:rPr>
              <a:t>en üst tarafından</a:t>
            </a:r>
            <a:r>
              <a:rPr lang="tr-TR" sz="2800" i="0"/>
              <a:t> yapılır. Toplantılarda ve törenlerde konuşma sırası </a:t>
            </a:r>
            <a:r>
              <a:rPr lang="tr-TR" sz="2800" i="0">
                <a:solidFill>
                  <a:srgbClr val="FF0000"/>
                </a:solidFill>
              </a:rPr>
              <a:t>ASTTAN ÜSTE  doğru</a:t>
            </a:r>
            <a:r>
              <a:rPr lang="tr-TR" sz="2800" i="0"/>
              <a:t> olduğu unutulmamalıdır.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Astlar daha çok </a:t>
            </a:r>
            <a:r>
              <a:rPr lang="tr-TR" sz="2800" i="0">
                <a:solidFill>
                  <a:srgbClr val="009900"/>
                </a:solidFill>
              </a:rPr>
              <a:t>TEKNİK ve AYRINTILI</a:t>
            </a:r>
            <a:r>
              <a:rPr lang="tr-TR" sz="2800" i="0"/>
              <a:t> konularda, </a:t>
            </a:r>
          </a:p>
          <a:p>
            <a:pPr marL="342900" indent="-342900">
              <a:spcBef>
                <a:spcPct val="20000"/>
              </a:spcBef>
            </a:pPr>
            <a:r>
              <a:rPr lang="tr-TR" sz="2800" i="0"/>
              <a:t>   Üstler ise </a:t>
            </a:r>
            <a:r>
              <a:rPr lang="tr-TR" sz="2800" i="0">
                <a:solidFill>
                  <a:srgbClr val="FF0000"/>
                </a:solidFill>
              </a:rPr>
              <a:t>POLİTİK ve STRATEJİK</a:t>
            </a:r>
            <a:r>
              <a:rPr lang="tr-TR" sz="2800" i="0"/>
              <a:t> konularda ve genel nitelikte konuşmalar yaparlar.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Konuşmaların başında ve sonunda saygı ile selamlama yapılır.</a:t>
            </a:r>
          </a:p>
        </p:txBody>
      </p:sp>
      <p:pic>
        <p:nvPicPr>
          <p:cNvPr id="56333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4050" y="2714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AE3064-E206-44E8-ACD1-537D714C3337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5837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8BEFB2-85C2-4134-8F47-348A2B3F5A2F}" type="slidenum">
              <a:rPr lang="da-DK" smtClean="0"/>
              <a:pPr/>
              <a:t>41</a:t>
            </a:fld>
            <a:endParaRPr lang="da-DK" smtClean="0"/>
          </a:p>
        </p:txBody>
      </p:sp>
      <p:sp>
        <p:nvSpPr>
          <p:cNvPr id="5837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837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837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5837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3371850" y="571500"/>
            <a:ext cx="240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Okul Açılış Törenleri</a:t>
            </a:r>
            <a:endParaRPr lang="da-DK" sz="1800" b="1" i="0"/>
          </a:p>
        </p:txBody>
      </p:sp>
      <p:sp>
        <p:nvSpPr>
          <p:cNvPr id="6860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8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8788" y="1752600"/>
            <a:ext cx="8001000" cy="3616325"/>
          </a:xfrm>
          <a:noFill/>
        </p:spPr>
        <p:txBody>
          <a:bodyPr/>
          <a:lstStyle/>
          <a:p>
            <a:pPr eaLnBrk="1" hangingPunct="1"/>
            <a:r>
              <a:rPr lang="tr-TR" sz="2800" smtClean="0"/>
              <a:t>Konuşma kürsüsü (su bulunmalı)</a:t>
            </a:r>
          </a:p>
          <a:p>
            <a:pPr eaLnBrk="1" hangingPunct="1"/>
            <a:r>
              <a:rPr lang="tr-TR" sz="2800" smtClean="0"/>
              <a:t>Buket çiçekler, kurdele, makas, tepsi</a:t>
            </a:r>
          </a:p>
          <a:p>
            <a:pPr eaLnBrk="1" hangingPunct="1"/>
            <a:r>
              <a:rPr lang="tr-TR" sz="2800" smtClean="0"/>
              <a:t>Posterler (Atatürk ve Türk Büyükleri) pankart</a:t>
            </a:r>
          </a:p>
          <a:p>
            <a:pPr eaLnBrk="1" hangingPunct="1"/>
            <a:r>
              <a:rPr lang="tr-TR" sz="2800" smtClean="0"/>
              <a:t>Büyük küçük Türk Bayrakları</a:t>
            </a:r>
          </a:p>
          <a:p>
            <a:pPr eaLnBrk="1" hangingPunct="1"/>
            <a:r>
              <a:rPr lang="tr-TR" sz="2800" smtClean="0"/>
              <a:t>İstiklal Marşı korosu </a:t>
            </a:r>
          </a:p>
          <a:p>
            <a:pPr eaLnBrk="1" hangingPunct="1"/>
            <a:r>
              <a:rPr lang="tr-TR" sz="2800" smtClean="0"/>
              <a:t>Yöreye göre gösteri grupları </a:t>
            </a: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>
              <a:buFontTx/>
              <a:buNone/>
            </a:pPr>
            <a:endParaRPr lang="tr-TR" smtClean="0"/>
          </a:p>
        </p:txBody>
      </p:sp>
      <p:pic>
        <p:nvPicPr>
          <p:cNvPr id="58381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F29B607-E1B7-4582-AA57-44CAEA68CF7A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5939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2A1B0-B665-4326-BB91-EDEFC1CE8C00}" type="slidenum">
              <a:rPr lang="da-DK" smtClean="0"/>
              <a:pPr/>
              <a:t>42</a:t>
            </a:fld>
            <a:endParaRPr lang="da-DK" smtClean="0"/>
          </a:p>
        </p:txBody>
      </p:sp>
      <p:sp>
        <p:nvSpPr>
          <p:cNvPr id="5939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939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939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5939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59402" name="Text Box 8"/>
          <p:cNvSpPr txBox="1">
            <a:spLocks noChangeArrowheads="1"/>
          </p:cNvSpPr>
          <p:nvPr/>
        </p:nvSpPr>
        <p:spPr bwMode="auto">
          <a:xfrm>
            <a:off x="3251200" y="546100"/>
            <a:ext cx="2649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Okul Açılış Törenleri</a:t>
            </a:r>
            <a:endParaRPr lang="da-DK" b="1" i="0"/>
          </a:p>
        </p:txBody>
      </p:sp>
      <p:sp>
        <p:nvSpPr>
          <p:cNvPr id="6881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04" name="Rectangle 11"/>
          <p:cNvSpPr>
            <a:spLocks noChangeArrowheads="1"/>
          </p:cNvSpPr>
          <p:nvPr/>
        </p:nvSpPr>
        <p:spPr bwMode="auto">
          <a:xfrm>
            <a:off x="531813" y="17732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 dirty="0"/>
              <a:t>Bando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 dirty="0" err="1"/>
              <a:t>Karoegrafi</a:t>
            </a:r>
            <a:r>
              <a:rPr lang="tr-TR" sz="2800" i="0" dirty="0"/>
              <a:t> müziği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 dirty="0"/>
              <a:t>Seslendirme cihazı (takım halinde)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 dirty="0"/>
              <a:t>Brifing (bilgisayardan yansımalı olabilir)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 dirty="0"/>
              <a:t>Albüm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 dirty="0"/>
              <a:t>Video çekimi kamera ile çekim</a:t>
            </a:r>
          </a:p>
        </p:txBody>
      </p:sp>
      <p:pic>
        <p:nvPicPr>
          <p:cNvPr id="59405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A5F7EA3-30B9-4BF2-83C2-41338906FE98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041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8D34B2-46A0-4515-8EFA-9C355366AD82}" type="slidenum">
              <a:rPr lang="da-DK" smtClean="0"/>
              <a:pPr/>
              <a:t>43</a:t>
            </a:fld>
            <a:endParaRPr lang="da-DK" smtClean="0"/>
          </a:p>
        </p:txBody>
      </p:sp>
      <p:sp>
        <p:nvSpPr>
          <p:cNvPr id="6042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042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042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042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0426" name="Text Box 8"/>
          <p:cNvSpPr txBox="1">
            <a:spLocks noChangeArrowheads="1"/>
          </p:cNvSpPr>
          <p:nvPr/>
        </p:nvSpPr>
        <p:spPr bwMode="auto">
          <a:xfrm>
            <a:off x="3251200" y="546100"/>
            <a:ext cx="2649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Okul Açılış Törenleri</a:t>
            </a:r>
            <a:endParaRPr lang="da-DK" b="1" i="0"/>
          </a:p>
        </p:txBody>
      </p:sp>
      <p:sp>
        <p:nvSpPr>
          <p:cNvPr id="6901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8" name="Rectangle 11"/>
          <p:cNvSpPr>
            <a:spLocks noChangeArrowheads="1"/>
          </p:cNvSpPr>
          <p:nvPr/>
        </p:nvSpPr>
        <p:spPr bwMode="auto">
          <a:xfrm>
            <a:off x="531813" y="17732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Davetiye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İkram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Onur belgesi şilt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Armağanlar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Anı defteri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Protokol Platformu (bahçede ise)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Program sunucusu</a:t>
            </a:r>
          </a:p>
        </p:txBody>
      </p:sp>
      <p:pic>
        <p:nvPicPr>
          <p:cNvPr id="60429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3064BFC-8040-410B-A0AD-324E8326A03D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144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2DD4A7-ECEA-4D4C-BBB2-E0293C1A3C60}" type="slidenum">
              <a:rPr lang="da-DK" smtClean="0"/>
              <a:pPr/>
              <a:t>44</a:t>
            </a:fld>
            <a:endParaRPr lang="da-DK" smtClean="0"/>
          </a:p>
        </p:txBody>
      </p:sp>
      <p:sp>
        <p:nvSpPr>
          <p:cNvPr id="6144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144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144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144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144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1450" name="Text Box 8"/>
          <p:cNvSpPr txBox="1">
            <a:spLocks noChangeArrowheads="1"/>
          </p:cNvSpPr>
          <p:nvPr/>
        </p:nvSpPr>
        <p:spPr bwMode="auto">
          <a:xfrm>
            <a:off x="3251200" y="546100"/>
            <a:ext cx="2649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Okul Açılış Törenleri</a:t>
            </a:r>
            <a:endParaRPr lang="da-DK" b="1" i="0"/>
          </a:p>
        </p:txBody>
      </p:sp>
      <p:sp>
        <p:nvSpPr>
          <p:cNvPr id="6922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52" name="Rectangle 11"/>
          <p:cNvSpPr>
            <a:spLocks noChangeArrowheads="1"/>
          </p:cNvSpPr>
          <p:nvPr/>
        </p:nvSpPr>
        <p:spPr bwMode="auto">
          <a:xfrm>
            <a:off x="531813" y="1700213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Davetlilerin oturma düzeni plânı sehpası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Teknik donanım personeli hazır bulunmalıdır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Halı yolluk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Çevre temizliği, sağlık ekibi, trafik ile ilişki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PTT bağlantısı (basın mensupları için)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Elektrik, su idaresi ile ilişkiler.</a:t>
            </a:r>
          </a:p>
        </p:txBody>
      </p:sp>
      <p:pic>
        <p:nvPicPr>
          <p:cNvPr id="61453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D8979B-93C0-4DE3-AC13-97E1042AF0FD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246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10AA3-AF22-4EF3-B867-2AD3CDE91217}" type="slidenum">
              <a:rPr lang="da-DK" smtClean="0"/>
              <a:pPr/>
              <a:t>45</a:t>
            </a:fld>
            <a:endParaRPr lang="da-DK" smtClean="0"/>
          </a:p>
        </p:txBody>
      </p:sp>
      <p:sp>
        <p:nvSpPr>
          <p:cNvPr id="6246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246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247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247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247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2474" name="Text Box 9"/>
          <p:cNvSpPr txBox="1">
            <a:spLocks noChangeArrowheads="1"/>
          </p:cNvSpPr>
          <p:nvPr/>
        </p:nvSpPr>
        <p:spPr bwMode="auto">
          <a:xfrm>
            <a:off x="3524250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Konuları</a:t>
            </a:r>
            <a:endParaRPr lang="da-DK" sz="1800" b="1" i="0"/>
          </a:p>
        </p:txBody>
      </p:sp>
      <p:sp>
        <p:nvSpPr>
          <p:cNvPr id="190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KONUŞMA PROTOKOLÜ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endParaRPr lang="tr-TR" sz="2800" b="1" smtClean="0"/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tr-TR" sz="2800" b="1" smtClean="0">
                <a:solidFill>
                  <a:srgbClr val="2C2C84"/>
                </a:solidFill>
              </a:rPr>
              <a:t>a) Törensel Konuşma Kuralları</a:t>
            </a:r>
            <a:r>
              <a:rPr lang="tr-TR" sz="2000" b="1" smtClean="0">
                <a:solidFill>
                  <a:srgbClr val="2C2C84"/>
                </a:solidFill>
              </a:rPr>
              <a:t> 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endParaRPr lang="tr-TR" sz="2000" b="1" smtClean="0">
              <a:solidFill>
                <a:srgbClr val="2C2C84"/>
              </a:solidFill>
            </a:endParaRPr>
          </a:p>
          <a:p>
            <a:pPr algn="ctr" eaLnBrk="1" hangingPunct="1">
              <a:lnSpc>
                <a:spcPct val="20000"/>
              </a:lnSpc>
              <a:spcBef>
                <a:spcPct val="7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smtClean="0"/>
              <a:t>Takdim Kuralları</a:t>
            </a:r>
          </a:p>
          <a:p>
            <a:pPr algn="ctr" eaLnBrk="1" hangingPunct="1">
              <a:lnSpc>
                <a:spcPct val="20000"/>
              </a:lnSpc>
              <a:spcBef>
                <a:spcPct val="7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smtClean="0"/>
              <a:t>Hitap ve Selamlama Kuralları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>
                <a:solidFill>
                  <a:srgbClr val="2C2C84"/>
                </a:solidFill>
              </a:rPr>
              <a:t>b) Etkili Konuşma Kuralları</a:t>
            </a:r>
          </a:p>
        </p:txBody>
      </p:sp>
      <p:pic>
        <p:nvPicPr>
          <p:cNvPr id="62477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18116BA-BBEF-4973-A342-ED07660B5F0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349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4A1E0A-2E08-4CA0-A928-BE5E6334CBE4}" type="slidenum">
              <a:rPr lang="da-DK" smtClean="0"/>
              <a:pPr/>
              <a:t>46</a:t>
            </a:fld>
            <a:endParaRPr lang="da-DK" smtClean="0"/>
          </a:p>
        </p:txBody>
      </p:sp>
      <p:sp>
        <p:nvSpPr>
          <p:cNvPr id="6349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349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349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349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349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3498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Konuşma Kuralları</a:t>
            </a:r>
            <a:endParaRPr lang="da-DK" sz="1800" b="1" i="0"/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50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lnSpc>
                <a:spcPct val="20000"/>
              </a:lnSpc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endParaRPr lang="tr-TR" sz="2000" b="1" smtClean="0"/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tr-TR" sz="2800" b="1" smtClean="0">
                <a:solidFill>
                  <a:srgbClr val="2C2C84"/>
                </a:solidFill>
              </a:rPr>
              <a:t>c) Doğru Konuşma Kuralları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endParaRPr lang="tr-TR" sz="2800" b="1" smtClean="0">
              <a:solidFill>
                <a:srgbClr val="2C2C84"/>
              </a:solidFill>
            </a:endParaRPr>
          </a:p>
          <a:p>
            <a:pPr algn="ctr" eaLnBrk="1" hangingPunct="1">
              <a:lnSpc>
                <a:spcPct val="20000"/>
              </a:lnSpc>
              <a:spcBef>
                <a:spcPct val="7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smtClean="0"/>
              <a:t>Yanlış Anlamda kullanılan Kelimeler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smtClean="0"/>
              <a:t>Çıkan olaylar </a:t>
            </a:r>
            <a:r>
              <a:rPr lang="tr-TR" sz="2000" b="1" smtClean="0">
                <a:solidFill>
                  <a:srgbClr val="FF0000"/>
                </a:solidFill>
              </a:rPr>
              <a:t>sonucunda</a:t>
            </a:r>
            <a:r>
              <a:rPr lang="tr-TR" sz="2000" b="1" smtClean="0"/>
              <a:t> bir kişi öldü. </a:t>
            </a:r>
            <a:r>
              <a:rPr lang="tr-TR" sz="2000" b="1" smtClean="0">
                <a:solidFill>
                  <a:srgbClr val="2C2C84"/>
                </a:solidFill>
              </a:rPr>
              <a:t>(sonunda)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smtClean="0"/>
              <a:t>Verilen rapor müspet</a:t>
            </a:r>
            <a:r>
              <a:rPr lang="tr-TR" sz="2000" b="1" smtClean="0">
                <a:solidFill>
                  <a:srgbClr val="2C2C84"/>
                </a:solidFill>
              </a:rPr>
              <a:t> </a:t>
            </a:r>
            <a:r>
              <a:rPr lang="tr-TR" sz="2000" b="1" smtClean="0">
                <a:solidFill>
                  <a:srgbClr val="FF0000"/>
                </a:solidFill>
              </a:rPr>
              <a:t>tepki</a:t>
            </a:r>
            <a:r>
              <a:rPr lang="tr-TR" sz="2000" b="1" smtClean="0">
                <a:solidFill>
                  <a:srgbClr val="2C2C84"/>
                </a:solidFill>
              </a:rPr>
              <a:t> </a:t>
            </a:r>
            <a:r>
              <a:rPr lang="tr-TR" sz="2000" b="1" smtClean="0"/>
              <a:t>yaptı.</a:t>
            </a:r>
            <a:r>
              <a:rPr lang="tr-TR" sz="2000" b="1" smtClean="0">
                <a:solidFill>
                  <a:srgbClr val="2C2C84"/>
                </a:solidFill>
              </a:rPr>
              <a:t> (etki yaptı)</a:t>
            </a:r>
          </a:p>
          <a:p>
            <a:pPr algn="ctr" eaLnBrk="1" hangingPunct="1">
              <a:spcBef>
                <a:spcPct val="85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smtClean="0"/>
              <a:t>Gereksiz Kelimeler</a:t>
            </a:r>
          </a:p>
          <a:p>
            <a:pPr algn="ctr" eaLnBrk="1" hangingPunct="1">
              <a:spcBef>
                <a:spcPct val="85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tr-TR" sz="2000" b="1" smtClean="0"/>
              <a:t>Velilerle iki saat </a:t>
            </a:r>
            <a:r>
              <a:rPr lang="tr-TR" sz="2000" b="1" smtClean="0">
                <a:solidFill>
                  <a:srgbClr val="FF0000"/>
                </a:solidFill>
              </a:rPr>
              <a:t>süreyle</a:t>
            </a:r>
            <a:r>
              <a:rPr lang="tr-TR" sz="2000" b="1" smtClean="0"/>
              <a:t> görüştük.</a:t>
            </a:r>
          </a:p>
          <a:p>
            <a:pPr algn="ctr" eaLnBrk="1" hangingPunct="1">
              <a:spcBef>
                <a:spcPct val="85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tr-TR" sz="2000" b="1" smtClean="0"/>
              <a:t>Soğuk </a:t>
            </a:r>
            <a:r>
              <a:rPr lang="tr-TR" sz="2000" b="1" smtClean="0">
                <a:solidFill>
                  <a:srgbClr val="FF0000"/>
                </a:solidFill>
              </a:rPr>
              <a:t>eksi</a:t>
            </a:r>
            <a:r>
              <a:rPr lang="tr-TR" sz="2000" b="1" smtClean="0"/>
              <a:t> 20 derece</a:t>
            </a:r>
          </a:p>
        </p:txBody>
      </p:sp>
      <p:pic>
        <p:nvPicPr>
          <p:cNvPr id="63501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5A7EFB4-0E76-422E-B66A-8E68CBA0BFB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451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3F119-B57A-4D95-8613-43E3AD2871A2}" type="slidenum">
              <a:rPr lang="da-DK" smtClean="0"/>
              <a:pPr/>
              <a:t>47</a:t>
            </a:fld>
            <a:endParaRPr lang="da-DK" smtClean="0"/>
          </a:p>
        </p:txBody>
      </p:sp>
      <p:sp>
        <p:nvSpPr>
          <p:cNvPr id="6451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451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451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451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452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452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4522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Konuşma Kuralları</a:t>
            </a:r>
            <a:endParaRPr lang="da-DK" sz="1800" b="1" i="0"/>
          </a:p>
        </p:txBody>
      </p:sp>
      <p:sp>
        <p:nvSpPr>
          <p:cNvPr id="3266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2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lnSpc>
                <a:spcPct val="20000"/>
              </a:lnSpc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endParaRPr lang="tr-TR" sz="2000" b="1" smtClean="0"/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tr-TR" sz="2800" b="1" smtClean="0">
                <a:solidFill>
                  <a:srgbClr val="2C2C84"/>
                </a:solidFill>
              </a:rPr>
              <a:t>d) Doğru Konuşma Kuralları</a:t>
            </a:r>
          </a:p>
          <a:p>
            <a:pPr algn="ctr" eaLnBrk="1" hangingPunct="1">
              <a:lnSpc>
                <a:spcPct val="2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endParaRPr lang="tr-TR" sz="2800" b="1" smtClean="0">
              <a:solidFill>
                <a:srgbClr val="2C2C84"/>
              </a:solidFill>
            </a:endParaRPr>
          </a:p>
          <a:p>
            <a:pPr algn="ctr" eaLnBrk="1" hangingPunct="1">
              <a:lnSpc>
                <a:spcPct val="20000"/>
              </a:lnSpc>
              <a:spcBef>
                <a:spcPct val="7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smtClean="0"/>
              <a:t>Gereksiz Tekrarlamalar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smtClean="0"/>
              <a:t>……..</a:t>
            </a:r>
            <a:r>
              <a:rPr lang="tr-TR" sz="2000" b="1" smtClean="0">
                <a:solidFill>
                  <a:srgbClr val="FF0000"/>
                </a:solidFill>
              </a:rPr>
              <a:t>hürmetlerimi ve</a:t>
            </a:r>
            <a:r>
              <a:rPr lang="tr-TR" sz="2000" b="1" smtClean="0"/>
              <a:t> saygılarımı sunarım. </a:t>
            </a:r>
          </a:p>
          <a:p>
            <a:pPr algn="ctr" eaLnBrk="1" hangingPunct="1">
              <a:spcBef>
                <a:spcPct val="85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400" b="1" smtClean="0"/>
              <a:t>Gereksiz Yardımcı Fiiller</a:t>
            </a:r>
          </a:p>
          <a:p>
            <a:pPr algn="ctr" eaLnBrk="1" hangingPunct="1">
              <a:spcBef>
                <a:spcPct val="85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tr-TR" sz="2000" b="1" smtClean="0"/>
              <a:t>İsteklilerin başvuruda bulunması. </a:t>
            </a:r>
            <a:r>
              <a:rPr lang="tr-TR" sz="2000" b="1" smtClean="0">
                <a:solidFill>
                  <a:srgbClr val="2C2C84"/>
                </a:solidFill>
              </a:rPr>
              <a:t>(başvurması)</a:t>
            </a:r>
          </a:p>
        </p:txBody>
      </p:sp>
      <p:pic>
        <p:nvPicPr>
          <p:cNvPr id="64525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70E1264-624E-47D0-B24E-43566F1D5199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553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6CB52-6C04-4151-8537-AB797354981C}" type="slidenum">
              <a:rPr lang="da-DK" smtClean="0"/>
              <a:pPr/>
              <a:t>48</a:t>
            </a:fld>
            <a:endParaRPr lang="da-DK" smtClean="0"/>
          </a:p>
        </p:txBody>
      </p:sp>
      <p:sp>
        <p:nvSpPr>
          <p:cNvPr id="6554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554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554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554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5546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Konuşma Kuralları</a:t>
            </a:r>
            <a:endParaRPr lang="da-DK" sz="1800" b="1" i="0"/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54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marL="609600" indent="-609600"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>
                <a:solidFill>
                  <a:srgbClr val="000066"/>
                </a:solidFill>
              </a:rPr>
              <a:t>e) Konuşmalarda Saygı ve Nezaket kuralları</a:t>
            </a:r>
          </a:p>
          <a:p>
            <a:pPr marL="609600" indent="-609600" algn="ctr" eaLnBrk="1" hangingPunct="1">
              <a:lnSpc>
                <a:spcPct val="60000"/>
              </a:lnSpc>
              <a:buFontTx/>
              <a:buNone/>
            </a:pPr>
            <a:r>
              <a:rPr lang="tr-TR" sz="2800" b="1" smtClean="0"/>
              <a:t>Söz gümüşse sükut altındır.</a:t>
            </a:r>
          </a:p>
          <a:p>
            <a:pPr marL="609600" indent="-609600" algn="ctr" eaLnBrk="1" hangingPunct="1">
              <a:buFontTx/>
              <a:buNone/>
            </a:pPr>
            <a:r>
              <a:rPr lang="tr-TR" sz="2800" b="1" smtClean="0">
                <a:solidFill>
                  <a:srgbClr val="FF3300"/>
                </a:solidFill>
              </a:rPr>
              <a:t>Hayırlı söz keramettir,</a:t>
            </a:r>
          </a:p>
          <a:p>
            <a:pPr marL="609600" indent="-609600" algn="ctr" eaLnBrk="1" hangingPunct="1">
              <a:buFontTx/>
              <a:buNone/>
            </a:pPr>
            <a:r>
              <a:rPr lang="tr-TR" sz="2800" b="1" smtClean="0"/>
              <a:t>sükut ise selamettir.</a:t>
            </a:r>
          </a:p>
          <a:p>
            <a:pPr marL="609600" indent="-609600" algn="ctr" eaLnBrk="1" hangingPunct="1">
              <a:buFontTx/>
              <a:buNone/>
            </a:pPr>
            <a:r>
              <a:rPr lang="tr-TR" sz="2800" b="1" smtClean="0">
                <a:solidFill>
                  <a:srgbClr val="FF3300"/>
                </a:solidFill>
              </a:rPr>
              <a:t>Konuşma insanın terazisidir, fazlası ziyandır.</a:t>
            </a:r>
          </a:p>
          <a:p>
            <a:pPr marL="609600" indent="-609600" algn="ctr" eaLnBrk="1" hangingPunct="1">
              <a:buFontTx/>
              <a:buNone/>
            </a:pPr>
            <a:r>
              <a:rPr lang="tr-TR" sz="2800" b="1" smtClean="0"/>
              <a:t>Az konuşan kınanmaz, üstelik itibarı çok olur.</a:t>
            </a:r>
          </a:p>
          <a:p>
            <a:pPr marL="609600" indent="-609600" algn="ctr" eaLnBrk="1" hangingPunct="1">
              <a:buFontTx/>
              <a:buNone/>
            </a:pPr>
            <a:r>
              <a:rPr lang="tr-TR" sz="2800" b="1" smtClean="0">
                <a:solidFill>
                  <a:srgbClr val="FF3300"/>
                </a:solidFill>
              </a:rPr>
              <a:t>Dilini tutan bütün kötülüklerden kurtulur.</a:t>
            </a:r>
            <a:r>
              <a:rPr lang="tr-TR" sz="2800" b="1" smtClean="0"/>
              <a:t> </a:t>
            </a:r>
          </a:p>
          <a:p>
            <a:pPr marL="609600" indent="-609600" algn="ctr" eaLnBrk="1" hangingPunct="1">
              <a:buFontTx/>
              <a:buNone/>
            </a:pPr>
            <a:r>
              <a:rPr lang="tr-TR" sz="2800" b="1" smtClean="0"/>
              <a:t>Şaka, alay ve boş konuşmak belaya yol açar.</a:t>
            </a:r>
          </a:p>
          <a:p>
            <a:pPr marL="609600" indent="-609600" algn="ctr" eaLnBrk="1" hangingPunct="1">
              <a:buFontTx/>
              <a:buNone/>
            </a:pPr>
            <a:r>
              <a:rPr lang="tr-TR" sz="2800" b="1" smtClean="0">
                <a:solidFill>
                  <a:srgbClr val="FF3300"/>
                </a:solidFill>
              </a:rPr>
              <a:t>Çok konuşmak dostluğu bozar.</a:t>
            </a:r>
          </a:p>
        </p:txBody>
      </p:sp>
      <p:pic>
        <p:nvPicPr>
          <p:cNvPr id="65549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3A5654-23B4-4232-9950-9BAF25F3021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656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E75DFA-89E6-43C2-BCB0-24A12ECE93D7}" type="slidenum">
              <a:rPr lang="da-DK" smtClean="0"/>
              <a:pPr/>
              <a:t>49</a:t>
            </a:fld>
            <a:endParaRPr lang="da-DK" smtClean="0"/>
          </a:p>
        </p:txBody>
      </p:sp>
      <p:sp>
        <p:nvSpPr>
          <p:cNvPr id="6656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656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656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656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656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6570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Konuşma Kuralları</a:t>
            </a:r>
            <a:endParaRPr lang="da-DK" sz="1800" b="1" i="0"/>
          </a:p>
        </p:txBody>
      </p:sp>
      <p:sp>
        <p:nvSpPr>
          <p:cNvPr id="3287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7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marL="609600" indent="-609600" algn="ctr" eaLnBrk="1" hangingPunct="1">
              <a:lnSpc>
                <a:spcPct val="0"/>
              </a:lnSpc>
              <a:spcBef>
                <a:spcPct val="85000"/>
              </a:spcBef>
              <a:buFont typeface="Wingdings" pitchFamily="2" charset="2"/>
              <a:buNone/>
            </a:pPr>
            <a:endParaRPr lang="tr-TR" sz="2800" b="1" dirty="0" smtClean="0"/>
          </a:p>
          <a:p>
            <a:pPr marL="609600" indent="-609600" algn="ctr" eaLnBrk="1" hangingPunct="1">
              <a:lnSpc>
                <a:spcPct val="3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b="1" dirty="0" smtClean="0"/>
              <a:t>Dil ola kese savaşı, </a:t>
            </a:r>
          </a:p>
          <a:p>
            <a:pPr marL="609600" indent="-609600" algn="ctr" eaLnBrk="1" hangingPunct="1">
              <a:lnSpc>
                <a:spcPct val="3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b="1" dirty="0" smtClean="0"/>
              <a:t>Dil ola kestire başı,</a:t>
            </a:r>
          </a:p>
          <a:p>
            <a:pPr marL="609600" indent="-609600" algn="ctr" eaLnBrk="1" hangingPunct="1">
              <a:lnSpc>
                <a:spcPct val="3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b="1" dirty="0" smtClean="0"/>
              <a:t>Dil ola </a:t>
            </a:r>
            <a:r>
              <a:rPr lang="tr-TR" b="1" dirty="0" err="1" smtClean="0"/>
              <a:t>ağulu</a:t>
            </a:r>
            <a:r>
              <a:rPr lang="tr-TR" b="1" dirty="0" smtClean="0"/>
              <a:t> aşı,</a:t>
            </a:r>
          </a:p>
          <a:p>
            <a:pPr marL="609600" indent="-609600" algn="ctr" eaLnBrk="1" hangingPunct="1">
              <a:lnSpc>
                <a:spcPct val="3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b="1" dirty="0" smtClean="0"/>
              <a:t>Yağ ile bal ede bir SÖZ.</a:t>
            </a:r>
          </a:p>
          <a:p>
            <a:pPr marL="609600" indent="-609600" algn="ctr" eaLnBrk="1" hangingPunct="1">
              <a:lnSpc>
                <a:spcPct val="6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sz="2800" dirty="0" smtClean="0">
                <a:solidFill>
                  <a:srgbClr val="003300"/>
                </a:solidFill>
              </a:rPr>
              <a:t>Yunus Emre</a:t>
            </a:r>
          </a:p>
        </p:txBody>
      </p:sp>
      <p:pic>
        <p:nvPicPr>
          <p:cNvPr id="66573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8F7A308-9501-4F86-A2A4-85E9F09B041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24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803B0A-2231-476B-8B8C-B1948744A570}" type="slidenum">
              <a:rPr lang="da-DK" smtClean="0"/>
              <a:pPr/>
              <a:t>5</a:t>
            </a:fld>
            <a:endParaRPr lang="da-DK" smtClean="0"/>
          </a:p>
        </p:txBody>
      </p:sp>
      <p:sp>
        <p:nvSpPr>
          <p:cNvPr id="1024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24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24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Anlamı</a:t>
            </a:r>
            <a:endParaRPr lang="da-DK" sz="1800" b="1" i="0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smtClean="0">
                <a:solidFill>
                  <a:srgbClr val="FF0000"/>
                </a:solidFill>
              </a:rPr>
              <a:t>		</a:t>
            </a:r>
            <a:r>
              <a:rPr lang="tr-TR" sz="2800" b="1" smtClean="0">
                <a:solidFill>
                  <a:srgbClr val="FF0000"/>
                </a:solidFill>
              </a:rPr>
              <a:t>Protokol</a:t>
            </a:r>
            <a:r>
              <a:rPr lang="tr-TR" sz="2800" smtClean="0"/>
              <a:t> </a:t>
            </a:r>
            <a:r>
              <a:rPr lang="tr-TR" sz="2400" smtClean="0"/>
              <a:t>/ F</a:t>
            </a:r>
            <a:r>
              <a:rPr lang="tr-TR" sz="2000" smtClean="0"/>
              <a:t>ransızca  </a:t>
            </a:r>
            <a:r>
              <a:rPr lang="tr-TR" sz="2400" smtClean="0"/>
              <a:t>“</a:t>
            </a:r>
            <a:r>
              <a:rPr lang="tr-TR" sz="2400" smtClean="0">
                <a:solidFill>
                  <a:srgbClr val="FF0000"/>
                </a:solidFill>
              </a:rPr>
              <a:t>protocole</a:t>
            </a:r>
            <a:r>
              <a:rPr lang="tr-TR" sz="2400" smtClean="0"/>
              <a:t>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tr-TR" sz="2400" smtClean="0"/>
              <a:t>		“Resmi ilişkilerde ve törenlerde  önde gelme hakkı ve törensel davranış konusunda uyulması gereken kurallar bütünüdür.”      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tr-TR" sz="2400" smtClean="0"/>
              <a:t>     </a:t>
            </a:r>
            <a:r>
              <a:rPr lang="tr-TR" sz="1600" smtClean="0"/>
              <a:t>(Robert, 1992:706, 1555)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cs typeface="Arial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cs typeface="Arial" charset="0"/>
              </a:rPr>
              <a:t>     Resmi t</a:t>
            </a:r>
            <a:r>
              <a:rPr lang="tr-TR" sz="2400" b="1" smtClean="0">
                <a:latin typeface="Times New Roman" pitchFamily="18" charset="0"/>
                <a:cs typeface="Arial" charset="0"/>
              </a:rPr>
              <a:t>ö</a:t>
            </a:r>
            <a:r>
              <a:rPr lang="tr-TR" sz="2400" b="1" smtClean="0">
                <a:cs typeface="Arial" charset="0"/>
              </a:rPr>
              <a:t>renlerde mevki sıralaması, selamlaşma, </a:t>
            </a:r>
            <a:r>
              <a:rPr lang="tr-TR" sz="2400" b="1" smtClean="0">
                <a:latin typeface="Times New Roman" pitchFamily="18" charset="0"/>
                <a:cs typeface="Arial" charset="0"/>
              </a:rPr>
              <a:t>ö</a:t>
            </a:r>
            <a:r>
              <a:rPr lang="tr-TR" sz="2400" b="1" smtClean="0">
                <a:cs typeface="Arial" charset="0"/>
              </a:rPr>
              <a:t>ncelik hakkı gibi konularda uyulması gereken kuralların t</a:t>
            </a:r>
            <a:r>
              <a:rPr lang="tr-TR" sz="2400" b="1" smtClean="0">
                <a:latin typeface="Times New Roman" pitchFamily="18" charset="0"/>
                <a:cs typeface="Arial" charset="0"/>
              </a:rPr>
              <a:t>ü</a:t>
            </a:r>
            <a:r>
              <a:rPr lang="tr-TR" sz="2400" b="1" smtClean="0">
                <a:cs typeface="Arial" charset="0"/>
              </a:rPr>
              <a:t>m</a:t>
            </a:r>
            <a:r>
              <a:rPr lang="tr-TR" sz="2400" b="1" smtClean="0">
                <a:latin typeface="Times New Roman" pitchFamily="18" charset="0"/>
                <a:cs typeface="Arial" charset="0"/>
              </a:rPr>
              <a:t>ü</a:t>
            </a:r>
            <a:r>
              <a:rPr lang="tr-TR" sz="2400" b="1" smtClean="0">
                <a:cs typeface="Arial" charset="0"/>
              </a:rPr>
              <a:t>ne  “</a:t>
            </a:r>
            <a:r>
              <a:rPr lang="tr-TR" sz="2400" b="1" i="1" smtClean="0">
                <a:cs typeface="Arial" charset="0"/>
              </a:rPr>
              <a:t>Protokol</a:t>
            </a:r>
            <a:r>
              <a:rPr lang="tr-TR" sz="2400" b="1" smtClean="0">
                <a:cs typeface="Arial" charset="0"/>
              </a:rPr>
              <a:t>”  denir.</a:t>
            </a:r>
            <a:endParaRPr lang="tr-T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/>
              <a:t>	</a:t>
            </a:r>
          </a:p>
        </p:txBody>
      </p:sp>
      <p:pic>
        <p:nvPicPr>
          <p:cNvPr id="10253" name="Picture 20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013" y="428625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Resim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43788" y="48895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7C14EDA-A89F-459F-8C0F-B248CA8E69D2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758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052DDD-9610-4CD6-B1F3-B2D5695A60AD}" type="slidenum">
              <a:rPr lang="da-DK" smtClean="0"/>
              <a:pPr/>
              <a:t>50</a:t>
            </a:fld>
            <a:endParaRPr lang="da-DK" smtClean="0"/>
          </a:p>
        </p:txBody>
      </p:sp>
      <p:sp>
        <p:nvSpPr>
          <p:cNvPr id="6758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758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759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7594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Konuşma Kuralları</a:t>
            </a:r>
            <a:endParaRPr lang="da-DK" sz="1800" b="1" i="0"/>
          </a:p>
        </p:txBody>
      </p:sp>
      <p:sp>
        <p:nvSpPr>
          <p:cNvPr id="530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9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2070100"/>
            <a:ext cx="8229600" cy="2978418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tr-TR" b="1" dirty="0">
                <a:solidFill>
                  <a:srgbClr val="2C2C84"/>
                </a:solidFill>
              </a:rPr>
              <a:t>e) Telefonda Konuşma </a:t>
            </a:r>
            <a:r>
              <a:rPr lang="tr-TR" b="1" dirty="0" smtClean="0">
                <a:solidFill>
                  <a:srgbClr val="2C2C84"/>
                </a:solidFill>
              </a:rPr>
              <a:t>Kuralları</a:t>
            </a:r>
          </a:p>
          <a:p>
            <a:pPr marL="0" indent="0" eaLnBrk="1" hangingPunct="1">
              <a:buNone/>
            </a:pPr>
            <a:endParaRPr lang="tr-TR" sz="2800" b="1" dirty="0"/>
          </a:p>
          <a:p>
            <a:pPr marL="571500" indent="-571500" eaLnBrk="1" hangingPunct="1"/>
            <a:r>
              <a:rPr lang="tr-TR" dirty="0" smtClean="0"/>
              <a:t>Telefon konuşması özenle, dikkatle, incelikle yapılması gereken önemli bir iletişim aracıdır. </a:t>
            </a:r>
          </a:p>
        </p:txBody>
      </p:sp>
      <p:pic>
        <p:nvPicPr>
          <p:cNvPr id="67597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363A1CC-88A2-489F-9B1B-BD2267B8A963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861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81A91-012F-49F7-A278-1539C0009C95}" type="slidenum">
              <a:rPr lang="da-DK" smtClean="0"/>
              <a:pPr/>
              <a:t>51</a:t>
            </a:fld>
            <a:endParaRPr lang="da-DK" smtClean="0"/>
          </a:p>
        </p:txBody>
      </p:sp>
      <p:sp>
        <p:nvSpPr>
          <p:cNvPr id="6861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861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861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861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861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8618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Konuşma Kuralları</a:t>
            </a:r>
            <a:endParaRPr lang="da-DK" sz="1800" b="1" i="0"/>
          </a:p>
        </p:txBody>
      </p:sp>
      <p:sp>
        <p:nvSpPr>
          <p:cNvPr id="534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98888"/>
          </a:xfrm>
          <a:noFill/>
        </p:spPr>
        <p:txBody>
          <a:bodyPr/>
          <a:lstStyle/>
          <a:p>
            <a:pPr eaLnBrk="1" hangingPunct="1"/>
            <a:r>
              <a:rPr lang="tr-TR" smtClean="0"/>
              <a:t>Telefonu açan kişi kendisini tanıtır. </a:t>
            </a:r>
          </a:p>
          <a:p>
            <a:pPr eaLnBrk="1" hangingPunct="1">
              <a:buFontTx/>
              <a:buNone/>
            </a:pPr>
            <a:r>
              <a:rPr lang="tr-TR" smtClean="0"/>
              <a:t>   Karşı taraf kendilerini tanıtmamışsa “</a:t>
            </a:r>
            <a:r>
              <a:rPr lang="tr-TR" smtClean="0">
                <a:solidFill>
                  <a:srgbClr val="006600"/>
                </a:solidFill>
              </a:rPr>
              <a:t>KİMİNLE GÖRÜŞÜYORUM EFENDİM</a:t>
            </a:r>
            <a:r>
              <a:rPr lang="tr-TR" smtClean="0"/>
              <a:t>?” gibi nazik ifadeler kullanılmalıdır.</a:t>
            </a:r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</p:txBody>
      </p:sp>
      <p:pic>
        <p:nvPicPr>
          <p:cNvPr id="68621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C20D0A7-8D7D-444B-8F5C-F3E8B054C45D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6963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6C285-5F03-43C2-9C9B-3436A540B308}" type="slidenum">
              <a:rPr lang="da-DK" smtClean="0"/>
              <a:pPr/>
              <a:t>52</a:t>
            </a:fld>
            <a:endParaRPr lang="da-DK" smtClean="0"/>
          </a:p>
        </p:txBody>
      </p:sp>
      <p:sp>
        <p:nvSpPr>
          <p:cNvPr id="6963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963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963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6964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6964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9642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Konuşma Kuralları</a:t>
            </a:r>
            <a:endParaRPr lang="da-DK" sz="1800" b="1" i="0"/>
          </a:p>
        </p:txBody>
      </p:sp>
      <p:sp>
        <p:nvSpPr>
          <p:cNvPr id="532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sz="2800" smtClean="0"/>
              <a:t>Eş düzeydeki kişilerden </a:t>
            </a:r>
            <a:r>
              <a:rPr lang="tr-TR" sz="2800" smtClean="0">
                <a:solidFill>
                  <a:srgbClr val="FF3300"/>
                </a:solidFill>
              </a:rPr>
              <a:t>telefonu kim açtı ise</a:t>
            </a:r>
            <a:r>
              <a:rPr lang="tr-TR" sz="2800" smtClean="0"/>
              <a:t> onun kapatacağı unutulmamalı. </a:t>
            </a:r>
          </a:p>
          <a:p>
            <a:pPr eaLnBrk="1" hangingPunct="1"/>
            <a:r>
              <a:rPr lang="tr-TR" sz="2800" smtClean="0">
                <a:solidFill>
                  <a:srgbClr val="FF0000"/>
                </a:solidFill>
              </a:rPr>
              <a:t>Üst</a:t>
            </a:r>
            <a:r>
              <a:rPr lang="tr-TR" sz="2800" smtClean="0"/>
              <a:t> ile konuşurken önce </a:t>
            </a:r>
            <a:r>
              <a:rPr lang="tr-TR" sz="2800" smtClean="0">
                <a:solidFill>
                  <a:srgbClr val="FF0000"/>
                </a:solidFill>
              </a:rPr>
              <a:t>üst konumdaki kişinin</a:t>
            </a:r>
            <a:r>
              <a:rPr lang="tr-TR" sz="2800" smtClean="0"/>
              <a:t> telefonu kapatması beklenmeli.</a:t>
            </a:r>
          </a:p>
          <a:p>
            <a:pPr eaLnBrk="1" hangingPunct="1"/>
            <a:r>
              <a:rPr lang="tr-TR" sz="2800" u="sng" smtClean="0"/>
              <a:t>Eş düzey ve üst ile görüşmeye başlarken ve görüşme sonunda saygı ifadesi kullanılmalı.</a:t>
            </a:r>
            <a:r>
              <a:rPr lang="tr-TR" sz="2800" smtClean="0"/>
              <a:t> </a:t>
            </a:r>
          </a:p>
          <a:p>
            <a:pPr eaLnBrk="1" hangingPunct="1"/>
            <a:r>
              <a:rPr lang="tr-TR" sz="2800" u="sng" smtClean="0">
                <a:solidFill>
                  <a:srgbClr val="FF0000"/>
                </a:solidFill>
              </a:rPr>
              <a:t>Üst</a:t>
            </a:r>
            <a:r>
              <a:rPr lang="tr-TR" sz="2800" u="sng" smtClean="0"/>
              <a:t>ler sekreter aracılığı ile aranmamalı.</a:t>
            </a:r>
            <a:r>
              <a:rPr lang="tr-TR" sz="2800" smtClean="0"/>
              <a:t> </a:t>
            </a:r>
          </a:p>
        </p:txBody>
      </p:sp>
      <p:pic>
        <p:nvPicPr>
          <p:cNvPr id="69645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46920C-E115-4DB0-8648-8770C95BB991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7065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5D2020-4B91-496B-B374-9BD204E36BAA}" type="slidenum">
              <a:rPr lang="da-DK" smtClean="0"/>
              <a:pPr/>
              <a:t>53</a:t>
            </a:fld>
            <a:endParaRPr lang="da-DK" smtClean="0"/>
          </a:p>
        </p:txBody>
      </p:sp>
      <p:sp>
        <p:nvSpPr>
          <p:cNvPr id="7066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066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066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70666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Konuşma Kuralları</a:t>
            </a:r>
            <a:endParaRPr lang="da-DK" sz="1800" b="1" i="0"/>
          </a:p>
        </p:txBody>
      </p:sp>
      <p:sp>
        <p:nvSpPr>
          <p:cNvPr id="5406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FF0000"/>
                </a:solidFill>
              </a:rPr>
              <a:t>Üst telefonla konuşurken odasına girilmemeli</a:t>
            </a:r>
            <a:r>
              <a:rPr lang="tr-TR" sz="2800" b="1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Biz telefonla konuşurken üstümüz odamıza girdiğinde, telefon görüşmesi yaptığımız kişiye “BİR DAKİKA” diyerek ayağa kalkar üstün isteği öğrenilir sonra devam ederiz.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b="1" dirty="0" smtClean="0"/>
              <a:t>Telefon konuşmasında ses tonu canlı ve kibar olmalıdır.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b="1" dirty="0" smtClean="0">
                <a:solidFill>
                  <a:srgbClr val="FF0000"/>
                </a:solidFill>
              </a:rPr>
              <a:t>Gizlilik dereceli konular telefonda konuşulmamalıdır</a:t>
            </a:r>
            <a:r>
              <a:rPr lang="tr-TR" sz="2800" b="1" dirty="0" smtClean="0"/>
              <a:t>. </a:t>
            </a:r>
          </a:p>
        </p:txBody>
      </p:sp>
      <p:pic>
        <p:nvPicPr>
          <p:cNvPr id="70669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B87878-7ADE-4AD3-94B4-300130621110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7168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FE9B1F-D3E6-4CE4-9DCB-C670160C01C0}" type="slidenum">
              <a:rPr lang="da-DK" smtClean="0"/>
              <a:pPr/>
              <a:t>54</a:t>
            </a:fld>
            <a:endParaRPr lang="da-DK" smtClean="0"/>
          </a:p>
        </p:txBody>
      </p:sp>
      <p:sp>
        <p:nvSpPr>
          <p:cNvPr id="7168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168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168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168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7168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71690" name="Text Box 9"/>
          <p:cNvSpPr txBox="1">
            <a:spLocks noChangeArrowheads="1"/>
          </p:cNvSpPr>
          <p:nvPr/>
        </p:nvSpPr>
        <p:spPr bwMode="auto">
          <a:xfrm>
            <a:off x="3524250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Konuları</a:t>
            </a:r>
            <a:endParaRPr lang="da-DK" sz="1800" b="1" i="0"/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RESMİ YAZIŞMA PROTOKOLÜ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  <a:p>
            <a:pPr algn="ctr" eaLnBrk="1" hangingPunct="1">
              <a:lnSpc>
                <a:spcPct val="5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smtClean="0">
                <a:solidFill>
                  <a:srgbClr val="2C2C84"/>
                </a:solidFill>
              </a:rPr>
              <a:t>02 Aralık 2004 tarihli ve 25658 sayılı Resmi Gazete’de</a:t>
            </a:r>
          </a:p>
          <a:p>
            <a:pPr algn="ctr" eaLnBrk="1" hangingPunct="1">
              <a:lnSpc>
                <a:spcPct val="50000"/>
              </a:lnSpc>
              <a:spcBef>
                <a:spcPct val="85000"/>
              </a:spcBef>
              <a:buFont typeface="Wingdings" pitchFamily="2" charset="2"/>
              <a:buNone/>
            </a:pPr>
            <a:r>
              <a:rPr lang="tr-TR" sz="2000" b="1" smtClean="0">
                <a:solidFill>
                  <a:srgbClr val="2C2C84"/>
                </a:solidFill>
              </a:rPr>
              <a:t>yayımlanan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400" b="1" smtClean="0"/>
              <a:t>Resmî Yazışmalarda Uygulanacak Esas ve Usuller Hakkında Yönetmelik </a:t>
            </a:r>
          </a:p>
        </p:txBody>
      </p:sp>
      <p:pic>
        <p:nvPicPr>
          <p:cNvPr id="71693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37046A1-6098-4781-9BFB-E505F2782451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7270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E3EE2-B521-4010-A0DF-26C5897B4F77}" type="slidenum">
              <a:rPr lang="da-DK" smtClean="0"/>
              <a:pPr/>
              <a:t>55</a:t>
            </a:fld>
            <a:endParaRPr lang="da-DK" smtClean="0"/>
          </a:p>
        </p:txBody>
      </p:sp>
      <p:sp>
        <p:nvSpPr>
          <p:cNvPr id="7270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270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271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271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7271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72714" name="Text Box 9"/>
          <p:cNvSpPr txBox="1">
            <a:spLocks noChangeArrowheads="1"/>
          </p:cNvSpPr>
          <p:nvPr/>
        </p:nvSpPr>
        <p:spPr bwMode="auto">
          <a:xfrm>
            <a:off x="3089275" y="571500"/>
            <a:ext cx="297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Resmi Yazışma Protokolü</a:t>
            </a:r>
            <a:endParaRPr lang="da-DK" sz="1800" b="1" i="0"/>
          </a:p>
        </p:txBody>
      </p:sp>
      <p:sp>
        <p:nvSpPr>
          <p:cNvPr id="2191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636713" y="1600200"/>
            <a:ext cx="648176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b="1" smtClean="0"/>
              <a:t>Yönetim Dilinde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tr-TR" sz="2800" b="1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b="1" smtClean="0"/>
              <a:t>“</a:t>
            </a:r>
            <a:r>
              <a:rPr lang="tr-TR" sz="2800" b="1" smtClean="0">
                <a:solidFill>
                  <a:srgbClr val="FF3300"/>
                </a:solidFill>
              </a:rPr>
              <a:t>RİCA ETMEK</a:t>
            </a:r>
            <a:r>
              <a:rPr lang="tr-TR" sz="2800" b="1" smtClean="0"/>
              <a:t>”,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b="1" smtClean="0"/>
              <a:t>EMİR VERMEK;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tr-TR" sz="2800" b="1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b="1" smtClean="0"/>
              <a:t>“</a:t>
            </a:r>
            <a:r>
              <a:rPr lang="tr-TR" sz="2800" b="1" smtClean="0">
                <a:solidFill>
                  <a:srgbClr val="2C2C84"/>
                </a:solidFill>
              </a:rPr>
              <a:t>ARZ ETMEK</a:t>
            </a:r>
            <a:r>
              <a:rPr lang="tr-TR" sz="2800" b="1" smtClean="0"/>
              <a:t>” 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r-TR" sz="2800" b="1" smtClean="0"/>
              <a:t>SUNMAK YA DA TALEP ETMEKTİR.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tr-TR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smtClean="0"/>
              <a:t>	</a:t>
            </a:r>
          </a:p>
        </p:txBody>
      </p:sp>
      <p:pic>
        <p:nvPicPr>
          <p:cNvPr id="72717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304B1D4-D1E2-479E-AFFD-97DE887AC86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7373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6ED69E-467C-4721-9B58-4F5A9B2CCB4B}" type="slidenum">
              <a:rPr lang="da-DK" smtClean="0"/>
              <a:pPr/>
              <a:t>56</a:t>
            </a:fld>
            <a:endParaRPr lang="da-DK" smtClean="0"/>
          </a:p>
        </p:txBody>
      </p:sp>
      <p:sp>
        <p:nvSpPr>
          <p:cNvPr id="7373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373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373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373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7373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7373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201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017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41605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  <a:tabLst>
                <a:tab pos="7707313" algn="l"/>
              </a:tabLst>
              <a:defRPr/>
            </a:pPr>
            <a:r>
              <a:rPr lang="tr-TR" b="1" smtClean="0"/>
              <a:t>İMZA KİŞİYİ VE KİŞİLİĞİ TEMSİL EDER</a:t>
            </a:r>
            <a:br>
              <a:rPr lang="tr-TR" b="1" smtClean="0"/>
            </a:br>
            <a:endParaRPr lang="tr-TR" b="1" smtClean="0"/>
          </a:p>
          <a:p>
            <a:pPr algn="ctr" eaLnBrk="1" hangingPunct="1">
              <a:buFontTx/>
              <a:buNone/>
              <a:tabLst>
                <a:tab pos="7707313" algn="l"/>
              </a:tabLst>
              <a:defRPr/>
            </a:pPr>
            <a:r>
              <a:rPr lang="tr-TR" sz="3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İMZA,</a:t>
            </a:r>
            <a:r>
              <a:rPr lang="tr-TR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buFontTx/>
              <a:buNone/>
              <a:tabLst>
                <a:tab pos="7707313" algn="l"/>
              </a:tabLst>
              <a:defRPr/>
            </a:pPr>
            <a:r>
              <a:rPr lang="tr-TR" b="1" smtClean="0">
                <a:latin typeface="Times New Roman" pitchFamily="18" charset="0"/>
              </a:rPr>
              <a:t>	KİŞİNİN ADINI ve/veya SOYADINI  EL YAZISIYLA YAZMASIDIR.</a:t>
            </a:r>
            <a:endParaRPr lang="tr-TR" smtClean="0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089275" y="571500"/>
            <a:ext cx="297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Resmi Yazışma Protokolü</a:t>
            </a:r>
            <a:endParaRPr lang="da-DK" sz="1800" b="1" i="0"/>
          </a:p>
        </p:txBody>
      </p:sp>
      <p:pic>
        <p:nvPicPr>
          <p:cNvPr id="220173" name="Picture 13" descr="506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63850" y="4697413"/>
            <a:ext cx="3333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42" name="Picture 14" descr="Meb9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42C50D8-D860-48E4-A4C2-0CB74BA4FC1A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7475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27080-7CF6-4B17-BF1D-363BA2A2FDBD}" type="slidenum">
              <a:rPr lang="da-DK" smtClean="0"/>
              <a:pPr/>
              <a:t>57</a:t>
            </a:fld>
            <a:endParaRPr lang="da-DK" smtClean="0"/>
          </a:p>
        </p:txBody>
      </p:sp>
      <p:sp>
        <p:nvSpPr>
          <p:cNvPr id="7475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475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475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475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7476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7476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119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416050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tabLst>
                <a:tab pos="7707313" algn="l"/>
              </a:tabLst>
              <a:defRPr/>
            </a:pPr>
            <a:r>
              <a:rPr lang="tr-TR" sz="3600" b="1" smtClean="0"/>
              <a:t/>
            </a:r>
            <a:br>
              <a:rPr lang="tr-TR" sz="3600" b="1" smtClean="0"/>
            </a:br>
            <a:r>
              <a:rPr lang="tr-TR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İMZA,</a:t>
            </a:r>
            <a:r>
              <a:rPr lang="tr-TR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7707313" algn="l"/>
              </a:tabLst>
              <a:defRPr/>
            </a:pPr>
            <a:r>
              <a:rPr lang="tr-TR" sz="2000" b="1" smtClean="0">
                <a:latin typeface="Times New Roman" pitchFamily="18" charset="0"/>
              </a:rPr>
              <a:t>	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7707313" algn="l"/>
              </a:tabLst>
              <a:defRPr/>
            </a:pPr>
            <a:r>
              <a:rPr lang="tr-TR" sz="2000" b="1" smtClean="0">
                <a:latin typeface="Times New Roman" pitchFamily="18" charset="0"/>
              </a:rPr>
              <a:t>	</a:t>
            </a:r>
            <a:r>
              <a:rPr lang="tr-TR" sz="2400" b="1" smtClean="0">
                <a:latin typeface="Times New Roman" pitchFamily="18" charset="0"/>
              </a:rPr>
              <a:t>İYİ BİR İMZA OKUNABİLEN VE KİŞİYİ TEMSİL EDEN İMZADIR.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7707313" algn="l"/>
              </a:tabLst>
              <a:defRPr/>
            </a:pPr>
            <a:r>
              <a:rPr lang="tr-TR" sz="2400" b="1" smtClean="0">
                <a:latin typeface="Times New Roman" pitchFamily="18" charset="0"/>
              </a:rPr>
              <a:t>	Yazışmalarda: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7707313" algn="l"/>
              </a:tabLst>
              <a:defRPr/>
            </a:pPr>
            <a:r>
              <a:rPr lang="tr-TR" sz="2000" b="1" smtClean="0"/>
              <a:t>	</a:t>
            </a:r>
            <a:r>
              <a:rPr lang="tr-TR" sz="2000" b="1" smtClean="0">
                <a:latin typeface="Times New Roman" pitchFamily="18" charset="0"/>
              </a:rPr>
              <a:t>İMZA DAİMA AD VE SOYADIN ÜSTÜNE ATILIR.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7707313" algn="l"/>
              </a:tabLst>
              <a:defRPr/>
            </a:pPr>
            <a:endParaRPr lang="tr-TR" sz="2000" b="1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7707313" algn="l"/>
              </a:tabLst>
              <a:defRPr/>
            </a:pPr>
            <a:r>
              <a:rPr lang="tr-TR" sz="2000" b="1" smtClean="0"/>
              <a:t>	</a:t>
            </a:r>
            <a:r>
              <a:rPr lang="tr-TR" sz="2000" b="1" smtClean="0">
                <a:latin typeface="Times New Roman" pitchFamily="18" charset="0"/>
              </a:rPr>
              <a:t>ÖNEMLİ YAZILAR, ONAYLAR VE KARARLAR DAİMA </a:t>
            </a:r>
            <a:r>
              <a:rPr lang="tr-TR" sz="2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LACİVERT</a:t>
            </a:r>
            <a:r>
              <a:rPr lang="tr-TR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tr-TR" sz="2000" b="1" smtClean="0">
                <a:latin typeface="Times New Roman" pitchFamily="18" charset="0"/>
              </a:rPr>
              <a:t>MÜREKKEPLİ DOLMA KALEM YA DA İMZA KALEMİ İLE ATILIR.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7707313" algn="l"/>
              </a:tabLst>
              <a:defRPr/>
            </a:pPr>
            <a:endParaRPr lang="tr-TR" sz="2000" b="1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tabLst>
                <a:tab pos="7707313" algn="l"/>
              </a:tabLst>
              <a:defRPr/>
            </a:pPr>
            <a:r>
              <a:rPr lang="tr-TR" sz="2000" b="1" smtClean="0">
                <a:latin typeface="Times New Roman" pitchFamily="18" charset="0"/>
              </a:rPr>
              <a:t>	BİR YÖNETİCİNİN KALEMİ VE İMZASI İYİ OLMALIDIR.</a:t>
            </a:r>
            <a:endParaRPr lang="tr-TR" sz="2000" smtClean="0">
              <a:latin typeface="Times New Roman" pitchFamily="18" charset="0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3089275" y="571500"/>
            <a:ext cx="297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Resmi Yazışma Protokolü</a:t>
            </a:r>
            <a:endParaRPr lang="da-DK" sz="1800" b="1" i="0"/>
          </a:p>
        </p:txBody>
      </p:sp>
      <p:pic>
        <p:nvPicPr>
          <p:cNvPr id="74765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4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44B66B3-A74C-4509-92B1-5381EA91B76F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75779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D48E3-ED8F-4A94-BF91-9F76509A2419}" type="slidenum">
              <a:rPr lang="da-DK" smtClean="0"/>
              <a:pPr/>
              <a:t>58</a:t>
            </a:fld>
            <a:endParaRPr lang="da-DK" smtClean="0"/>
          </a:p>
        </p:txBody>
      </p:sp>
      <p:sp>
        <p:nvSpPr>
          <p:cNvPr id="7578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578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578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578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942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787" name="Rectangle 10"/>
          <p:cNvSpPr>
            <a:spLocks noGrp="1" noChangeArrowheads="1"/>
          </p:cNvSpPr>
          <p:nvPr>
            <p:ph type="title"/>
          </p:nvPr>
        </p:nvSpPr>
        <p:spPr>
          <a:xfrm>
            <a:off x="474663" y="1187450"/>
            <a:ext cx="8229600" cy="584200"/>
          </a:xfrm>
        </p:spPr>
        <p:txBody>
          <a:bodyPr/>
          <a:lstStyle/>
          <a:p>
            <a:pPr eaLnBrk="1" hangingPunct="1"/>
            <a:r>
              <a:rPr lang="tr-TR" sz="2200" b="1" smtClean="0"/>
              <a:t>Yazı </a:t>
            </a:r>
            <a:r>
              <a:rPr lang="tr-TR" sz="2200" b="1" smtClean="0">
                <a:solidFill>
                  <a:srgbClr val="FF3300"/>
                </a:solidFill>
              </a:rPr>
              <a:t>bir</a:t>
            </a:r>
            <a:r>
              <a:rPr lang="tr-TR" sz="2200" b="1" smtClean="0">
                <a:solidFill>
                  <a:srgbClr val="2C2C84"/>
                </a:solidFill>
              </a:rPr>
              <a:t> kişi ya da </a:t>
            </a:r>
            <a:r>
              <a:rPr lang="tr-TR" sz="2200" b="1" smtClean="0">
                <a:solidFill>
                  <a:srgbClr val="FF3300"/>
                </a:solidFill>
              </a:rPr>
              <a:t>bir</a:t>
            </a:r>
            <a:r>
              <a:rPr lang="tr-TR" sz="2200" b="1" smtClean="0">
                <a:solidFill>
                  <a:srgbClr val="2C2C84"/>
                </a:solidFill>
              </a:rPr>
              <a:t> kuruluşa</a:t>
            </a:r>
            <a:r>
              <a:rPr lang="tr-TR" sz="2200" b="1" smtClean="0"/>
              <a:t> gönderildiğinde</a:t>
            </a:r>
          </a:p>
        </p:txBody>
      </p:sp>
      <p:sp>
        <p:nvSpPr>
          <p:cNvPr id="75788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</p:txBody>
      </p:sp>
      <p:graphicFrame>
        <p:nvGraphicFramePr>
          <p:cNvPr id="694331" name="Group 5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5629843"/>
              </p:ext>
            </p:extLst>
          </p:nvPr>
        </p:nvGraphicFramePr>
        <p:xfrm>
          <a:off x="608013" y="1973263"/>
          <a:ext cx="7843837" cy="3997135"/>
        </p:xfrm>
        <a:graphic>
          <a:graphicData uri="http://schemas.openxmlformats.org/drawingml/2006/table">
            <a:tbl>
              <a:tblPr/>
              <a:tblGrid>
                <a:gridCol w="5688012"/>
                <a:gridCol w="1055688"/>
                <a:gridCol w="1100137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İfade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Doğru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Yanlış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Arz ederim (Üst Makamlara)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(Ast Makamlara)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Rica ederim (Ast Makamlara)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(Üst Makamlara)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Arz ve rica ederim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811" name="Text Box 34"/>
          <p:cNvSpPr txBox="1">
            <a:spLocks noChangeArrowheads="1"/>
          </p:cNvSpPr>
          <p:nvPr/>
        </p:nvSpPr>
        <p:spPr bwMode="auto">
          <a:xfrm>
            <a:off x="3089275" y="571500"/>
            <a:ext cx="297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Resmi Yazışma Protokolü</a:t>
            </a:r>
            <a:endParaRPr lang="da-DK" sz="1800" b="1" i="0"/>
          </a:p>
        </p:txBody>
      </p:sp>
      <p:pic>
        <p:nvPicPr>
          <p:cNvPr id="75812" name="Picture 60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A135D8B-8A4A-400F-83A8-87051F394960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7680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CC15A-B588-4EF8-A03E-50558F4FF24D}" type="slidenum">
              <a:rPr lang="da-DK" smtClean="0"/>
              <a:pPr/>
              <a:t>59</a:t>
            </a:fld>
            <a:endParaRPr lang="da-DK" smtClean="0"/>
          </a:p>
        </p:txBody>
      </p:sp>
      <p:sp>
        <p:nvSpPr>
          <p:cNvPr id="7680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680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680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680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7680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7680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76810" name="Text Box 8"/>
          <p:cNvSpPr txBox="1">
            <a:spLocks noChangeArrowheads="1"/>
          </p:cNvSpPr>
          <p:nvPr/>
        </p:nvSpPr>
        <p:spPr bwMode="auto">
          <a:xfrm>
            <a:off x="2932113" y="546100"/>
            <a:ext cx="3287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Resmi Yazışma Protokolü</a:t>
            </a:r>
            <a:endParaRPr lang="da-DK" b="1" i="0"/>
          </a:p>
        </p:txBody>
      </p:sp>
      <p:sp>
        <p:nvSpPr>
          <p:cNvPr id="536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81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4988" y="1285875"/>
            <a:ext cx="8229600" cy="4316413"/>
          </a:xfrm>
        </p:spPr>
        <p:txBody>
          <a:bodyPr/>
          <a:lstStyle/>
          <a:p>
            <a:pPr eaLnBrk="1" hangingPunct="1"/>
            <a:r>
              <a:rPr lang="tr-TR" smtClean="0"/>
              <a:t>Kişiliğin yazışmadaki görünümü,</a:t>
            </a:r>
          </a:p>
          <a:p>
            <a:pPr lvl="1" eaLnBrk="1" hangingPunct="1">
              <a:buFontTx/>
              <a:buNone/>
            </a:pPr>
            <a:r>
              <a:rPr lang="tr-TR" smtClean="0"/>
              <a:t>önce</a:t>
            </a:r>
            <a:r>
              <a:rPr lang="tr-TR" smtClean="0">
                <a:solidFill>
                  <a:srgbClr val="FF3300"/>
                </a:solidFill>
              </a:rPr>
              <a:t> biçim,</a:t>
            </a:r>
            <a:r>
              <a:rPr lang="tr-TR" smtClean="0"/>
              <a:t> </a:t>
            </a:r>
          </a:p>
          <a:p>
            <a:pPr eaLnBrk="1" hangingPunct="1">
              <a:buFontTx/>
              <a:buNone/>
            </a:pPr>
            <a:r>
              <a:rPr lang="tr-TR" smtClean="0"/>
              <a:t>	sonra</a:t>
            </a:r>
            <a:r>
              <a:rPr lang="tr-TR" smtClean="0">
                <a:solidFill>
                  <a:srgbClr val="FF3300"/>
                </a:solidFill>
              </a:rPr>
              <a:t> içerik</a:t>
            </a:r>
            <a:r>
              <a:rPr lang="tr-TR" smtClean="0"/>
              <a:t> </a:t>
            </a:r>
          </a:p>
          <a:p>
            <a:pPr eaLnBrk="1" hangingPunct="1">
              <a:buFontTx/>
              <a:buNone/>
            </a:pPr>
            <a:r>
              <a:rPr lang="tr-TR" smtClean="0"/>
              <a:t>   yönünden önem taşımaktadır. 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rgbClr val="FF3300"/>
                </a:solidFill>
              </a:rPr>
              <a:t>  </a:t>
            </a:r>
          </a:p>
          <a:p>
            <a:pPr eaLnBrk="1" hangingPunct="1">
              <a:buFontTx/>
              <a:buNone/>
            </a:pPr>
            <a:r>
              <a:rPr lang="tr-TR" smtClean="0">
                <a:solidFill>
                  <a:srgbClr val="FF3300"/>
                </a:solidFill>
              </a:rPr>
              <a:t>Yazışmada yaratılan etki</a:t>
            </a:r>
            <a:r>
              <a:rPr lang="tr-TR" smtClean="0"/>
              <a:t> </a:t>
            </a:r>
            <a:r>
              <a:rPr lang="tr-TR" sz="2400" smtClean="0"/>
              <a:t>(Olumlu veya olumsuz)</a:t>
            </a:r>
            <a:r>
              <a:rPr lang="tr-TR" smtClean="0"/>
              <a:t> konuşmaya oranla </a:t>
            </a:r>
            <a:r>
              <a:rPr lang="tr-TR" smtClean="0">
                <a:solidFill>
                  <a:srgbClr val="FF3300"/>
                </a:solidFill>
              </a:rPr>
              <a:t>daha kalıcıdır.</a:t>
            </a:r>
            <a:r>
              <a:rPr lang="tr-TR" smtClean="0"/>
              <a:t> </a:t>
            </a:r>
          </a:p>
          <a:p>
            <a:pPr eaLnBrk="1" hangingPunct="1"/>
            <a:endParaRPr lang="tr-TR" smtClean="0"/>
          </a:p>
        </p:txBody>
      </p:sp>
      <p:pic>
        <p:nvPicPr>
          <p:cNvPr id="76813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BEC5446-4E0B-42F1-9126-946A9039B3C5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126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1325D4-495B-4627-ADA0-384C9C6F7496}" type="slidenum">
              <a:rPr lang="da-DK" smtClean="0"/>
              <a:pPr/>
              <a:t>6</a:t>
            </a:fld>
            <a:endParaRPr lang="da-DK" smtClean="0"/>
          </a:p>
        </p:txBody>
      </p:sp>
      <p:sp>
        <p:nvSpPr>
          <p:cNvPr id="1126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26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27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Anlamı</a:t>
            </a:r>
            <a:endParaRPr lang="da-DK" sz="1800" b="1" i="0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01638" y="12446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“</a:t>
            </a:r>
            <a:r>
              <a:rPr lang="tr-TR" sz="3600" b="1" smtClean="0">
                <a:solidFill>
                  <a:srgbClr val="FF0000"/>
                </a:solidFill>
                <a:latin typeface="Algerian" pitchFamily="82" charset="0"/>
              </a:rPr>
              <a:t>Protokol</a:t>
            </a:r>
            <a:r>
              <a:rPr lang="tr-TR" sz="3600" b="1" smtClean="0"/>
              <a:t> </a:t>
            </a:r>
            <a:r>
              <a:rPr lang="tr-TR" b="1" smtClean="0"/>
              <a:t>geniş anlamda kamusal ve toplumsal yaşamdaki</a:t>
            </a:r>
            <a:r>
              <a:rPr lang="tr-TR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  </a:t>
            </a:r>
            <a:r>
              <a:rPr lang="tr-TR" smtClean="0">
                <a:solidFill>
                  <a:srgbClr val="006666"/>
                </a:solidFill>
              </a:rPr>
              <a:t>bütün etkinliklerde ve törenlerde,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  </a:t>
            </a:r>
            <a:r>
              <a:rPr lang="tr-TR" smtClean="0">
                <a:solidFill>
                  <a:srgbClr val="003399"/>
                </a:solidFill>
              </a:rPr>
              <a:t>resmi ilişkilerde ve görüşmelerde,</a:t>
            </a:r>
            <a:r>
              <a:rPr lang="tr-TR" smtClean="0"/>
              <a:t> </a:t>
            </a:r>
            <a:r>
              <a:rPr lang="tr-TR" smtClean="0">
                <a:solidFill>
                  <a:srgbClr val="9900CC"/>
                </a:solidFill>
              </a:rPr>
              <a:t>yazışmalarda ve toplantılarda,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  </a:t>
            </a:r>
            <a:r>
              <a:rPr lang="tr-TR" smtClean="0">
                <a:solidFill>
                  <a:srgbClr val="006600"/>
                </a:solidFill>
              </a:rPr>
              <a:t>kabul ve ziyaretlerde,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  </a:t>
            </a:r>
            <a:r>
              <a:rPr lang="tr-TR" smtClean="0">
                <a:solidFill>
                  <a:srgbClr val="FF6600"/>
                </a:solidFill>
              </a:rPr>
              <a:t>davet ve ziyafetlerde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  </a:t>
            </a:r>
            <a:r>
              <a:rPr lang="tr-TR" b="1" smtClean="0"/>
              <a:t>yöntem ve biçim yönünden uyulması ve uygulanması gereken kurallar bütünüdür</a:t>
            </a:r>
            <a:r>
              <a:rPr lang="tr-TR" smtClean="0"/>
              <a:t>.”	</a:t>
            </a:r>
          </a:p>
        </p:txBody>
      </p:sp>
      <p:pic>
        <p:nvPicPr>
          <p:cNvPr id="11277" name="Picture 15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Resim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05688" y="43815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EBCD390-69B0-47BA-A0E4-B7FD7AC2EE17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7782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016DE-CCCA-49C8-B43E-6D47EAA67739}" type="slidenum">
              <a:rPr lang="da-DK" smtClean="0"/>
              <a:pPr/>
              <a:t>60</a:t>
            </a:fld>
            <a:endParaRPr lang="da-DK" smtClean="0"/>
          </a:p>
        </p:txBody>
      </p:sp>
      <p:sp>
        <p:nvSpPr>
          <p:cNvPr id="7782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782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783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783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7783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77833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77834" name="Text Box 8"/>
          <p:cNvSpPr txBox="1">
            <a:spLocks noChangeArrowheads="1"/>
          </p:cNvSpPr>
          <p:nvPr/>
        </p:nvSpPr>
        <p:spPr bwMode="auto">
          <a:xfrm>
            <a:off x="2932113" y="546100"/>
            <a:ext cx="3287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Resmi Yazışma Protokolü</a:t>
            </a:r>
            <a:endParaRPr lang="da-DK" b="1" i="0"/>
          </a:p>
        </p:txBody>
      </p:sp>
      <p:sp>
        <p:nvSpPr>
          <p:cNvPr id="5386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smtClean="0"/>
              <a:t>Kartvizit, mektup, zarf üzerinde hitap şekilleri önemlidir. </a:t>
            </a:r>
          </a:p>
          <a:p>
            <a:pPr eaLnBrk="1" hangingPunct="1"/>
            <a:r>
              <a:rPr lang="tr-TR" smtClean="0"/>
              <a:t>Resmi mektuplarda genellikle “</a:t>
            </a:r>
            <a:r>
              <a:rPr lang="tr-TR" smtClean="0">
                <a:solidFill>
                  <a:srgbClr val="FF3300"/>
                </a:solidFill>
              </a:rPr>
              <a:t>SAYIN</a:t>
            </a:r>
            <a:r>
              <a:rPr lang="tr-TR" smtClean="0"/>
              <a:t>” ile başlanır “</a:t>
            </a:r>
            <a:r>
              <a:rPr lang="tr-TR" smtClean="0">
                <a:solidFill>
                  <a:srgbClr val="009900"/>
                </a:solidFill>
              </a:rPr>
              <a:t>SAYGILARIMLA</a:t>
            </a:r>
            <a:r>
              <a:rPr lang="tr-TR" smtClean="0"/>
              <a:t>” diyerek bitirilir. </a:t>
            </a:r>
          </a:p>
          <a:p>
            <a:pPr eaLnBrk="1" hangingPunct="1"/>
            <a:r>
              <a:rPr lang="tr-TR" smtClean="0"/>
              <a:t>Yazışmalarda kullanılan dilin açık, anlaşılır ve okunaklı olması önemlidir. </a:t>
            </a:r>
          </a:p>
        </p:txBody>
      </p:sp>
      <p:pic>
        <p:nvPicPr>
          <p:cNvPr id="77837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E9E264A-38C2-4D68-A9CC-9F55FA4EFA7F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7987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4B323B-329A-421E-81C0-BC33763893E8}" type="slidenum">
              <a:rPr lang="da-DK" smtClean="0"/>
              <a:pPr/>
              <a:t>61</a:t>
            </a:fld>
            <a:endParaRPr lang="da-DK" smtClean="0"/>
          </a:p>
        </p:txBody>
      </p:sp>
      <p:sp>
        <p:nvSpPr>
          <p:cNvPr id="7987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987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987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7987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7988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7988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79882" name="Text Box 9"/>
          <p:cNvSpPr txBox="1">
            <a:spLocks noChangeArrowheads="1"/>
          </p:cNvSpPr>
          <p:nvPr/>
        </p:nvSpPr>
        <p:spPr bwMode="auto">
          <a:xfrm>
            <a:off x="3524250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Konuları</a:t>
            </a:r>
            <a:endParaRPr lang="da-DK" sz="1800" b="1" i="0"/>
          </a:p>
        </p:txBody>
      </p:sp>
      <p:sp>
        <p:nvSpPr>
          <p:cNvPr id="2037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88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3600" b="1" smtClean="0"/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3600" b="1" smtClean="0"/>
              <a:t>ZİYARET PROTOKOLÜ</a:t>
            </a:r>
          </a:p>
        </p:txBody>
      </p:sp>
      <p:pic>
        <p:nvPicPr>
          <p:cNvPr id="79885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C7323C8-8170-448C-90CB-09A8D4FE4CE2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8089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793B7-9859-405B-BA7A-F0373F7105D7}" type="slidenum">
              <a:rPr lang="da-DK" smtClean="0"/>
              <a:pPr/>
              <a:t>62</a:t>
            </a:fld>
            <a:endParaRPr lang="da-DK" smtClean="0"/>
          </a:p>
        </p:txBody>
      </p:sp>
      <p:sp>
        <p:nvSpPr>
          <p:cNvPr id="8090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090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090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090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8090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8090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80906" name="Text Box 8"/>
          <p:cNvSpPr txBox="1">
            <a:spLocks noChangeArrowheads="1"/>
          </p:cNvSpPr>
          <p:nvPr/>
        </p:nvSpPr>
        <p:spPr bwMode="auto">
          <a:xfrm>
            <a:off x="3543300" y="5715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Ziyaret Protokolü</a:t>
            </a:r>
            <a:endParaRPr lang="da-DK" sz="1800" b="1" i="0"/>
          </a:p>
        </p:txBody>
      </p:sp>
      <p:sp>
        <p:nvSpPr>
          <p:cNvPr id="3184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90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2827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b="1" dirty="0" smtClean="0">
                <a:solidFill>
                  <a:schemeClr val="hlink"/>
                </a:solidFill>
              </a:rPr>
              <a:t>GÖREVE BAŞLAMA;</a:t>
            </a:r>
          </a:p>
          <a:p>
            <a:pPr eaLnBrk="1" hangingPunct="1">
              <a:buFontTx/>
              <a:buNone/>
            </a:pPr>
            <a:endParaRPr lang="tr-TR" b="1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n-AU" sz="2800" b="1" dirty="0" smtClean="0"/>
              <a:t>GÖREVE BAŞLAMA </a:t>
            </a:r>
            <a:r>
              <a:rPr lang="en-AU" sz="2800" b="1" dirty="0" smtClean="0">
                <a:solidFill>
                  <a:srgbClr val="FF3300"/>
                </a:solidFill>
              </a:rPr>
              <a:t>AMİRİ </a:t>
            </a:r>
            <a:r>
              <a:rPr lang="en-AU" sz="2800" b="1" dirty="0" smtClean="0"/>
              <a:t>ZİYARETLE BAŞLAR.</a:t>
            </a:r>
            <a:r>
              <a:rPr lang="tr-TR" sz="2800" b="1" dirty="0" smtClean="0"/>
              <a:t> BAŞLAYABİLİRMİYİM DEMEK</a:t>
            </a:r>
          </a:p>
          <a:p>
            <a:pPr marL="0" indent="0" eaLnBrk="1" hangingPunct="1">
              <a:buNone/>
            </a:pPr>
            <a:r>
              <a:rPr lang="tr-TR" sz="2800" b="1" dirty="0" smtClean="0"/>
              <a:t>   NEZAKET KURALIDIR.</a:t>
            </a:r>
            <a:endParaRPr lang="en-AU" sz="2800" b="1" dirty="0" smtClean="0"/>
          </a:p>
          <a:p>
            <a:pPr eaLnBrk="1" hangingPunct="1"/>
            <a:r>
              <a:rPr lang="en-AU" sz="2800" b="1" dirty="0" smtClean="0">
                <a:solidFill>
                  <a:srgbClr val="FF3300"/>
                </a:solidFill>
              </a:rPr>
              <a:t>AMİR</a:t>
            </a:r>
            <a:r>
              <a:rPr lang="en-AU" sz="2800" b="1" dirty="0" smtClean="0"/>
              <a:t> GÖREVE BAŞLATIR.</a:t>
            </a:r>
            <a:endParaRPr lang="tr-TR" sz="2800" b="1" dirty="0" smtClean="0"/>
          </a:p>
          <a:p>
            <a:pPr eaLnBrk="1" hangingPunct="1"/>
            <a:r>
              <a:rPr lang="tr-TR" sz="2800" b="1" dirty="0" smtClean="0"/>
              <a:t>GÖREVE BAŞLAYAN </a:t>
            </a:r>
            <a:r>
              <a:rPr lang="en-AU" sz="2800" b="1" dirty="0" smtClean="0"/>
              <a:t>KİŞİYİ ÜST’E VE ASTLARA </a:t>
            </a:r>
            <a:r>
              <a:rPr lang="tr-TR" sz="2800" b="1" dirty="0" smtClean="0">
                <a:solidFill>
                  <a:srgbClr val="FF3300"/>
                </a:solidFill>
              </a:rPr>
              <a:t>AMİR </a:t>
            </a:r>
            <a:r>
              <a:rPr lang="tr-TR" sz="2800" b="1" dirty="0" smtClean="0"/>
              <a:t>T</a:t>
            </a:r>
            <a:r>
              <a:rPr lang="en-AU" sz="2800" b="1" dirty="0" smtClean="0"/>
              <a:t>AKDİM EDER.</a:t>
            </a:r>
            <a:endParaRPr lang="tr-TR" sz="2800" dirty="0" smtClean="0"/>
          </a:p>
        </p:txBody>
      </p:sp>
      <p:pic>
        <p:nvPicPr>
          <p:cNvPr id="80909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09A78A-BDB4-4BB8-94B3-BD74E5E2BE0F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8192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59174-3D29-4656-BFCE-E5E4A3F93A8D}" type="slidenum">
              <a:rPr lang="da-DK" smtClean="0"/>
              <a:pPr/>
              <a:t>63</a:t>
            </a:fld>
            <a:endParaRPr lang="da-DK" smtClean="0"/>
          </a:p>
        </p:txBody>
      </p:sp>
      <p:sp>
        <p:nvSpPr>
          <p:cNvPr id="8192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192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192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192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8192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8192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81930" name="Text Box 9"/>
          <p:cNvSpPr txBox="1">
            <a:spLocks noChangeArrowheads="1"/>
          </p:cNvSpPr>
          <p:nvPr/>
        </p:nvSpPr>
        <p:spPr bwMode="auto">
          <a:xfrm>
            <a:off x="3524250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Konuları</a:t>
            </a:r>
            <a:endParaRPr lang="da-DK" sz="1800" b="1" i="0"/>
          </a:p>
        </p:txBody>
      </p:sp>
      <p:sp>
        <p:nvSpPr>
          <p:cNvPr id="1884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3600" b="1" smtClean="0"/>
              <a:t>KONUK PROTOKOLÜ</a:t>
            </a:r>
          </a:p>
        </p:txBody>
      </p:sp>
      <p:pic>
        <p:nvPicPr>
          <p:cNvPr id="81933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B0844B-2947-4777-BEB2-5933F71F1605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8294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460DA9-B0F9-4762-B31D-DC7DF55BA2E5}" type="slidenum">
              <a:rPr lang="da-DK" smtClean="0"/>
              <a:pPr/>
              <a:t>64</a:t>
            </a:fld>
            <a:endParaRPr lang="da-DK" smtClean="0"/>
          </a:p>
        </p:txBody>
      </p:sp>
      <p:sp>
        <p:nvSpPr>
          <p:cNvPr id="8294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294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295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295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8295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82953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82954" name="Text Box 9"/>
          <p:cNvSpPr txBox="1">
            <a:spLocks noChangeArrowheads="1"/>
          </p:cNvSpPr>
          <p:nvPr/>
        </p:nvSpPr>
        <p:spPr bwMode="auto">
          <a:xfrm>
            <a:off x="355600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6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	</a:t>
            </a:r>
            <a:r>
              <a:rPr lang="tr-TR" b="1" smtClean="0">
                <a:solidFill>
                  <a:schemeClr val="hlink"/>
                </a:solidFill>
              </a:rPr>
              <a:t>KONUK;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b="1" smtClean="0"/>
              <a:t>	DAVET EDİLEN VEYA KABUL EDİLEN; KARŞILANAN, AĞIRLANAN VE UĞURLANAN KİŞİDİR.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3200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3200" b="1" smtClean="0">
                <a:solidFill>
                  <a:srgbClr val="009900"/>
                </a:solidFill>
              </a:rPr>
              <a:t>ZİYARETÇİ;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3200" b="1" smtClean="0"/>
              <a:t>GÖRMEYE VEYA GÖRÜŞMEYE GELEN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3200" b="1" smtClean="0"/>
              <a:t>KİŞİDİR.</a:t>
            </a:r>
            <a:r>
              <a:rPr lang="tr-TR" sz="1800" smtClean="0"/>
              <a:t>	</a:t>
            </a:r>
          </a:p>
        </p:txBody>
      </p:sp>
      <p:pic>
        <p:nvPicPr>
          <p:cNvPr id="82957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999919-FD24-4A79-BCAC-11BE8EC5C3BE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8397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04BE5-7D2F-4E5B-AACF-8CD3E353570F}" type="slidenum">
              <a:rPr lang="da-DK" smtClean="0"/>
              <a:pPr/>
              <a:t>65</a:t>
            </a:fld>
            <a:endParaRPr lang="da-DK" smtClean="0"/>
          </a:p>
        </p:txBody>
      </p:sp>
      <p:sp>
        <p:nvSpPr>
          <p:cNvPr id="8397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397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397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397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8397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8397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457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979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b="1" smtClean="0">
                <a:solidFill>
                  <a:srgbClr val="FF3300"/>
                </a:solidFill>
              </a:rPr>
              <a:t>	</a:t>
            </a:r>
            <a:r>
              <a:rPr lang="tr-TR" b="1" smtClean="0">
                <a:solidFill>
                  <a:srgbClr val="FF3300"/>
                </a:solidFill>
              </a:rPr>
              <a:t>HERKES DENGİNİN KONUĞUDUR.</a:t>
            </a:r>
          </a:p>
          <a:p>
            <a:pPr eaLnBrk="1" hangingPunct="1">
              <a:buFontTx/>
              <a:buNone/>
            </a:pPr>
            <a:endParaRPr lang="tr-TR" b="1" smtClean="0">
              <a:solidFill>
                <a:srgbClr val="FF3300"/>
              </a:solidFill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tr-TR" sz="3200" b="1" smtClean="0"/>
              <a:t>ÜST KONUK VE YABANCI KONUK DAİMA ONUR KONUĞUDUR.</a:t>
            </a:r>
          </a:p>
          <a:p>
            <a:pPr lvl="1" eaLnBrk="1" hangingPunct="1">
              <a:buFont typeface="Wingdings" pitchFamily="2" charset="2"/>
              <a:buNone/>
            </a:pPr>
            <a:endParaRPr lang="tr-TR" sz="3200" b="1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tr-TR" sz="3200" b="1" smtClean="0"/>
              <a:t>AST ZİYARETÇİDİR.</a:t>
            </a:r>
            <a:endParaRPr lang="tr-TR" sz="3200" smtClean="0"/>
          </a:p>
        </p:txBody>
      </p:sp>
      <p:sp>
        <p:nvSpPr>
          <p:cNvPr id="83980" name="Text Box 13"/>
          <p:cNvSpPr txBox="1">
            <a:spLocks noChangeArrowheads="1"/>
          </p:cNvSpPr>
          <p:nvPr/>
        </p:nvSpPr>
        <p:spPr bwMode="auto">
          <a:xfrm>
            <a:off x="355600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pic>
        <p:nvPicPr>
          <p:cNvPr id="83981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1F36FA0-CE57-4A8C-9EAD-34D247A81080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8499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3E6294-1E0C-45A9-A623-C58777C170BE}" type="slidenum">
              <a:rPr lang="da-DK" smtClean="0"/>
              <a:pPr/>
              <a:t>66</a:t>
            </a:fld>
            <a:endParaRPr lang="da-DK" smtClean="0"/>
          </a:p>
        </p:txBody>
      </p:sp>
      <p:sp>
        <p:nvSpPr>
          <p:cNvPr id="8499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499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499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499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8500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8500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467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003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 smtClean="0"/>
              <a:t>	 </a:t>
            </a:r>
            <a:r>
              <a:rPr lang="tr-TR" b="1" dirty="0" smtClean="0">
                <a:solidFill>
                  <a:srgbClr val="FF3300"/>
                </a:solidFill>
              </a:rPr>
              <a:t>KONUĞA VERİLEN ÖNEM VE DEĞER;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3200" dirty="0" smtClean="0"/>
              <a:t> </a:t>
            </a:r>
            <a:r>
              <a:rPr lang="tr-TR" sz="3200" b="1" dirty="0" smtClean="0"/>
              <a:t>KARŞILAMA 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3200" b="1" dirty="0" smtClean="0"/>
              <a:t> 0TURTULAN YER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3200" b="1" dirty="0" smtClean="0"/>
              <a:t> SUNULAN İKRAM 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3200" b="1" dirty="0" smtClean="0"/>
              <a:t> GÖSTERİLEN İLGİ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3200" b="1" dirty="0" smtClean="0"/>
              <a:t> UĞURLAMA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solidFill>
                  <a:schemeClr val="hlink"/>
                </a:solidFill>
              </a:rPr>
              <a:t>	</a:t>
            </a:r>
            <a:r>
              <a:rPr lang="tr-TR" b="1" dirty="0" smtClean="0">
                <a:solidFill>
                  <a:srgbClr val="FF3300"/>
                </a:solidFill>
              </a:rPr>
              <a:t>İLE DEĞERLENDİRİLİR</a:t>
            </a:r>
            <a:r>
              <a:rPr lang="tr-TR" dirty="0" smtClean="0">
                <a:solidFill>
                  <a:schemeClr val="hlink"/>
                </a:solidFill>
              </a:rPr>
              <a:t>.</a:t>
            </a:r>
            <a:endParaRPr lang="tr-TR" dirty="0" smtClean="0"/>
          </a:p>
        </p:txBody>
      </p:sp>
      <p:sp>
        <p:nvSpPr>
          <p:cNvPr id="85004" name="Text Box 13"/>
          <p:cNvSpPr txBox="1">
            <a:spLocks noChangeArrowheads="1"/>
          </p:cNvSpPr>
          <p:nvPr/>
        </p:nvSpPr>
        <p:spPr bwMode="auto">
          <a:xfrm>
            <a:off x="355600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pic>
        <p:nvPicPr>
          <p:cNvPr id="85005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983D0EC-CE6C-4D2F-914B-822FC9A01DDF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8601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102745-DE45-4049-AD70-946955C979AA}" type="slidenum">
              <a:rPr lang="da-DK" smtClean="0"/>
              <a:pPr/>
              <a:t>67</a:t>
            </a:fld>
            <a:endParaRPr lang="da-DK" smtClean="0"/>
          </a:p>
        </p:txBody>
      </p:sp>
      <p:sp>
        <p:nvSpPr>
          <p:cNvPr id="8602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602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602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602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8602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86025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754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86028" name="Rectangle 14"/>
          <p:cNvSpPr>
            <a:spLocks noChangeArrowheads="1"/>
          </p:cNvSpPr>
          <p:nvPr/>
        </p:nvSpPr>
        <p:spPr bwMode="auto">
          <a:xfrm>
            <a:off x="539750" y="17732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Üstleri uçaktan ya da otomobilden indikleri zaman karşılarken </a:t>
            </a:r>
            <a:r>
              <a:rPr lang="tr-TR" sz="2800" i="0">
                <a:solidFill>
                  <a:srgbClr val="FF3300"/>
                </a:solidFill>
              </a:rPr>
              <a:t>başta kıdemli</a:t>
            </a:r>
            <a:r>
              <a:rPr lang="tr-TR" sz="2800" i="0"/>
              <a:t> sonra  kıdemsizler, uğurlarken ise önce kıdemsizler </a:t>
            </a:r>
            <a:r>
              <a:rPr lang="tr-TR" sz="2800" i="0">
                <a:solidFill>
                  <a:srgbClr val="FF3300"/>
                </a:solidFill>
              </a:rPr>
              <a:t>sonra kıdemliler</a:t>
            </a:r>
            <a:r>
              <a:rPr lang="tr-TR" sz="2800" i="0"/>
              <a:t> yer alır. </a:t>
            </a:r>
          </a:p>
          <a:p>
            <a:pPr marL="342900" indent="-342900">
              <a:spcBef>
                <a:spcPct val="20000"/>
              </a:spcBef>
            </a:pPr>
            <a:endParaRPr lang="tr-TR" sz="2800" i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Uçağa binerken </a:t>
            </a:r>
            <a:r>
              <a:rPr lang="tr-TR" sz="2800" i="0">
                <a:solidFill>
                  <a:srgbClr val="FF3300"/>
                </a:solidFill>
              </a:rPr>
              <a:t>önce kıdemsizler</a:t>
            </a:r>
            <a:r>
              <a:rPr lang="tr-TR" sz="2800" i="0"/>
              <a:t> sonra üstler biner. En üst en son biner.</a:t>
            </a:r>
          </a:p>
        </p:txBody>
      </p:sp>
      <p:pic>
        <p:nvPicPr>
          <p:cNvPr id="86029" name="Picture 15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24020B-5AB6-40E9-8FC3-0CEE1171C9C4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8704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2F6E46-3D7B-44FF-AB1A-989F396532D6}" type="slidenum">
              <a:rPr lang="da-DK" smtClean="0"/>
              <a:pPr/>
              <a:t>68</a:t>
            </a:fld>
            <a:endParaRPr lang="da-DK" smtClean="0"/>
          </a:p>
        </p:txBody>
      </p:sp>
      <p:sp>
        <p:nvSpPr>
          <p:cNvPr id="8704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704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704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704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8704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8704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87050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775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05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87053" name="Rectangle 12"/>
          <p:cNvSpPr>
            <a:spLocks noChangeArrowheads="1"/>
          </p:cNvSpPr>
          <p:nvPr/>
        </p:nvSpPr>
        <p:spPr bwMode="auto">
          <a:xfrm>
            <a:off x="531813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Protokolde karşılama ve uğurlamalar çok  önemlidir. </a:t>
            </a:r>
            <a:r>
              <a:rPr lang="tr-TR" sz="2800">
                <a:solidFill>
                  <a:srgbClr val="FF3300"/>
                </a:solidFill>
              </a:rPr>
              <a:t>Üst ve eş düzey konukları kapıda karşılamak ve uğurlamak</a:t>
            </a:r>
            <a:r>
              <a:rPr lang="tr-TR" sz="2800"/>
              <a:t> gibi.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Karşılamada </a:t>
            </a:r>
            <a:r>
              <a:rPr lang="tr-TR" sz="2800" i="0">
                <a:solidFill>
                  <a:srgbClr val="FF3300"/>
                </a:solidFill>
              </a:rPr>
              <a:t>en üst</a:t>
            </a:r>
            <a:r>
              <a:rPr lang="tr-TR" sz="2800" i="0"/>
              <a:t> olan, konuğa </a:t>
            </a:r>
            <a:r>
              <a:rPr lang="tr-TR" sz="2800" i="0">
                <a:solidFill>
                  <a:srgbClr val="FF3300"/>
                </a:solidFill>
              </a:rPr>
              <a:t>ilk önce</a:t>
            </a:r>
            <a:r>
              <a:rPr lang="tr-TR" sz="2800" i="0"/>
              <a:t> “HOŞ  GELDİNİZ” der ve elini sıkar, uğurlamada ise </a:t>
            </a:r>
            <a:r>
              <a:rPr lang="tr-TR" sz="2800" i="0">
                <a:solidFill>
                  <a:srgbClr val="FF3300"/>
                </a:solidFill>
              </a:rPr>
              <a:t>ilk  önce astlar</a:t>
            </a:r>
            <a:r>
              <a:rPr lang="tr-TR" sz="2800" i="0"/>
              <a:t> “GÜLE GÜLE” diyerek elini sıkar.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Yani konuk, </a:t>
            </a:r>
            <a:r>
              <a:rPr lang="tr-TR" sz="2800" i="0">
                <a:solidFill>
                  <a:srgbClr val="FF3300"/>
                </a:solidFill>
              </a:rPr>
              <a:t>en son üste</a:t>
            </a:r>
            <a:r>
              <a:rPr lang="tr-TR" sz="2800" i="0"/>
              <a:t> “HOŞÇAKALIN” der ve elini sıkar. </a:t>
            </a:r>
          </a:p>
        </p:txBody>
      </p:sp>
      <p:pic>
        <p:nvPicPr>
          <p:cNvPr id="87054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C2B3DA-76A8-4B5B-9EAB-202437FD51A9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8806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6F8468-8C7A-42D3-A3BB-2C47537977CE}" type="slidenum">
              <a:rPr lang="da-DK" smtClean="0"/>
              <a:pPr/>
              <a:t>69</a:t>
            </a:fld>
            <a:endParaRPr lang="da-DK" smtClean="0"/>
          </a:p>
        </p:txBody>
      </p:sp>
      <p:sp>
        <p:nvSpPr>
          <p:cNvPr id="8806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806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807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807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8807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88073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88074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795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076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88077" name="Rectangle 12"/>
          <p:cNvSpPr>
            <a:spLocks noChangeArrowheads="1"/>
          </p:cNvSpPr>
          <p:nvPr/>
        </p:nvSpPr>
        <p:spPr bwMode="auto">
          <a:xfrm>
            <a:off x="598488" y="147478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 dirty="0"/>
              <a:t>El sıkmada; </a:t>
            </a:r>
            <a:r>
              <a:rPr lang="tr-TR" sz="2800" b="1" i="0" dirty="0">
                <a:solidFill>
                  <a:srgbClr val="FF3300"/>
                </a:solidFill>
              </a:rPr>
              <a:t>önce</a:t>
            </a:r>
            <a:r>
              <a:rPr lang="tr-TR" sz="2800" b="1" i="0" dirty="0"/>
              <a:t> el uzatma hakkı </a:t>
            </a:r>
            <a:r>
              <a:rPr lang="tr-TR" sz="2800" b="1" i="0" dirty="0">
                <a:solidFill>
                  <a:srgbClr val="FF3300"/>
                </a:solidFill>
              </a:rPr>
              <a:t>üst</a:t>
            </a:r>
            <a:r>
              <a:rPr lang="tr-TR" sz="2800" b="1" i="0" dirty="0"/>
              <a:t> olanındır.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 dirty="0"/>
              <a:t>Karşılamada </a:t>
            </a:r>
            <a:r>
              <a:rPr lang="tr-TR" sz="2800" b="1" i="0" dirty="0">
                <a:solidFill>
                  <a:srgbClr val="FF3300"/>
                </a:solidFill>
              </a:rPr>
              <a:t>ev sahibi önden</a:t>
            </a:r>
            <a:r>
              <a:rPr lang="tr-TR" sz="2800" b="1" i="0" dirty="0"/>
              <a:t> gider ve buyur eder. </a:t>
            </a:r>
            <a:r>
              <a:rPr lang="tr-TR" sz="2800" i="0" dirty="0"/>
              <a:t>Ancak </a:t>
            </a:r>
            <a:r>
              <a:rPr lang="tr-TR" sz="2800" i="0" dirty="0">
                <a:solidFill>
                  <a:srgbClr val="FF3300"/>
                </a:solidFill>
              </a:rPr>
              <a:t>önde yol gösteren biri</a:t>
            </a:r>
            <a:r>
              <a:rPr lang="tr-TR" sz="2800" i="0" dirty="0"/>
              <a:t> varsa ya da </a:t>
            </a:r>
            <a:r>
              <a:rPr lang="tr-TR" sz="2800" i="0" dirty="0">
                <a:solidFill>
                  <a:srgbClr val="FF3300"/>
                </a:solidFill>
              </a:rPr>
              <a:t>bilinen bir yere</a:t>
            </a:r>
            <a:r>
              <a:rPr lang="tr-TR" sz="2800" i="0" dirty="0"/>
              <a:t> gidiliyorsa/giriliyorsa </a:t>
            </a:r>
            <a:r>
              <a:rPr lang="tr-TR" sz="2800" i="0" dirty="0">
                <a:solidFill>
                  <a:srgbClr val="FF3300"/>
                </a:solidFill>
              </a:rPr>
              <a:t>ev sahibi</a:t>
            </a:r>
            <a:r>
              <a:rPr lang="tr-TR" sz="2800" i="0" dirty="0"/>
              <a:t> konuğun ya da üstün </a:t>
            </a:r>
            <a:r>
              <a:rPr lang="tr-TR" sz="2800" i="0" dirty="0">
                <a:solidFill>
                  <a:srgbClr val="FF3300"/>
                </a:solidFill>
              </a:rPr>
              <a:t>soluna</a:t>
            </a:r>
            <a:r>
              <a:rPr lang="tr-TR" sz="2800" i="0" dirty="0"/>
              <a:t> geçerek yürür ve buyur eder.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 dirty="0">
                <a:solidFill>
                  <a:srgbClr val="FF3300"/>
                </a:solidFill>
              </a:rPr>
              <a:t>Üst yöneticiler</a:t>
            </a:r>
            <a:r>
              <a:rPr lang="tr-TR" sz="2800" b="1" i="0" dirty="0"/>
              <a:t> oda kapısında değil, </a:t>
            </a:r>
            <a:r>
              <a:rPr lang="tr-TR" sz="2800" b="1" i="0" dirty="0">
                <a:solidFill>
                  <a:srgbClr val="FF3300"/>
                </a:solidFill>
              </a:rPr>
              <a:t>binanın kapısında</a:t>
            </a:r>
            <a:r>
              <a:rPr lang="tr-TR" sz="2800" b="1" i="0" dirty="0"/>
              <a:t> karşılanır ve uğurlanır.</a:t>
            </a:r>
            <a:r>
              <a:rPr lang="tr-TR" sz="2800" i="0" dirty="0"/>
              <a:t> </a:t>
            </a:r>
          </a:p>
        </p:txBody>
      </p:sp>
      <p:pic>
        <p:nvPicPr>
          <p:cNvPr id="88078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8A4A91-DD7F-4818-A5A4-232539DA0463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229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460EEB-D181-4013-A7B6-35306754E5CA}" type="slidenum">
              <a:rPr lang="da-DK" smtClean="0"/>
              <a:pPr/>
              <a:t>7</a:t>
            </a:fld>
            <a:endParaRPr lang="da-DK" smtClean="0"/>
          </a:p>
        </p:txBody>
      </p:sp>
      <p:sp>
        <p:nvSpPr>
          <p:cNvPr id="1229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29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29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2298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Anlamı</a:t>
            </a:r>
            <a:endParaRPr lang="da-DK" sz="1800" b="1" i="0"/>
          </a:p>
        </p:txBody>
      </p:sp>
      <p:sp>
        <p:nvSpPr>
          <p:cNvPr id="5068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0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39738" y="1257300"/>
            <a:ext cx="8229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	</a:t>
            </a: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901700" y="1682750"/>
            <a:ext cx="7632700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46150" indent="-495300" algn="ctr">
              <a:spcBef>
                <a:spcPct val="20000"/>
              </a:spcBef>
            </a:pPr>
            <a:r>
              <a:rPr lang="tr-TR" sz="3200" i="0"/>
              <a:t>Protokolde Anahtar Kelimeler</a:t>
            </a:r>
          </a:p>
          <a:p>
            <a:pPr marL="946150" indent="-495300" algn="ctr">
              <a:spcBef>
                <a:spcPct val="20000"/>
              </a:spcBef>
            </a:pPr>
            <a:r>
              <a:rPr lang="tr-TR" sz="3600" b="1" i="0">
                <a:solidFill>
                  <a:srgbClr val="FF3300"/>
                </a:solidFill>
              </a:rPr>
              <a:t>Protokol </a:t>
            </a:r>
          </a:p>
          <a:p>
            <a:pPr marL="946150" indent="-495300" algn="ctr">
              <a:spcBef>
                <a:spcPct val="20000"/>
              </a:spcBef>
            </a:pPr>
            <a:r>
              <a:rPr lang="tr-TR" sz="3600" b="1" i="0"/>
              <a:t>Terbiye </a:t>
            </a:r>
          </a:p>
          <a:p>
            <a:pPr marL="946150" indent="-495300" algn="ctr">
              <a:spcBef>
                <a:spcPct val="20000"/>
              </a:spcBef>
            </a:pPr>
            <a:r>
              <a:rPr lang="tr-TR" sz="3200" b="1" i="0"/>
              <a:t>Nezaket </a:t>
            </a:r>
          </a:p>
          <a:p>
            <a:pPr marL="946150" indent="-495300" algn="ctr">
              <a:spcBef>
                <a:spcPct val="20000"/>
              </a:spcBef>
            </a:pPr>
            <a:r>
              <a:rPr lang="tr-TR" sz="3200" b="1" i="0"/>
              <a:t>ve</a:t>
            </a:r>
          </a:p>
          <a:p>
            <a:pPr marL="946150" indent="-495300" algn="ctr">
              <a:spcBef>
                <a:spcPct val="20000"/>
              </a:spcBef>
            </a:pPr>
            <a:r>
              <a:rPr lang="tr-TR" sz="3200" b="1" i="0"/>
              <a:t>Zarafet</a:t>
            </a:r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5457825" y="1739900"/>
            <a:ext cx="32083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800" b="1"/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tr-TR" sz="2800" b="1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800" b="1"/>
          </a:p>
        </p:txBody>
      </p:sp>
      <p:pic>
        <p:nvPicPr>
          <p:cNvPr id="12303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5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Resim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96175" y="398463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EFCEAF-4419-4E47-9D84-7347CCF59EA6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8909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F14EA-5ADB-4BEA-924F-F02EE9E2043F}" type="slidenum">
              <a:rPr lang="da-DK" smtClean="0"/>
              <a:pPr/>
              <a:t>70</a:t>
            </a:fld>
            <a:endParaRPr lang="da-DK" smtClean="0"/>
          </a:p>
        </p:txBody>
      </p:sp>
      <p:sp>
        <p:nvSpPr>
          <p:cNvPr id="8909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909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909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8909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8909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89098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816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10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89101" name="Rectangle 12"/>
          <p:cNvSpPr>
            <a:spLocks noChangeArrowheads="1"/>
          </p:cNvSpPr>
          <p:nvPr/>
        </p:nvSpPr>
        <p:spPr bwMode="auto">
          <a:xfrm>
            <a:off x="468313" y="14176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tr-TR" sz="2800" b="1" i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b="1" i="0">
                <a:solidFill>
                  <a:srgbClr val="FF3300"/>
                </a:solidFill>
              </a:rPr>
              <a:t>Ast konuk</a:t>
            </a:r>
            <a:r>
              <a:rPr lang="tr-TR" sz="2800" b="1" i="0"/>
              <a:t> </a:t>
            </a:r>
            <a:r>
              <a:rPr lang="tr-TR" sz="2800" b="1" i="0">
                <a:solidFill>
                  <a:srgbClr val="FF3300"/>
                </a:solidFill>
              </a:rPr>
              <a:t>makamda ayağa</a:t>
            </a:r>
            <a:r>
              <a:rPr lang="tr-TR" sz="2800" b="1" i="0"/>
              <a:t> kalkılarak elini sıkarak karşılanır, makam kapısından uğurlanır.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tr-TR" sz="2800" b="1" i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b="1" i="0">
                <a:solidFill>
                  <a:srgbClr val="FF3300"/>
                </a:solidFill>
              </a:rPr>
              <a:t>Planlı olarak en üst konuğumuz</a:t>
            </a:r>
            <a:r>
              <a:rPr lang="tr-TR" sz="2800" b="1" i="0"/>
              <a:t> teşrif ediyor ise özel gündemle provalı karşılama yapılır.</a:t>
            </a:r>
            <a:r>
              <a:rPr lang="tr-TR" sz="2800" i="0"/>
              <a:t> </a:t>
            </a:r>
          </a:p>
        </p:txBody>
      </p:sp>
      <p:pic>
        <p:nvPicPr>
          <p:cNvPr id="89102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88B81F-6D24-4A74-B71A-FFFD6F5174B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011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262CC-DC15-48A8-9F1C-693C33631DF5}" type="slidenum">
              <a:rPr lang="da-DK" smtClean="0"/>
              <a:pPr/>
              <a:t>71</a:t>
            </a:fld>
            <a:endParaRPr lang="da-DK" smtClean="0"/>
          </a:p>
        </p:txBody>
      </p:sp>
      <p:sp>
        <p:nvSpPr>
          <p:cNvPr id="9011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011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011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011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012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012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0122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836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12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90125" name="Rectangle 12"/>
          <p:cNvSpPr>
            <a:spLocks noChangeArrowheads="1"/>
          </p:cNvSpPr>
          <p:nvPr/>
        </p:nvSpPr>
        <p:spPr bwMode="auto">
          <a:xfrm>
            <a:off x="544513" y="1368425"/>
            <a:ext cx="810895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b="1" i="0"/>
              <a:t>Uğurlamalarda </a:t>
            </a:r>
            <a:r>
              <a:rPr lang="tr-TR" sz="2800" b="1" i="0">
                <a:solidFill>
                  <a:srgbClr val="FF3300"/>
                </a:solidFill>
              </a:rPr>
              <a:t>üst</a:t>
            </a:r>
            <a:r>
              <a:rPr lang="tr-TR" sz="2800" b="1" i="0"/>
              <a:t> salonu terk etmeden </a:t>
            </a:r>
            <a:r>
              <a:rPr lang="tr-TR" sz="2800" b="1" i="0">
                <a:solidFill>
                  <a:srgbClr val="FF3300"/>
                </a:solidFill>
              </a:rPr>
              <a:t>kimse</a:t>
            </a:r>
            <a:r>
              <a:rPr lang="tr-TR" sz="2800" b="1" i="0"/>
              <a:t> salonu terk etmemelidir.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i="0"/>
              <a:t>Üst, otomobile kadar uğurlanır. Araba hareket etmeden geri dönülmemelidir. Karşılamada uygulanan kurallar uğurlama için de geçerlidir.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tr-TR" sz="2800" i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b="1" i="0"/>
              <a:t>Resmi ve özel davetlerde davetiye üzerine kayıtlı davetin başlangıç saatine titizlikle uyulmalıdır. </a:t>
            </a:r>
            <a:r>
              <a:rPr lang="tr-TR" sz="2800" i="0"/>
              <a:t>Yemekli davetler sonrasında sözlü veya yazılı TEŞEKKÜR edilmelidir.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r-TR" sz="2800" i="0"/>
              <a:t> </a:t>
            </a:r>
          </a:p>
        </p:txBody>
      </p:sp>
      <p:pic>
        <p:nvPicPr>
          <p:cNvPr id="90126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6F92B8C-5A3B-42C1-A4E3-A7B2CC332CC1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113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53B399-A60A-4D1A-9E7E-1D7EEBE66FC4}" type="slidenum">
              <a:rPr lang="da-DK" smtClean="0"/>
              <a:pPr/>
              <a:t>72</a:t>
            </a:fld>
            <a:endParaRPr lang="da-DK" smtClean="0"/>
          </a:p>
        </p:txBody>
      </p:sp>
      <p:sp>
        <p:nvSpPr>
          <p:cNvPr id="9114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114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114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114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114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114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1146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877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4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91149" name="Rectangle 12"/>
          <p:cNvSpPr>
            <a:spLocks noChangeArrowheads="1"/>
          </p:cNvSpPr>
          <p:nvPr/>
        </p:nvSpPr>
        <p:spPr bwMode="auto">
          <a:xfrm>
            <a:off x="468313" y="14176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Ziyaret istemlerinde küçük büyüğe uyar. </a:t>
            </a:r>
            <a:r>
              <a:rPr lang="tr-TR" sz="2800" i="0"/>
              <a:t>Büyük istediği zamana randevu verebilir.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Eşit düzeydeki ziyaret isteminde tarih olarak bir iki seçenek sunabilir. Uygun seçenekte anlaşılır.</a:t>
            </a:r>
            <a:r>
              <a:rPr lang="tr-TR" sz="2800" b="1" i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İade edilmesi gereken ziyaretler zamanında yapılmalıdır.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Ziyaretlere gidilirken çiçek veya mütevazı armağanlar götürmek her zaman geçerlidir.</a:t>
            </a:r>
            <a:r>
              <a:rPr lang="tr-TR" sz="2800" i="0"/>
              <a:t> </a:t>
            </a:r>
          </a:p>
        </p:txBody>
      </p:sp>
      <p:pic>
        <p:nvPicPr>
          <p:cNvPr id="91150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5A98A9C-0A1A-4AF1-B406-E6F4DE2494E6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216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E11721-944B-4016-AE2C-4AAA7E9BAC79}" type="slidenum">
              <a:rPr lang="da-DK" smtClean="0"/>
              <a:pPr/>
              <a:t>73</a:t>
            </a:fld>
            <a:endParaRPr lang="da-DK" smtClean="0"/>
          </a:p>
        </p:txBody>
      </p:sp>
      <p:sp>
        <p:nvSpPr>
          <p:cNvPr id="9216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216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216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216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216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216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2170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898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7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92173" name="Rectangle 12"/>
          <p:cNvSpPr>
            <a:spLocks noChangeArrowheads="1"/>
          </p:cNvSpPr>
          <p:nvPr/>
        </p:nvSpPr>
        <p:spPr bwMode="auto">
          <a:xfrm>
            <a:off x="531813" y="17732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Öğleden önce </a:t>
            </a:r>
            <a:r>
              <a:rPr lang="tr-TR" sz="2800" b="1" i="0">
                <a:solidFill>
                  <a:srgbClr val="FF3300"/>
                </a:solidFill>
              </a:rPr>
              <a:t>10.</a:t>
            </a:r>
            <a:r>
              <a:rPr lang="tr-TR" sz="2800" b="1" i="0" u="sng">
                <a:solidFill>
                  <a:srgbClr val="FF3300"/>
                </a:solidFill>
              </a:rPr>
              <a:t>00</a:t>
            </a:r>
            <a:r>
              <a:rPr lang="tr-TR" sz="2800" b="1" i="0">
                <a:solidFill>
                  <a:srgbClr val="FF3300"/>
                </a:solidFill>
              </a:rPr>
              <a:t>  - 11.</a:t>
            </a:r>
            <a:r>
              <a:rPr lang="tr-TR" sz="2800" b="1" i="0" u="sng">
                <a:solidFill>
                  <a:srgbClr val="FF3300"/>
                </a:solidFill>
              </a:rPr>
              <a:t>00</a:t>
            </a:r>
            <a:r>
              <a:rPr lang="tr-TR" sz="2800" b="1" i="0"/>
              <a:t> , öğleden sonra </a:t>
            </a:r>
            <a:r>
              <a:rPr lang="tr-TR" sz="2800" b="1" i="0">
                <a:solidFill>
                  <a:srgbClr val="FF3300"/>
                </a:solidFill>
              </a:rPr>
              <a:t>15.</a:t>
            </a:r>
            <a:r>
              <a:rPr lang="tr-TR" sz="2800" b="1" i="0" u="sng">
                <a:solidFill>
                  <a:srgbClr val="FF3300"/>
                </a:solidFill>
              </a:rPr>
              <a:t>00</a:t>
            </a:r>
            <a:r>
              <a:rPr lang="tr-TR" sz="2800" b="1" i="0">
                <a:solidFill>
                  <a:srgbClr val="FF3300"/>
                </a:solidFill>
              </a:rPr>
              <a:t>  - 17.</a:t>
            </a:r>
            <a:r>
              <a:rPr lang="tr-TR" sz="2800" b="1" i="0" u="sng">
                <a:solidFill>
                  <a:srgbClr val="FF3300"/>
                </a:solidFill>
              </a:rPr>
              <a:t>00</a:t>
            </a:r>
            <a:r>
              <a:rPr lang="tr-TR" sz="2800" b="1" i="0"/>
              <a:t> saatleri en uygun zamandır. Bu saatler dışında ziyarete gidilen kişi zorla yemeğe davet etmek zorunda bırakılmaz. İstenmediğinizi sezdiğiniz </a:t>
            </a:r>
            <a:r>
              <a:rPr lang="tr-TR" sz="2800" i="0"/>
              <a:t>(Yöneticinin sezgileri çok kuvvetlidir)</a:t>
            </a:r>
            <a:r>
              <a:rPr lang="tr-TR" sz="2800" b="1" i="0"/>
              <a:t> bir yere ziyaret yapılmaması gerekir.</a:t>
            </a:r>
            <a:r>
              <a:rPr lang="tr-TR" sz="2800" i="0"/>
              <a:t> </a:t>
            </a:r>
          </a:p>
        </p:txBody>
      </p:sp>
      <p:pic>
        <p:nvPicPr>
          <p:cNvPr id="92174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FEA1CF2-2F1F-455C-A059-75202F2C601C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318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351EEC-B820-4843-A2F2-C390772B1994}" type="slidenum">
              <a:rPr lang="da-DK" smtClean="0"/>
              <a:pPr/>
              <a:t>74</a:t>
            </a:fld>
            <a:endParaRPr lang="da-DK" smtClean="0"/>
          </a:p>
        </p:txBody>
      </p:sp>
      <p:sp>
        <p:nvSpPr>
          <p:cNvPr id="9318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318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319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319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319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3193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3194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918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96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93197" name="Rectangle 12"/>
          <p:cNvSpPr>
            <a:spLocks noChangeArrowheads="1"/>
          </p:cNvSpPr>
          <p:nvPr/>
        </p:nvSpPr>
        <p:spPr bwMode="auto">
          <a:xfrm>
            <a:off x="531813" y="1844675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Üste saygılı olunmalı, taşıdığı unvana göre makama girdiğinde selamlayarak hitap edilmeli, üst oturmadan oturulmamalıdır.</a:t>
            </a:r>
            <a:endParaRPr lang="tr-TR" sz="2800" i="0"/>
          </a:p>
        </p:txBody>
      </p:sp>
      <p:pic>
        <p:nvPicPr>
          <p:cNvPr id="93198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A5CC8B6-B7F5-4CBE-9D90-782DB26A13EF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421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6CB615-5FB5-4C53-BA60-A42BA46AE6BA}" type="slidenum">
              <a:rPr lang="da-DK" smtClean="0"/>
              <a:pPr/>
              <a:t>75</a:t>
            </a:fld>
            <a:endParaRPr lang="da-DK" smtClean="0"/>
          </a:p>
        </p:txBody>
      </p:sp>
      <p:sp>
        <p:nvSpPr>
          <p:cNvPr id="9421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421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421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421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421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421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4218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939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22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94221" name="Rectangle 12"/>
          <p:cNvSpPr>
            <a:spLocks noChangeArrowheads="1"/>
          </p:cNvSpPr>
          <p:nvPr/>
        </p:nvSpPr>
        <p:spPr bwMode="auto">
          <a:xfrm>
            <a:off x="531813" y="142875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Oturuş pozisyonu, ayakların ve ellerin duruşu, yöneticinin özgüveni ciddiyetini, görüntünün asilliğini gösterir. Konuşmalarda saygılı ifadeler kullanılmalıdır.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Konuşmayı dinlerken üst yöneticimizin gözlerine bakılmalıdır. </a:t>
            </a:r>
          </a:p>
        </p:txBody>
      </p:sp>
      <p:pic>
        <p:nvPicPr>
          <p:cNvPr id="94222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FA30F40-94F9-43CB-A113-D6BEEFD7CBBE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523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553796-594A-44B5-B908-87E0B1136108}" type="slidenum">
              <a:rPr lang="da-DK" smtClean="0"/>
              <a:pPr/>
              <a:t>76</a:t>
            </a:fld>
            <a:endParaRPr lang="da-DK" smtClean="0"/>
          </a:p>
        </p:txBody>
      </p:sp>
      <p:sp>
        <p:nvSpPr>
          <p:cNvPr id="9523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523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523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523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524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524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5242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7270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4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95245" name="Rectangle 12"/>
          <p:cNvSpPr>
            <a:spLocks noChangeArrowheads="1"/>
          </p:cNvSpPr>
          <p:nvPr/>
        </p:nvSpPr>
        <p:spPr bwMode="auto">
          <a:xfrm>
            <a:off x="531813" y="142875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800" b="1" i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800" b="1" i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/>
              <a:t>Üstümüz bizi karşılarken ya da uğurlarken el sıkmak için elini uzatmıyorsa biz önceden elimizi uzatmamalıyız. Üstümüz ayağa kalktığında biz de kalkmalıyız. </a:t>
            </a:r>
          </a:p>
        </p:txBody>
      </p:sp>
      <p:pic>
        <p:nvPicPr>
          <p:cNvPr id="95246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F4934B3-A541-40D5-A821-96E5845F072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625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DD291E-50C5-44E4-90B1-7508DB791CD6}" type="slidenum">
              <a:rPr lang="da-DK" smtClean="0"/>
              <a:pPr/>
              <a:t>77</a:t>
            </a:fld>
            <a:endParaRPr lang="da-DK" smtClean="0"/>
          </a:p>
        </p:txBody>
      </p:sp>
      <p:sp>
        <p:nvSpPr>
          <p:cNvPr id="9626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626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626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626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6266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959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26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96269" name="Rectangle 12"/>
          <p:cNvSpPr>
            <a:spLocks noChangeArrowheads="1"/>
          </p:cNvSpPr>
          <p:nvPr/>
        </p:nvSpPr>
        <p:spPr bwMode="auto">
          <a:xfrm>
            <a:off x="646113" y="2124075"/>
            <a:ext cx="80010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>
                <a:solidFill>
                  <a:schemeClr val="accent2"/>
                </a:solidFill>
              </a:rPr>
              <a:t>Görüşmenin  sonunda üst olan kişi tarafından “</a:t>
            </a:r>
            <a:r>
              <a:rPr lang="tr-TR" sz="2800" b="1" i="0">
                <a:solidFill>
                  <a:srgbClr val="FF0000"/>
                </a:solidFill>
              </a:rPr>
              <a:t>MEMNUN OLDUM TEŞEKKÜR EDERİM</a:t>
            </a:r>
            <a:r>
              <a:rPr lang="tr-TR" sz="2800" b="1" i="0">
                <a:solidFill>
                  <a:schemeClr val="accent2"/>
                </a:solidFill>
              </a:rPr>
              <a:t>” denir ve el sıkmak için el uzatılırsa </a:t>
            </a:r>
            <a:r>
              <a:rPr lang="tr-TR" sz="2800" b="1" i="0">
                <a:solidFill>
                  <a:srgbClr val="FF0000"/>
                </a:solidFill>
              </a:rPr>
              <a:t>GİTMEK GEREKTİĞİ</a:t>
            </a:r>
            <a:r>
              <a:rPr lang="tr-TR" sz="2800" b="1" i="0">
                <a:solidFill>
                  <a:schemeClr val="accent2"/>
                </a:solidFill>
              </a:rPr>
              <a:t> anlaşılmalıdır.</a:t>
            </a:r>
            <a:r>
              <a:rPr lang="tr-TR" sz="2800" i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96270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04DEC13-372D-4B6C-891D-AFE61EC3613D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728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30260-FA29-442D-9C04-377F935F1C89}" type="slidenum">
              <a:rPr lang="da-DK" smtClean="0"/>
              <a:pPr/>
              <a:t>78</a:t>
            </a:fld>
            <a:endParaRPr lang="da-DK" smtClean="0"/>
          </a:p>
        </p:txBody>
      </p:sp>
      <p:sp>
        <p:nvSpPr>
          <p:cNvPr id="9728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728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728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728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728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728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97290" name="Text Box 8"/>
          <p:cNvSpPr txBox="1">
            <a:spLocks noChangeArrowheads="1"/>
          </p:cNvSpPr>
          <p:nvPr/>
        </p:nvSpPr>
        <p:spPr bwMode="auto">
          <a:xfrm>
            <a:off x="3562350" y="571500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Konuk Protokolü</a:t>
            </a:r>
            <a:endParaRPr lang="da-DK" sz="1800" b="1" i="0"/>
          </a:p>
        </p:txBody>
      </p:sp>
      <p:sp>
        <p:nvSpPr>
          <p:cNvPr id="5980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29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/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531813" y="17732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Astın ziyareti sırasında oturacağı koltuk; üst yöneticinin makamına yakın ve uygun olan koltuktur. İçerdeyken üst birisinin gelmesi ile kalkarak bir koltuk geriye gitmek gerekir.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Eğer üst makama birden çok kişi ile gidilmiş ise; düzey ve kıdeme göre sıralanmalı ve en kıdemli olan üst yöneticiye en yakın oturmalıdır.</a:t>
            </a:r>
            <a:r>
              <a:rPr lang="tr-TR" sz="3200" i="0"/>
              <a:t> </a:t>
            </a:r>
          </a:p>
        </p:txBody>
      </p:sp>
      <p:pic>
        <p:nvPicPr>
          <p:cNvPr id="97294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438" y="4968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6B9E5A1-49F8-4CF8-B1FE-AF79D84F4BA3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830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631F77-36F5-4E07-B918-79EB9309648C}" type="slidenum">
              <a:rPr lang="da-DK" smtClean="0"/>
              <a:pPr/>
              <a:t>79</a:t>
            </a:fld>
            <a:endParaRPr lang="da-DK" smtClean="0"/>
          </a:p>
        </p:txBody>
      </p:sp>
      <p:sp>
        <p:nvSpPr>
          <p:cNvPr id="98308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8309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8310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831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831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8313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14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315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sz="1800" b="1" i="0"/>
          </a:p>
        </p:txBody>
      </p:sp>
      <p:sp>
        <p:nvSpPr>
          <p:cNvPr id="98316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1813" y="1752600"/>
            <a:ext cx="8001000" cy="426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Protokolde üst sağdadır. Otururken veya yürürken astın solda olması gerekir.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Üstün önüne geçilmez, astın da arkasında kalınmaz.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 </a:t>
            </a:r>
            <a:r>
              <a:rPr lang="tr-TR" smtClean="0">
                <a:solidFill>
                  <a:srgbClr val="FF3300"/>
                </a:solidFill>
              </a:rPr>
              <a:t>Üstün önüne geçme,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FF3300"/>
                </a:solidFill>
              </a:rPr>
              <a:t>Astın arkasına kalma,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FF3300"/>
                </a:solidFill>
              </a:rPr>
              <a:t>Denginin yanından ayrılma.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solidFill>
                  <a:srgbClr val="FF3300"/>
                </a:solidFill>
              </a:rPr>
              <a:t>(İsmet İnönü)</a:t>
            </a:r>
            <a:endParaRPr lang="tr-TR" smtClean="0"/>
          </a:p>
        </p:txBody>
      </p:sp>
      <p:pic>
        <p:nvPicPr>
          <p:cNvPr id="98317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1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FF8C4BB-2E4A-4F16-A157-F5D80EFA5118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331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290DEC-2AFD-46F8-A013-0AB136730DE8}" type="slidenum">
              <a:rPr lang="da-DK" smtClean="0"/>
              <a:pPr/>
              <a:t>8</a:t>
            </a:fld>
            <a:endParaRPr lang="da-DK" smtClean="0"/>
          </a:p>
        </p:txBody>
      </p:sp>
      <p:sp>
        <p:nvSpPr>
          <p:cNvPr id="1331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31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Anlamı</a:t>
            </a:r>
            <a:endParaRPr lang="da-DK" sz="1800" b="1" i="0"/>
          </a:p>
        </p:txBody>
      </p:sp>
      <p:sp>
        <p:nvSpPr>
          <p:cNvPr id="7290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01638" y="1244600"/>
            <a:ext cx="8229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	</a:t>
            </a:r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0" y="1773238"/>
            <a:ext cx="52562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46150" indent="-495300">
              <a:spcBef>
                <a:spcPct val="20000"/>
              </a:spcBef>
              <a:buFontTx/>
              <a:buChar char="•"/>
            </a:pPr>
            <a:r>
              <a:rPr lang="tr-TR" sz="2800" i="0"/>
              <a:t>Sosyal davranışın                  temelini oluşturan </a:t>
            </a:r>
            <a:r>
              <a:rPr lang="tr-TR" sz="2800" b="1" i="0">
                <a:solidFill>
                  <a:srgbClr val="FF0000"/>
                </a:solidFill>
              </a:rPr>
              <a:t>TERBİYE,   NEZAKET, ZARAFETİN</a:t>
            </a:r>
            <a:r>
              <a:rPr lang="tr-TR" sz="2800" i="0"/>
              <a:t>, içerikleri protokol uygulamalarına yön verir, anlam kazandırır.</a:t>
            </a:r>
            <a:r>
              <a:rPr lang="tr-TR" sz="3200" i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5508625" y="1752600"/>
            <a:ext cx="32083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800" b="1"/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</a:pPr>
            <a:r>
              <a:rPr lang="tr-TR" sz="2800" b="1">
                <a:solidFill>
                  <a:srgbClr val="FF0000"/>
                </a:solidFill>
              </a:rPr>
              <a:t>TERBİYE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tr-TR" sz="2800" b="1">
              <a:solidFill>
                <a:srgbClr val="FF0000"/>
              </a:solidFill>
            </a:endParaRP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</a:pPr>
            <a:r>
              <a:rPr lang="tr-TR" sz="2800" b="1">
                <a:solidFill>
                  <a:srgbClr val="FF0000"/>
                </a:solidFill>
              </a:rPr>
              <a:t>NEZAKET </a:t>
            </a:r>
          </a:p>
          <a:p>
            <a:pPr marL="342900" indent="-342900">
              <a:spcBef>
                <a:spcPct val="20000"/>
              </a:spcBef>
            </a:pPr>
            <a:endParaRPr lang="tr-TR" sz="2800" b="1">
              <a:solidFill>
                <a:srgbClr val="FF0000"/>
              </a:solidFill>
            </a:endParaRP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</a:pPr>
            <a:r>
              <a:rPr lang="tr-TR" sz="2800" b="1">
                <a:solidFill>
                  <a:srgbClr val="FF0000"/>
                </a:solidFill>
              </a:rPr>
              <a:t>ZARAFET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800" b="1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800" b="1"/>
          </a:p>
        </p:txBody>
      </p:sp>
      <p:pic>
        <p:nvPicPr>
          <p:cNvPr id="13327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5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Resim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21575" y="42545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149120-F8D7-45B3-9ADA-64A415A2C1F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9933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F7EB3E-5E45-4D39-9112-53320A67545C}" type="slidenum">
              <a:rPr lang="da-DK" smtClean="0"/>
              <a:pPr/>
              <a:t>80</a:t>
            </a:fld>
            <a:endParaRPr lang="da-DK" smtClean="0"/>
          </a:p>
        </p:txBody>
      </p:sp>
      <p:sp>
        <p:nvSpPr>
          <p:cNvPr id="99332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9333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9334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9933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9933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9933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164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339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sz="1800" b="1" i="0"/>
          </a:p>
        </p:txBody>
      </p:sp>
      <p:sp>
        <p:nvSpPr>
          <p:cNvPr id="99340" name="Rectangle 11"/>
          <p:cNvSpPr>
            <a:spLocks noChangeArrowheads="1"/>
          </p:cNvSpPr>
          <p:nvPr/>
        </p:nvSpPr>
        <p:spPr bwMode="auto">
          <a:xfrm>
            <a:off x="531813" y="1949450"/>
            <a:ext cx="80010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Üstün astı ziyaretinde ilke olarak ast makam koltuğunda oturmayarak konuk koltuğuna, yani konuk karşısında oturur.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Üst yönetici geldiği zaman makam koltuğuna oturması teklif edilir, buyur edilir. </a:t>
            </a:r>
          </a:p>
        </p:txBody>
      </p:sp>
      <p:pic>
        <p:nvPicPr>
          <p:cNvPr id="99341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4050" y="2206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66E591E-A723-4672-89F8-D3980F419ADA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035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894232-EEEF-4B83-AF67-CF05DD77CDAC}" type="slidenum">
              <a:rPr lang="da-DK" smtClean="0"/>
              <a:pPr/>
              <a:t>81</a:t>
            </a:fld>
            <a:endParaRPr lang="da-DK" smtClean="0"/>
          </a:p>
        </p:txBody>
      </p:sp>
      <p:sp>
        <p:nvSpPr>
          <p:cNvPr id="100356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0357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0358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035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036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036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359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363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b="1" i="0"/>
          </a:p>
        </p:txBody>
      </p:sp>
      <p:sp>
        <p:nvSpPr>
          <p:cNvPr id="100364" name="Rectangle 11"/>
          <p:cNvSpPr>
            <a:spLocks noChangeArrowheads="1"/>
          </p:cNvSpPr>
          <p:nvPr/>
        </p:nvSpPr>
        <p:spPr bwMode="auto">
          <a:xfrm>
            <a:off x="531813" y="17732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Çalışanlar ve ziyaretçiler makam koltuğunda oturularak kabul edilir.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Ancak eş düzeydekiler yaş, kıdem ve diğer yönden üst iseler, onlar konuk koltuğunda oturarak kabul edilir.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İlke olarak,saygı duyulan kişilere eşit düzeyde oturulur. </a:t>
            </a:r>
          </a:p>
        </p:txBody>
      </p:sp>
      <p:pic>
        <p:nvPicPr>
          <p:cNvPr id="100365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B1946CA-DF14-4F03-8B69-44FFF4DE19EE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137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2112D-7536-45D8-8DF2-D9E3D076F3F8}" type="slidenum">
              <a:rPr lang="da-DK" smtClean="0"/>
              <a:pPr/>
              <a:t>82</a:t>
            </a:fld>
            <a:endParaRPr lang="da-DK" smtClean="0"/>
          </a:p>
        </p:txBody>
      </p:sp>
      <p:sp>
        <p:nvSpPr>
          <p:cNvPr id="101380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1381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1382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138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138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138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379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87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b="1" i="0"/>
          </a:p>
        </p:txBody>
      </p:sp>
      <p:sp>
        <p:nvSpPr>
          <p:cNvPr id="101388" name="Rectangle 11"/>
          <p:cNvSpPr>
            <a:spLocks noChangeArrowheads="1"/>
          </p:cNvSpPr>
          <p:nvPr/>
        </p:nvSpPr>
        <p:spPr bwMode="auto">
          <a:xfrm>
            <a:off x="539750" y="1239838"/>
            <a:ext cx="80010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Makamda resmi bir konuk ya da üst var ise içeriye astlar alınmaz,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 Zorunlu kalmadıkça telefonla görüşme yapılmaz, yazı imzalanmaz,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Başka şeylerle ilgilenilmez. Zorunluluk durumunda özür dileyerek izin istenir.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Astla İş görüşmesi yapılırken veya emir verilirken ilke olarak makamda oturulur.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Makam, YETKİ (otorite) ve sıra dizin (hiyerarşi) demektir.</a:t>
            </a:r>
          </a:p>
        </p:txBody>
      </p:sp>
      <p:pic>
        <p:nvPicPr>
          <p:cNvPr id="101389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779DA2F-F532-49D7-999E-920C82678DE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240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BDEB1-A402-4540-BB93-210906DD8BD2}" type="slidenum">
              <a:rPr lang="da-DK" smtClean="0"/>
              <a:pPr/>
              <a:t>83</a:t>
            </a:fld>
            <a:endParaRPr lang="da-DK" smtClean="0"/>
          </a:p>
        </p:txBody>
      </p:sp>
      <p:sp>
        <p:nvSpPr>
          <p:cNvPr id="102404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2405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2406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240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240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240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4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11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b="1" i="0"/>
          </a:p>
        </p:txBody>
      </p:sp>
      <p:sp>
        <p:nvSpPr>
          <p:cNvPr id="102412" name="Rectangle 11"/>
          <p:cNvSpPr>
            <a:spLocks noChangeArrowheads="1"/>
          </p:cNvSpPr>
          <p:nvPr/>
        </p:nvSpPr>
        <p:spPr bwMode="auto">
          <a:xfrm>
            <a:off x="531813" y="1350963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Makama gelen konuklar ayakta karşılanır, buyur edilir, ikramda bulunulur, GÜLERYÜZ GÖSTERİLİR.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Konuklar oturduktan sonra konuşmaya/görüşmeye başlanmalıdır.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Astlarla görüşürken ise önce oturtmalı sonra görüşmeye başlanmalıdır.</a:t>
            </a:r>
          </a:p>
        </p:txBody>
      </p:sp>
      <p:pic>
        <p:nvPicPr>
          <p:cNvPr id="102413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5F0EBB4-ECAE-43E9-A6EC-5665334BE6A7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342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0E6B09-7A09-47E8-B326-9CA651B0BB4A}" type="slidenum">
              <a:rPr lang="da-DK" smtClean="0"/>
              <a:pPr/>
              <a:t>84</a:t>
            </a:fld>
            <a:endParaRPr lang="da-DK" smtClean="0"/>
          </a:p>
        </p:txBody>
      </p:sp>
      <p:sp>
        <p:nvSpPr>
          <p:cNvPr id="103428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3429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3430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343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343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3433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4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35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sz="1800" b="1" i="0"/>
          </a:p>
        </p:txBody>
      </p:sp>
      <p:sp>
        <p:nvSpPr>
          <p:cNvPr id="103436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255713"/>
            <a:ext cx="8229600" cy="4525962"/>
          </a:xfrm>
          <a:noFill/>
        </p:spPr>
        <p:txBody>
          <a:bodyPr/>
          <a:lstStyle/>
          <a:p>
            <a:pPr eaLnBrk="1" hangingPunct="1"/>
            <a:r>
              <a:rPr lang="tr-TR" smtClean="0"/>
              <a:t>Tanışma işlemi, ilk karşılaşıldığında ya da mekana girildiğinde hemen yapılmalıdır. </a:t>
            </a:r>
          </a:p>
          <a:p>
            <a:pPr eaLnBrk="1" hangingPunct="1"/>
            <a:r>
              <a:rPr lang="tr-TR" smtClean="0"/>
              <a:t>Tanışmada isimleri doğru söylemek önemlidir. </a:t>
            </a:r>
          </a:p>
          <a:p>
            <a:pPr eaLnBrk="1" hangingPunct="1"/>
            <a:r>
              <a:rPr lang="tr-TR" smtClean="0"/>
              <a:t>Tanıştıran kişi, daima ayakta kalmalıdır.</a:t>
            </a:r>
          </a:p>
          <a:p>
            <a:pPr eaLnBrk="1" hangingPunct="1"/>
            <a:r>
              <a:rPr lang="tr-TR" smtClean="0"/>
              <a:t>Oturan erkek kiminle tanıştırılırsa tanıştırılsın ayağa kalkmalıdır.</a:t>
            </a:r>
          </a:p>
          <a:p>
            <a:pPr eaLnBrk="1" hangingPunct="1"/>
            <a:endParaRPr lang="tr-TR" smtClean="0"/>
          </a:p>
        </p:txBody>
      </p:sp>
      <p:pic>
        <p:nvPicPr>
          <p:cNvPr id="103437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AFC1186-12DF-4487-9789-FC0D8D0BCDA9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445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1758D3-A879-4BC0-B627-0BE2339721FF}" type="slidenum">
              <a:rPr lang="da-DK" smtClean="0"/>
              <a:pPr/>
              <a:t>85</a:t>
            </a:fld>
            <a:endParaRPr lang="da-DK" smtClean="0"/>
          </a:p>
        </p:txBody>
      </p:sp>
      <p:sp>
        <p:nvSpPr>
          <p:cNvPr id="104452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4453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4454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445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445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445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5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459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sz="1800" b="1" i="0"/>
          </a:p>
        </p:txBody>
      </p:sp>
      <p:sp>
        <p:nvSpPr>
          <p:cNvPr id="104460" name="Rectangle 11"/>
          <p:cNvSpPr>
            <a:spLocks noChangeArrowheads="1"/>
          </p:cNvSpPr>
          <p:nvPr/>
        </p:nvSpPr>
        <p:spPr bwMode="auto">
          <a:xfrm>
            <a:off x="658813" y="1722438"/>
            <a:ext cx="7767637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sz="3200" i="0"/>
              <a:t> Tanışmada;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3200" i="0"/>
              <a:t>  </a:t>
            </a:r>
            <a:r>
              <a:rPr lang="tr-TR" sz="2800" i="0">
                <a:solidFill>
                  <a:schemeClr val="accent2"/>
                </a:solidFill>
              </a:rPr>
              <a:t>Yeni gelenler var olanlara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3200" i="0">
                <a:solidFill>
                  <a:schemeClr val="accent2"/>
                </a:solidFill>
              </a:rPr>
              <a:t>  </a:t>
            </a:r>
            <a:r>
              <a:rPr lang="tr-TR" sz="2800" i="0">
                <a:solidFill>
                  <a:schemeClr val="accent2"/>
                </a:solidFill>
              </a:rPr>
              <a:t>Erkekler bayanlara </a:t>
            </a:r>
            <a:r>
              <a:rPr lang="tr-TR" sz="2400" i="0">
                <a:solidFill>
                  <a:schemeClr val="accent2"/>
                </a:solidFill>
              </a:rPr>
              <a:t>(Devlet Başkanları hariç)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i="0">
                <a:solidFill>
                  <a:schemeClr val="accent2"/>
                </a:solidFill>
              </a:rPr>
              <a:t>   Astlar üstlerine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i="0">
                <a:solidFill>
                  <a:schemeClr val="accent2"/>
                </a:solidFill>
              </a:rPr>
              <a:t>   Küçükler büyüklere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i="0">
                <a:solidFill>
                  <a:schemeClr val="accent2"/>
                </a:solidFill>
              </a:rPr>
              <a:t>   Gençler yaşlılara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tr-TR" sz="2800" i="0">
                <a:solidFill>
                  <a:schemeClr val="accent2"/>
                </a:solidFill>
              </a:rPr>
              <a:t>   Genç kız yaşlı erkeğe ve kadına tanıştırılır.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tr-TR" sz="2800" i="0">
              <a:solidFill>
                <a:schemeClr val="accent2"/>
              </a:solidFill>
            </a:endParaRPr>
          </a:p>
        </p:txBody>
      </p:sp>
      <p:pic>
        <p:nvPicPr>
          <p:cNvPr id="104461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C6C1E23-90E7-4575-BDE4-68BFFB6E6150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547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6777D4-546A-433A-AB8A-8A5BB8D27F30}" type="slidenum">
              <a:rPr lang="da-DK" smtClean="0"/>
              <a:pPr/>
              <a:t>86</a:t>
            </a:fld>
            <a:endParaRPr lang="da-DK" smtClean="0"/>
          </a:p>
        </p:txBody>
      </p:sp>
      <p:sp>
        <p:nvSpPr>
          <p:cNvPr id="105476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5477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5478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547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548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548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4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483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sz="1800" b="1" i="0"/>
          </a:p>
        </p:txBody>
      </p:sp>
      <p:sp>
        <p:nvSpPr>
          <p:cNvPr id="105484" name="Rectangle 11"/>
          <p:cNvSpPr>
            <a:spLocks noChangeArrowheads="1"/>
          </p:cNvSpPr>
          <p:nvPr/>
        </p:nvSpPr>
        <p:spPr bwMode="auto">
          <a:xfrm>
            <a:off x="468313" y="1844675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2800" b="1"/>
          </a:p>
        </p:txBody>
      </p:sp>
      <p:sp>
        <p:nvSpPr>
          <p:cNvPr id="105485" name="Rectangle 12"/>
          <p:cNvSpPr>
            <a:spLocks noChangeArrowheads="1"/>
          </p:cNvSpPr>
          <p:nvPr/>
        </p:nvSpPr>
        <p:spPr bwMode="auto">
          <a:xfrm>
            <a:off x="539750" y="1844675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3200" i="0"/>
              <a:t>Bir yere girildiğinde tanıtım için önce ad ve soyadı söylenmelidir.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3200" i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3200" i="0"/>
              <a:t>Üst ile tanışırken unvan ve görev söylenmelidir.</a:t>
            </a:r>
          </a:p>
          <a:p>
            <a:pPr marL="342900" indent="-342900">
              <a:spcBef>
                <a:spcPct val="20000"/>
              </a:spcBef>
            </a:pPr>
            <a:endParaRPr lang="tr-TR" sz="3200" i="0"/>
          </a:p>
        </p:txBody>
      </p:sp>
      <p:pic>
        <p:nvPicPr>
          <p:cNvPr id="105486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BBF25E9-9AD5-43E7-8656-9BBCEBC9601A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649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B54569-913F-43D6-942D-F19FDC424B7E}" type="slidenum">
              <a:rPr lang="da-DK" smtClean="0"/>
              <a:pPr/>
              <a:t>87</a:t>
            </a:fld>
            <a:endParaRPr lang="da-DK" smtClean="0"/>
          </a:p>
        </p:txBody>
      </p:sp>
      <p:sp>
        <p:nvSpPr>
          <p:cNvPr id="106500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6501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6502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650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650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650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5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07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b="1" i="0"/>
          </a:p>
        </p:txBody>
      </p:sp>
      <p:sp>
        <p:nvSpPr>
          <p:cNvPr id="106508" name="Rectangle 11"/>
          <p:cNvSpPr>
            <a:spLocks noChangeArrowheads="1"/>
          </p:cNvSpPr>
          <p:nvPr/>
        </p:nvSpPr>
        <p:spPr bwMode="auto">
          <a:xfrm>
            <a:off x="539750" y="17732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El sıkmak, sevgi ve yakınlık göstergesi olarak bir selamlaşma biçimidir.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 El sıkmada ilk davranış daima büyükten ve üst yöneticiden gelmelidir.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Kadınla el sıkışırken önce kadın el uzatır erkek karşılık verir. </a:t>
            </a:r>
          </a:p>
        </p:txBody>
      </p:sp>
      <p:pic>
        <p:nvPicPr>
          <p:cNvPr id="106509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19DE1CB-83F6-40BB-8266-D0038223DB87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752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A26113-CDD0-4EFE-96CD-5DFC6D2EB0FD}" type="slidenum">
              <a:rPr lang="da-DK" smtClean="0"/>
              <a:pPr/>
              <a:t>88</a:t>
            </a:fld>
            <a:endParaRPr lang="da-DK" smtClean="0"/>
          </a:p>
        </p:txBody>
      </p:sp>
      <p:sp>
        <p:nvSpPr>
          <p:cNvPr id="107524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7525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7526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752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752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752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65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531" name="Text Box 10"/>
          <p:cNvSpPr txBox="1">
            <a:spLocks noChangeArrowheads="1"/>
          </p:cNvSpPr>
          <p:nvPr/>
        </p:nvSpPr>
        <p:spPr bwMode="auto">
          <a:xfrm>
            <a:off x="3459163" y="3365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Konuk Protokolü</a:t>
            </a:r>
            <a:endParaRPr lang="da-DK" sz="1800" b="1" i="0"/>
          </a:p>
        </p:txBody>
      </p:sp>
      <p:sp>
        <p:nvSpPr>
          <p:cNvPr id="107532" name="Rectangle 11"/>
          <p:cNvSpPr>
            <a:spLocks noChangeArrowheads="1"/>
          </p:cNvSpPr>
          <p:nvPr/>
        </p:nvSpPr>
        <p:spPr bwMode="auto">
          <a:xfrm>
            <a:off x="539750" y="17732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Uzatılan elin havada kalmaması gerekir.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El sıkarken güç gösterilmez, karşıdakinin gözüne bakılmalıdır.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Kutlama yaparken büyükten başlanır.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Protokolde ve resmi ilişkilerde el ve yanak ÖPME yoktur, olmamalıdır. </a:t>
            </a:r>
          </a:p>
        </p:txBody>
      </p:sp>
      <p:pic>
        <p:nvPicPr>
          <p:cNvPr id="107533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5DDB44-D792-414F-A4A6-B8E6B1C72876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854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43FEEF-874D-465C-9891-DDED45C1C92E}" type="slidenum">
              <a:rPr lang="da-DK" smtClean="0"/>
              <a:pPr/>
              <a:t>89</a:t>
            </a:fld>
            <a:endParaRPr lang="da-DK" smtClean="0"/>
          </a:p>
        </p:txBody>
      </p:sp>
      <p:sp>
        <p:nvSpPr>
          <p:cNvPr id="108548" name="AutoShape 1026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8549" name="AutoShape 1027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8550" name="AutoShape 1028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8551" name="Text Box 1029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8552" name="Text Box 1030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8553" name="Text Box 1032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08554" name="Text Box 1033"/>
          <p:cNvSpPr txBox="1">
            <a:spLocks noChangeArrowheads="1"/>
          </p:cNvSpPr>
          <p:nvPr/>
        </p:nvSpPr>
        <p:spPr bwMode="auto">
          <a:xfrm>
            <a:off x="4013200" y="40005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</a:t>
            </a:r>
            <a:endParaRPr lang="da-DK" sz="1800" b="1" i="0"/>
          </a:p>
        </p:txBody>
      </p:sp>
      <p:sp>
        <p:nvSpPr>
          <p:cNvPr id="249866" name="Rectangle 10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556" name="Rectangle 1036"/>
          <p:cNvSpPr>
            <a:spLocks noGrp="1" noChangeArrowheads="1"/>
          </p:cNvSpPr>
          <p:nvPr>
            <p:ph type="body" idx="1"/>
          </p:nvPr>
        </p:nvSpPr>
        <p:spPr>
          <a:xfrm>
            <a:off x="457200" y="1246188"/>
            <a:ext cx="8229600" cy="50307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3400" b="1" smtClean="0">
                <a:solidFill>
                  <a:schemeClr val="accent2"/>
                </a:solidFill>
              </a:rPr>
              <a:t>BİR ERKEĞİ</a:t>
            </a:r>
            <a:r>
              <a:rPr lang="tr-TR" sz="3400" b="1" smtClean="0"/>
              <a:t> </a:t>
            </a:r>
          </a:p>
          <a:p>
            <a:pPr algn="ctr" eaLnBrk="1" hangingPunct="1">
              <a:buFontTx/>
              <a:buNone/>
            </a:pPr>
            <a:r>
              <a:rPr lang="tr-TR" sz="3400" b="1" smtClean="0"/>
              <a:t>EŞİ,</a:t>
            </a:r>
          </a:p>
          <a:p>
            <a:pPr algn="ctr" eaLnBrk="1" hangingPunct="1">
              <a:buFontTx/>
              <a:buNone/>
            </a:pPr>
            <a:r>
              <a:rPr lang="tr-TR" sz="3400" b="1" smtClean="0">
                <a:solidFill>
                  <a:srgbClr val="9900CC"/>
                </a:solidFill>
              </a:rPr>
              <a:t>BİR HANIMI İSE</a:t>
            </a:r>
          </a:p>
          <a:p>
            <a:pPr algn="ctr" eaLnBrk="1" hangingPunct="1">
              <a:buFontTx/>
              <a:buNone/>
            </a:pPr>
            <a:r>
              <a:rPr lang="tr-TR" sz="3400" b="1" smtClean="0"/>
              <a:t> EVİ</a:t>
            </a:r>
          </a:p>
          <a:p>
            <a:pPr algn="ctr" eaLnBrk="1" hangingPunct="1">
              <a:buFontTx/>
              <a:buNone/>
            </a:pPr>
            <a:r>
              <a:rPr lang="tr-TR" sz="3400" b="1" smtClean="0"/>
              <a:t>GİYİMİ</a:t>
            </a:r>
          </a:p>
          <a:p>
            <a:pPr algn="ctr" eaLnBrk="1" hangingPunct="1">
              <a:buFontTx/>
              <a:buNone/>
            </a:pPr>
            <a:r>
              <a:rPr lang="tr-TR" sz="3400" b="1" smtClean="0"/>
              <a:t>YEMEĞİ</a:t>
            </a:r>
          </a:p>
          <a:p>
            <a:pPr algn="ctr" eaLnBrk="1" hangingPunct="1">
              <a:buFontTx/>
              <a:buNone/>
            </a:pPr>
            <a:r>
              <a:rPr lang="tr-TR" b="1" smtClean="0"/>
              <a:t> </a:t>
            </a:r>
            <a:r>
              <a:rPr lang="tr-TR" sz="3600" b="1" smtClean="0"/>
              <a:t>TEMSİL EDER.</a:t>
            </a:r>
            <a:endParaRPr lang="tr-TR" sz="3600" smtClean="0"/>
          </a:p>
        </p:txBody>
      </p:sp>
      <p:pic>
        <p:nvPicPr>
          <p:cNvPr id="108557" name="Picture 1037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A67F889-0F3E-4D49-8DDC-DCD5CED83A6F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741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5E19BE-6377-406B-A68B-EE16C322541F}" type="slidenum">
              <a:rPr lang="da-DK" smtClean="0"/>
              <a:pPr/>
              <a:t>9</a:t>
            </a:fld>
            <a:endParaRPr lang="da-DK" smtClean="0"/>
          </a:p>
        </p:txBody>
      </p:sp>
      <p:sp>
        <p:nvSpPr>
          <p:cNvPr id="1741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741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3467100" y="571500"/>
            <a:ext cx="221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Protokolün Anlamı</a:t>
            </a:r>
            <a:endParaRPr lang="da-DK" sz="1800" b="1" i="0"/>
          </a:p>
        </p:txBody>
      </p:sp>
      <p:sp>
        <p:nvSpPr>
          <p:cNvPr id="515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503238" y="1752600"/>
            <a:ext cx="3924300" cy="4267200"/>
          </a:xfrm>
          <a:noFill/>
        </p:spPr>
        <p:txBody>
          <a:bodyPr/>
          <a:lstStyle/>
          <a:p>
            <a:pPr eaLnBrk="1" hangingPunct="1"/>
            <a:endParaRPr lang="tr-TR" sz="2800" b="1" smtClean="0">
              <a:solidFill>
                <a:srgbClr val="FF0000"/>
              </a:solidFill>
            </a:endParaRPr>
          </a:p>
          <a:p>
            <a:pPr eaLnBrk="1" hangingPunct="1"/>
            <a:endParaRPr lang="tr-TR" sz="2800" b="1" smtClean="0">
              <a:solidFill>
                <a:srgbClr val="FF0000"/>
              </a:solidFill>
            </a:endParaRPr>
          </a:p>
          <a:p>
            <a:pPr eaLnBrk="1" hangingPunct="1"/>
            <a:r>
              <a:rPr lang="tr-TR" sz="2800" b="1" smtClean="0">
                <a:solidFill>
                  <a:srgbClr val="FF0000"/>
                </a:solidFill>
              </a:rPr>
              <a:t>ESTETİK:</a:t>
            </a:r>
          </a:p>
          <a:p>
            <a:pPr eaLnBrk="1" hangingPunct="1">
              <a:buFontTx/>
              <a:buNone/>
            </a:pPr>
            <a:r>
              <a:rPr lang="tr-TR" sz="2800" smtClean="0"/>
              <a:t>    insanın zekası ile duyuları arasında oluşan bir ahenktir. 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098925" y="1339850"/>
            <a:ext cx="4818063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tr-TR" sz="2800" b="1"/>
              <a:t>Estetik</a:t>
            </a:r>
            <a:endParaRPr lang="tr-TR" sz="2800" b="1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>
                <a:solidFill>
                  <a:srgbClr val="FF0000"/>
                </a:solidFill>
              </a:rPr>
              <a:t>ODA, </a:t>
            </a:r>
          </a:p>
          <a:p>
            <a:pPr marL="342900" indent="-342900">
              <a:spcBef>
                <a:spcPct val="20000"/>
              </a:spcBef>
            </a:pPr>
            <a:r>
              <a:rPr lang="tr-TR" sz="2800" b="1">
                <a:solidFill>
                  <a:srgbClr val="FF0000"/>
                </a:solidFill>
              </a:rPr>
              <a:t>   SALON, </a:t>
            </a:r>
          </a:p>
          <a:p>
            <a:pPr marL="342900" indent="-342900">
              <a:spcBef>
                <a:spcPct val="20000"/>
              </a:spcBef>
            </a:pPr>
            <a:r>
              <a:rPr lang="tr-TR" sz="2800" b="1">
                <a:solidFill>
                  <a:srgbClr val="FF0000"/>
                </a:solidFill>
              </a:rPr>
              <a:t>   TÖREN ALANI,</a:t>
            </a:r>
          </a:p>
          <a:p>
            <a:pPr marL="342900" indent="-342900">
              <a:spcBef>
                <a:spcPct val="20000"/>
              </a:spcBef>
            </a:pPr>
            <a:r>
              <a:rPr lang="tr-TR" sz="2800" b="1">
                <a:solidFill>
                  <a:srgbClr val="FF0000"/>
                </a:solidFill>
              </a:rPr>
              <a:t>   MASA ÜSTÜ</a:t>
            </a:r>
          </a:p>
          <a:p>
            <a:pPr marL="342900" indent="-342900">
              <a:spcBef>
                <a:spcPct val="20000"/>
              </a:spcBef>
            </a:pPr>
            <a:r>
              <a:rPr lang="tr-TR" sz="2800" b="1">
                <a:solidFill>
                  <a:srgbClr val="FF0000"/>
                </a:solidFill>
              </a:rPr>
              <a:t>   DONATIMINDA ve </a:t>
            </a:r>
          </a:p>
          <a:p>
            <a:pPr marL="342900" indent="-342900">
              <a:spcBef>
                <a:spcPct val="20000"/>
              </a:spcBef>
            </a:pPr>
            <a:r>
              <a:rPr lang="tr-TR" sz="2800" b="1">
                <a:solidFill>
                  <a:srgbClr val="FF0000"/>
                </a:solidFill>
              </a:rPr>
              <a:t>  SÜSLEMELERİ ile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>
                <a:solidFill>
                  <a:srgbClr val="FF0000"/>
                </a:solidFill>
              </a:rPr>
              <a:t>KIYAFET SEÇİMİNDE</a:t>
            </a:r>
            <a:r>
              <a:rPr lang="tr-TR" sz="2800" b="1"/>
              <a:t> önemlidir.</a:t>
            </a:r>
          </a:p>
        </p:txBody>
      </p:sp>
      <p:pic>
        <p:nvPicPr>
          <p:cNvPr id="17422" name="Picture 15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138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14347BE-DF1B-431C-86DD-DF9FA2650937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0957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398AD3-B367-4B26-BEA8-B70EE234B4E2}" type="slidenum">
              <a:rPr lang="da-DK" smtClean="0"/>
              <a:pPr/>
              <a:t>90</a:t>
            </a:fld>
            <a:endParaRPr lang="da-DK" smtClean="0"/>
          </a:p>
        </p:txBody>
      </p:sp>
      <p:sp>
        <p:nvSpPr>
          <p:cNvPr id="109572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9573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9574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0957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0957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09577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09578" name="Text Box 9"/>
          <p:cNvSpPr txBox="1">
            <a:spLocks noChangeArrowheads="1"/>
          </p:cNvSpPr>
          <p:nvPr/>
        </p:nvSpPr>
        <p:spPr bwMode="auto">
          <a:xfrm>
            <a:off x="3524250" y="571500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Protokol Konuları</a:t>
            </a:r>
            <a:endParaRPr lang="da-DK" sz="1800" b="1" i="0"/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5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76250" y="1227138"/>
            <a:ext cx="8229600" cy="4525962"/>
          </a:xfrm>
        </p:spPr>
        <p:txBody>
          <a:bodyPr/>
          <a:lstStyle/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endParaRPr lang="tr-TR" sz="2800" b="1" smtClean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z="2800" b="1" smtClean="0"/>
              <a:t>DAVET VE ZİYAFETLER </a:t>
            </a:r>
          </a:p>
          <a:p>
            <a:pPr algn="ctr"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tr-TR" smtClean="0">
                <a:solidFill>
                  <a:srgbClr val="000099"/>
                </a:solidFill>
              </a:rPr>
              <a:t>(Resepsiyon, Kokteyl ve Resmi Yemekler)</a:t>
            </a:r>
          </a:p>
          <a:p>
            <a:pPr lvl="1" algn="just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tr-TR" b="1" smtClean="0">
                <a:solidFill>
                  <a:srgbClr val="000099"/>
                </a:solidFill>
              </a:rPr>
              <a:t> </a:t>
            </a:r>
            <a:r>
              <a:rPr lang="tr-TR" smtClean="0"/>
              <a:t>	</a:t>
            </a:r>
          </a:p>
        </p:txBody>
      </p:sp>
      <p:pic>
        <p:nvPicPr>
          <p:cNvPr id="109581" name="Picture 13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4460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EDCD2BF-D24D-4EE5-AC1E-0AFD7DA70D3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1059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5DF8FD-E2DA-4FA6-A2FD-FE2C05494E15}" type="slidenum">
              <a:rPr lang="da-DK" smtClean="0"/>
              <a:pPr/>
              <a:t>91</a:t>
            </a:fld>
            <a:endParaRPr lang="da-DK" smtClean="0"/>
          </a:p>
        </p:txBody>
      </p:sp>
      <p:sp>
        <p:nvSpPr>
          <p:cNvPr id="11059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059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059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059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1060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10601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10602" name="Text Box 8"/>
          <p:cNvSpPr txBox="1">
            <a:spLocks noChangeArrowheads="1"/>
          </p:cNvSpPr>
          <p:nvPr/>
        </p:nvSpPr>
        <p:spPr bwMode="auto">
          <a:xfrm>
            <a:off x="3473450" y="571500"/>
            <a:ext cx="220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Davet ve Ziyafetler</a:t>
            </a:r>
            <a:endParaRPr lang="da-DK" sz="1800" b="1" i="0"/>
          </a:p>
        </p:txBody>
      </p:sp>
      <p:sp>
        <p:nvSpPr>
          <p:cNvPr id="6246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604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001000" cy="4267200"/>
          </a:xfrm>
          <a:noFill/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accent2"/>
                </a:solidFill>
              </a:rPr>
              <a:t>KOKTEYL:</a:t>
            </a:r>
            <a:r>
              <a:rPr lang="tr-TR" smtClean="0"/>
              <a:t> Oturma zorunluluğu olmayan, daha çok davetli davet edebilmek için düzenlenir.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/>
            <a:r>
              <a:rPr lang="tr-TR" b="1" smtClean="0">
                <a:solidFill>
                  <a:srgbClr val="FF0000"/>
                </a:solidFill>
              </a:rPr>
              <a:t>RESMİ KABULLER:</a:t>
            </a:r>
            <a:r>
              <a:rPr lang="tr-TR" smtClean="0"/>
              <a:t> Resmi nedenlerle düzenlenen  toplantılardır.</a:t>
            </a:r>
          </a:p>
        </p:txBody>
      </p:sp>
      <p:pic>
        <p:nvPicPr>
          <p:cNvPr id="110605" name="Picture 14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4050" y="4841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1CD24E3-B741-4226-B7B3-033BE0A54CCB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11619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3A6127-B629-4A19-B011-08925ACEB510}" type="slidenum">
              <a:rPr lang="da-DK" smtClean="0"/>
              <a:pPr/>
              <a:t>92</a:t>
            </a:fld>
            <a:endParaRPr lang="da-DK" smtClean="0"/>
          </a:p>
        </p:txBody>
      </p:sp>
      <p:sp>
        <p:nvSpPr>
          <p:cNvPr id="111620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1621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1622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1623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11624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11625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11626" name="Text Box 8"/>
          <p:cNvSpPr txBox="1">
            <a:spLocks noChangeArrowheads="1"/>
          </p:cNvSpPr>
          <p:nvPr/>
        </p:nvSpPr>
        <p:spPr bwMode="auto">
          <a:xfrm>
            <a:off x="3362325" y="546100"/>
            <a:ext cx="242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Davet ve Ziyafetler</a:t>
            </a:r>
            <a:endParaRPr lang="da-DK" b="1" i="0"/>
          </a:p>
        </p:txBody>
      </p:sp>
      <p:sp>
        <p:nvSpPr>
          <p:cNvPr id="630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628" name="Rectangle 11"/>
          <p:cNvSpPr>
            <a:spLocks noChangeArrowheads="1"/>
          </p:cNvSpPr>
          <p:nvPr/>
        </p:nvSpPr>
        <p:spPr bwMode="auto">
          <a:xfrm>
            <a:off x="531813" y="1773238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b="1" i="0">
                <a:solidFill>
                  <a:srgbClr val="009900"/>
                </a:solidFill>
              </a:rPr>
              <a:t>YEMEK DAVETLERİ:</a:t>
            </a:r>
            <a:r>
              <a:rPr lang="tr-TR" sz="2800" i="0"/>
              <a:t> Oturarak veya büfe şeklinde yapılabilir.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Davetlilerin seçimi, bir davetin başarılı olmasında en önemli unsurlardan birini teşkil etmektedir.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2800" i="0"/>
              <a:t> Aynı derecedeki kişilerin çok sayıda çağrılması, kadın – erkek sayısında dengenin özenle sağlanmasını gereklidir. </a:t>
            </a:r>
          </a:p>
        </p:txBody>
      </p:sp>
      <p:pic>
        <p:nvPicPr>
          <p:cNvPr id="111629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450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CDD4CD6-BE30-48A5-B3F1-3F1DB7E6C06D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1264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DC4C07-DFDB-4A8C-B06B-62DE3A697271}" type="slidenum">
              <a:rPr lang="da-DK" smtClean="0"/>
              <a:pPr/>
              <a:t>93</a:t>
            </a:fld>
            <a:endParaRPr lang="da-DK" smtClean="0"/>
          </a:p>
        </p:txBody>
      </p:sp>
      <p:sp>
        <p:nvSpPr>
          <p:cNvPr id="112644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2645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2646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264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1264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12649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12650" name="Text Box 8"/>
          <p:cNvSpPr txBox="1">
            <a:spLocks noChangeArrowheads="1"/>
          </p:cNvSpPr>
          <p:nvPr/>
        </p:nvSpPr>
        <p:spPr bwMode="auto">
          <a:xfrm>
            <a:off x="3362325" y="546100"/>
            <a:ext cx="242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Davet ve Ziyafetler</a:t>
            </a:r>
            <a:endParaRPr lang="da-DK" b="1" i="0"/>
          </a:p>
        </p:txBody>
      </p:sp>
      <p:sp>
        <p:nvSpPr>
          <p:cNvPr id="6287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52" name="Rectangle 11"/>
          <p:cNvSpPr>
            <a:spLocks noChangeArrowheads="1"/>
          </p:cNvSpPr>
          <p:nvPr/>
        </p:nvSpPr>
        <p:spPr bwMode="auto">
          <a:xfrm>
            <a:off x="585788" y="2165350"/>
            <a:ext cx="80010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b="1" i="0">
                <a:solidFill>
                  <a:srgbClr val="FF3300"/>
                </a:solidFill>
              </a:rPr>
              <a:t>DAVETİYE KARTI:</a:t>
            </a:r>
            <a:r>
              <a:rPr lang="tr-TR" sz="2800" i="0"/>
              <a:t> Davetiyelerin zarif bir görüntü vermesi uygun olur.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i="0"/>
              <a:t>Davet sahibinin adı-soyadı unvanı,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i="0"/>
              <a:t>Davet edilenin adı-soyadı unvanı,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i="0"/>
              <a:t>Ne tür bir davet olduğu, yeri, tarihi, saati,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r-TR" sz="2800" i="0"/>
              <a:t>Nezaket sözcükleri yer alır. </a:t>
            </a:r>
          </a:p>
        </p:txBody>
      </p:sp>
      <p:pic>
        <p:nvPicPr>
          <p:cNvPr id="112653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473075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D821A4-0AE5-4D82-BE89-62EAC870C166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1366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C87316-C2E0-40C5-9497-F143C6FA841B}" type="slidenum">
              <a:rPr lang="da-DK" smtClean="0"/>
              <a:pPr/>
              <a:t>94</a:t>
            </a:fld>
            <a:endParaRPr lang="da-DK" smtClean="0"/>
          </a:p>
        </p:txBody>
      </p:sp>
      <p:sp>
        <p:nvSpPr>
          <p:cNvPr id="113668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3669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3670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3671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13672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13673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13674" name="Text Box 8"/>
          <p:cNvSpPr txBox="1">
            <a:spLocks noChangeArrowheads="1"/>
          </p:cNvSpPr>
          <p:nvPr/>
        </p:nvSpPr>
        <p:spPr bwMode="auto">
          <a:xfrm>
            <a:off x="3362325" y="546100"/>
            <a:ext cx="242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b="1" i="0"/>
              <a:t>Davet ve Ziyafetler</a:t>
            </a:r>
            <a:endParaRPr lang="da-DK" b="1" i="0"/>
          </a:p>
        </p:txBody>
      </p:sp>
      <p:sp>
        <p:nvSpPr>
          <p:cNvPr id="626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6699" name="Rectangle 11"/>
          <p:cNvSpPr>
            <a:spLocks noChangeArrowheads="1"/>
          </p:cNvSpPr>
          <p:nvPr/>
        </p:nvSpPr>
        <p:spPr bwMode="auto">
          <a:xfrm>
            <a:off x="777875" y="2316163"/>
            <a:ext cx="7529513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tr-TR" sz="2800" b="1"/>
              <a:t>  </a:t>
            </a:r>
            <a:r>
              <a:rPr lang="tr-TR" sz="2800" i="0"/>
              <a:t>Davetin nedeni, katılıp katılmamanın   </a:t>
            </a:r>
          </a:p>
          <a:p>
            <a:pPr>
              <a:defRPr/>
            </a:pPr>
            <a:r>
              <a:rPr lang="tr-TR" sz="2800" i="0"/>
              <a:t>   bildirilmesi isteniyorsa bunu belirten </a:t>
            </a:r>
          </a:p>
          <a:p>
            <a:pPr>
              <a:defRPr/>
            </a:pPr>
            <a:r>
              <a:rPr lang="tr-TR" sz="2800" i="0"/>
              <a:t>   kısaltmalar yapılır. </a:t>
            </a:r>
            <a:r>
              <a:rPr lang="tr-TR" sz="2800" i="0">
                <a:solidFill>
                  <a:srgbClr val="FF3300"/>
                </a:solidFill>
              </a:rPr>
              <a:t>(L.C.V.)</a:t>
            </a:r>
            <a:r>
              <a:rPr lang="tr-TR" sz="2800" i="0"/>
              <a:t> </a:t>
            </a:r>
            <a:r>
              <a:rPr lang="tr-TR" i="0">
                <a:solidFill>
                  <a:srgbClr val="FF3300"/>
                </a:solidFill>
              </a:rPr>
              <a:t>(Lütfen Cevap Veriniz)</a:t>
            </a:r>
          </a:p>
          <a:p>
            <a:pPr>
              <a:defRPr/>
            </a:pPr>
            <a:endParaRPr lang="tr-TR" i="0">
              <a:solidFill>
                <a:srgbClr val="FF3300"/>
              </a:solidFill>
            </a:endParaRPr>
          </a:p>
          <a:p>
            <a:pPr>
              <a:buFontTx/>
              <a:buChar char="•"/>
              <a:defRPr/>
            </a:pPr>
            <a:r>
              <a:rPr lang="tr-TR" sz="2800" i="0"/>
              <a:t>  Davetiye zarfının üzeri iç yazısına gösterilen özen    ile yazılmalıdır.</a:t>
            </a:r>
            <a:r>
              <a:rPr lang="tr-TR" sz="2800" i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tr-TR" i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13677" name="Picture 1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238" y="4587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4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F3850F1-4748-4A53-9EBC-9DFBBDF98B78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15715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5F2B90-48F1-4589-918F-FD65FDF7CDF3}" type="slidenum">
              <a:rPr lang="da-DK" smtClean="0"/>
              <a:pPr/>
              <a:t>95</a:t>
            </a:fld>
            <a:endParaRPr lang="da-DK" smtClean="0"/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b="1" smtClean="0"/>
              <a:t>   </a:t>
            </a:r>
          </a:p>
          <a:p>
            <a:pPr eaLnBrk="1" hangingPunct="1">
              <a:buFontTx/>
              <a:buNone/>
            </a:pPr>
            <a:endParaRPr lang="tr-TR" b="1" smtClean="0"/>
          </a:p>
          <a:p>
            <a:pPr eaLnBrk="1" hangingPunct="1">
              <a:buFontTx/>
              <a:buNone/>
            </a:pPr>
            <a:r>
              <a:rPr lang="tr-TR" b="1" smtClean="0"/>
              <a:t>Resmi bir davette...</a:t>
            </a:r>
            <a:br>
              <a:rPr lang="tr-TR" b="1" smtClean="0"/>
            </a:br>
            <a:r>
              <a:rPr lang="tr-TR" sz="1800" b="1" smtClean="0"/>
              <a:t>Kalabalık ve süslü bir masaya oturduğunuz zaman en dışta bulunan çatal-bıçaktan başlayacağınızı daima hatırlayın. </a:t>
            </a:r>
            <a:br>
              <a:rPr lang="tr-TR" sz="1800" b="1" smtClean="0"/>
            </a:br>
            <a:r>
              <a:rPr lang="tr-TR" sz="1800" b="1" smtClean="0"/>
              <a:t>Yemek yemek için çatalı sağ elinize alabilirsiniz.</a:t>
            </a:r>
            <a:br>
              <a:rPr lang="tr-TR" sz="1800" b="1" smtClean="0"/>
            </a:br>
            <a:endParaRPr lang="tr-TR" sz="2000" smtClean="0"/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sz="2000" b="1" smtClean="0"/>
              <a:t>MASADA </a:t>
            </a:r>
          </a:p>
          <a:p>
            <a:pPr algn="ctr" eaLnBrk="1" hangingPunct="1">
              <a:buFontTx/>
              <a:buNone/>
            </a:pPr>
            <a:r>
              <a:rPr lang="tr-TR" sz="2000" b="1" smtClean="0"/>
              <a:t>SERVİS TAKIMI VE DÜZENİ</a:t>
            </a:r>
          </a:p>
        </p:txBody>
      </p:sp>
      <p:sp>
        <p:nvSpPr>
          <p:cNvPr id="1157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>
              <a:tabLst>
                <a:tab pos="571500" algn="l"/>
              </a:tabLst>
            </a:pPr>
            <a:endParaRPr lang="en-AU" sz="1800" i="0"/>
          </a:p>
        </p:txBody>
      </p:sp>
      <p:sp>
        <p:nvSpPr>
          <p:cNvPr id="115719" name="Rectangle 5"/>
          <p:cNvSpPr>
            <a:spLocks noChangeArrowheads="1"/>
          </p:cNvSpPr>
          <p:nvPr/>
        </p:nvSpPr>
        <p:spPr bwMode="auto">
          <a:xfrm>
            <a:off x="395288" y="1374775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>
              <a:tabLst>
                <a:tab pos="571500" algn="l"/>
              </a:tabLst>
            </a:pPr>
            <a:endParaRPr lang="en-AU" sz="1800" i="0"/>
          </a:p>
        </p:txBody>
      </p:sp>
      <p:sp>
        <p:nvSpPr>
          <p:cNvPr id="314374" name="Line 6"/>
          <p:cNvSpPr>
            <a:spLocks noChangeShapeType="1"/>
          </p:cNvSpPr>
          <p:nvPr/>
        </p:nvSpPr>
        <p:spPr bwMode="auto">
          <a:xfrm>
            <a:off x="4667250" y="2835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1" name="AutoShape 7"/>
          <p:cNvSpPr>
            <a:spLocks noChangeArrowheads="1"/>
          </p:cNvSpPr>
          <p:nvPr/>
        </p:nvSpPr>
        <p:spPr bwMode="auto">
          <a:xfrm>
            <a:off x="498475" y="120650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5722" name="AutoShape 8"/>
          <p:cNvSpPr>
            <a:spLocks noChangeArrowheads="1"/>
          </p:cNvSpPr>
          <p:nvPr/>
        </p:nvSpPr>
        <p:spPr bwMode="auto">
          <a:xfrm>
            <a:off x="363538" y="147638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5723" name="AutoShape 9"/>
          <p:cNvSpPr>
            <a:spLocks noChangeArrowheads="1"/>
          </p:cNvSpPr>
          <p:nvPr/>
        </p:nvSpPr>
        <p:spPr bwMode="auto">
          <a:xfrm>
            <a:off x="374650" y="230188"/>
            <a:ext cx="8453438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15724" name="Text Box 11"/>
          <p:cNvSpPr txBox="1">
            <a:spLocks noChangeArrowheads="1"/>
          </p:cNvSpPr>
          <p:nvPr/>
        </p:nvSpPr>
        <p:spPr bwMode="auto">
          <a:xfrm>
            <a:off x="3548063" y="400050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Yemek Protokolü</a:t>
            </a:r>
            <a:endParaRPr lang="da-DK" sz="1800" b="1" i="0"/>
          </a:p>
        </p:txBody>
      </p:sp>
      <p:pic>
        <p:nvPicPr>
          <p:cNvPr id="115725" name="Picture 12" descr="sof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3450" y="2382838"/>
            <a:ext cx="3802063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26" name="Picture 13" descr="Meb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747F0D7-0078-4CA3-945F-E0D8B4D1E605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22883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99F7B8-1474-4691-9FCB-7B8CA37B1C0E}" type="slidenum">
              <a:rPr lang="da-DK" smtClean="0"/>
              <a:pPr/>
              <a:t>96</a:t>
            </a:fld>
            <a:endParaRPr lang="da-DK" smtClean="0"/>
          </a:p>
        </p:txBody>
      </p:sp>
      <p:sp>
        <p:nvSpPr>
          <p:cNvPr id="122884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2885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2886" name="AutoShape 4"/>
          <p:cNvSpPr>
            <a:spLocks noChangeArrowheads="1"/>
          </p:cNvSpPr>
          <p:nvPr/>
        </p:nvSpPr>
        <p:spPr bwMode="auto">
          <a:xfrm>
            <a:off x="341313" y="2619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288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22888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22889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2898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891" name="Picture 12" descr="Konuk eşiyle evsahibi yanyan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77900" y="2828925"/>
            <a:ext cx="3200400" cy="2560638"/>
          </a:xfrm>
          <a:noFill/>
        </p:spPr>
      </p:pic>
      <p:sp>
        <p:nvSpPr>
          <p:cNvPr id="122892" name="Rectangle 13"/>
          <p:cNvSpPr>
            <a:spLocks noChangeArrowheads="1"/>
          </p:cNvSpPr>
          <p:nvPr/>
        </p:nvSpPr>
        <p:spPr bwMode="auto">
          <a:xfrm>
            <a:off x="4895850" y="2732088"/>
            <a:ext cx="3659188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1724025" algn="l"/>
              </a:tabLst>
            </a:pPr>
            <a:endParaRPr lang="tr-TR" sz="2400" b="1" i="0">
              <a:solidFill>
                <a:srgbClr val="5F5F5F"/>
              </a:solidFill>
              <a:latin typeface="Verdana" pitchFamily="34" charset="0"/>
            </a:endParaRPr>
          </a:p>
          <a:p>
            <a:pPr algn="ctr">
              <a:tabLst>
                <a:tab pos="1724025" algn="l"/>
              </a:tabLst>
            </a:pPr>
            <a:r>
              <a:rPr lang="tr-TR" sz="2400" b="1" i="0"/>
              <a:t>Konuk ve </a:t>
            </a:r>
          </a:p>
          <a:p>
            <a:pPr algn="ctr">
              <a:tabLst>
                <a:tab pos="1724025" algn="l"/>
              </a:tabLst>
            </a:pPr>
            <a:r>
              <a:rPr lang="tr-TR" sz="2400" b="1" i="0"/>
              <a:t>ev sahibi </a:t>
            </a:r>
          </a:p>
          <a:p>
            <a:pPr algn="ctr">
              <a:tabLst>
                <a:tab pos="1724025" algn="l"/>
              </a:tabLst>
            </a:pPr>
            <a:r>
              <a:rPr lang="tr-TR" sz="2400" b="1" i="0"/>
              <a:t>   yan yana	</a:t>
            </a:r>
          </a:p>
          <a:p>
            <a:pPr eaLnBrk="0" hangingPunct="0">
              <a:tabLst>
                <a:tab pos="1724025" algn="l"/>
              </a:tabLst>
            </a:pPr>
            <a:endParaRPr lang="tr-TR" sz="1800" b="1" i="0"/>
          </a:p>
        </p:txBody>
      </p:sp>
      <p:sp>
        <p:nvSpPr>
          <p:cNvPr id="289806" name="Rectangle 14"/>
          <p:cNvSpPr>
            <a:spLocks noChangeArrowheads="1"/>
          </p:cNvSpPr>
          <p:nvPr/>
        </p:nvSpPr>
        <p:spPr bwMode="auto">
          <a:xfrm>
            <a:off x="354013" y="1436688"/>
            <a:ext cx="873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tr-TR" sz="2400" b="1" i="0"/>
              <a:t>Protokol kurallarına göre sağ taraf her zaman şeref yeridir.</a:t>
            </a:r>
            <a:r>
              <a:rPr lang="tr-TR" sz="2400" b="1" i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22894" name="Text Box 15"/>
          <p:cNvSpPr txBox="1">
            <a:spLocks noChangeArrowheads="1"/>
          </p:cNvSpPr>
          <p:nvPr/>
        </p:nvSpPr>
        <p:spPr bwMode="auto">
          <a:xfrm>
            <a:off x="3548063" y="400050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Yemek Protokolü</a:t>
            </a:r>
            <a:endParaRPr lang="da-DK" sz="1800" b="1" i="0"/>
          </a:p>
        </p:txBody>
      </p:sp>
      <p:pic>
        <p:nvPicPr>
          <p:cNvPr id="122895" name="Picture 16" descr="Meb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4BACE50-C116-4D39-A073-4EBE47EEBF39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2390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08EAC1-820F-4BF7-8B45-64E46F9B2F13}" type="slidenum">
              <a:rPr lang="da-DK" smtClean="0"/>
              <a:pPr/>
              <a:t>97</a:t>
            </a:fld>
            <a:endParaRPr lang="da-DK" smtClean="0"/>
          </a:p>
        </p:txBody>
      </p:sp>
      <p:sp>
        <p:nvSpPr>
          <p:cNvPr id="12390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42900">
              <a:tabLst>
                <a:tab pos="571500" algn="l"/>
              </a:tabLst>
            </a:pPr>
            <a:endParaRPr lang="en-AU" sz="1800" i="0"/>
          </a:p>
        </p:txBody>
      </p:sp>
      <p:sp>
        <p:nvSpPr>
          <p:cNvPr id="292895" name="Line 31"/>
          <p:cNvSpPr>
            <a:spLocks noChangeShapeType="1"/>
          </p:cNvSpPr>
          <p:nvPr/>
        </p:nvSpPr>
        <p:spPr bwMode="auto">
          <a:xfrm>
            <a:off x="4667250" y="2835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910" name="AutoShape 35"/>
          <p:cNvSpPr>
            <a:spLocks noChangeArrowheads="1"/>
          </p:cNvSpPr>
          <p:nvPr/>
        </p:nvSpPr>
        <p:spPr bwMode="auto">
          <a:xfrm>
            <a:off x="498475" y="120650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3911" name="AutoShape 36"/>
          <p:cNvSpPr>
            <a:spLocks noChangeArrowheads="1"/>
          </p:cNvSpPr>
          <p:nvPr/>
        </p:nvSpPr>
        <p:spPr bwMode="auto">
          <a:xfrm>
            <a:off x="363538" y="147638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3912" name="AutoShape 37"/>
          <p:cNvSpPr>
            <a:spLocks noChangeArrowheads="1"/>
          </p:cNvSpPr>
          <p:nvPr/>
        </p:nvSpPr>
        <p:spPr bwMode="auto">
          <a:xfrm>
            <a:off x="374650" y="230188"/>
            <a:ext cx="8453438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3913" name="Text Box 39"/>
          <p:cNvSpPr txBox="1">
            <a:spLocks noChangeArrowheads="1"/>
          </p:cNvSpPr>
          <p:nvPr/>
        </p:nvSpPr>
        <p:spPr bwMode="auto">
          <a:xfrm>
            <a:off x="3548063" y="400050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Yemek Protokolü</a:t>
            </a:r>
            <a:endParaRPr lang="da-DK" sz="1800" b="1" i="0"/>
          </a:p>
        </p:txBody>
      </p:sp>
      <p:sp>
        <p:nvSpPr>
          <p:cNvPr id="123914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457200" y="133191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3100" smtClean="0"/>
              <a:t>   Yemekteki oturma düzeni son derece önemlidir.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3100" smtClean="0"/>
              <a:t>İlk önce onur konuğu, ardından da diğerleri yerine oturur.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3100" smtClean="0"/>
              <a:t> </a:t>
            </a:r>
            <a:r>
              <a:rPr lang="tr-TR" sz="3100" smtClean="0">
                <a:solidFill>
                  <a:srgbClr val="FF3300"/>
                </a:solidFill>
              </a:rPr>
              <a:t>Protokol kurallarına göre sağ taraf her zaman şeref yeridir.</a:t>
            </a:r>
            <a:r>
              <a:rPr lang="tr-TR" sz="31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3100" smtClean="0">
                <a:solidFill>
                  <a:srgbClr val="009900"/>
                </a:solidFill>
              </a:rPr>
              <a:t>Bu nedenle onur konuğu daima ev sahibinin yanına oturtulur.</a:t>
            </a:r>
            <a:r>
              <a:rPr lang="tr-TR" sz="31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3100" smtClean="0"/>
              <a:t>Bu durum arabaya binerken de geçerlidir.</a:t>
            </a:r>
          </a:p>
        </p:txBody>
      </p:sp>
      <p:pic>
        <p:nvPicPr>
          <p:cNvPr id="123915" name="Picture 42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F70E95-5E3C-4912-A838-E93B7ED8D807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2493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907C0E-C477-4EF1-A6C7-3E931AEB68B9}" type="slidenum">
              <a:rPr lang="da-DK" smtClean="0"/>
              <a:pPr/>
              <a:t>98</a:t>
            </a:fld>
            <a:endParaRPr lang="da-DK" smtClean="0"/>
          </a:p>
        </p:txBody>
      </p:sp>
      <p:sp>
        <p:nvSpPr>
          <p:cNvPr id="124932" name="AutoShape 2"/>
          <p:cNvSpPr>
            <a:spLocks noChangeArrowheads="1"/>
          </p:cNvSpPr>
          <p:nvPr/>
        </p:nvSpPr>
        <p:spPr bwMode="auto">
          <a:xfrm>
            <a:off x="460375" y="14763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4933" name="AutoShape 3"/>
          <p:cNvSpPr>
            <a:spLocks noChangeArrowheads="1"/>
          </p:cNvSpPr>
          <p:nvPr/>
        </p:nvSpPr>
        <p:spPr bwMode="auto">
          <a:xfrm>
            <a:off x="344488" y="1762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4934" name="AutoShape 4"/>
          <p:cNvSpPr>
            <a:spLocks noChangeArrowheads="1"/>
          </p:cNvSpPr>
          <p:nvPr/>
        </p:nvSpPr>
        <p:spPr bwMode="auto">
          <a:xfrm>
            <a:off x="303213" y="2492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 i="0">
                <a:solidFill>
                  <a:srgbClr val="FF0000"/>
                </a:solidFill>
              </a:rPr>
              <a:t>YEMEK YERKEN DİKKAT EDİLECEK HUSUSLAR</a:t>
            </a:r>
            <a:endParaRPr lang="da-DK" sz="1800" b="1" i="0">
              <a:solidFill>
                <a:srgbClr val="FF0000"/>
              </a:solidFill>
            </a:endParaRPr>
          </a:p>
        </p:txBody>
      </p:sp>
      <p:sp>
        <p:nvSpPr>
          <p:cNvPr id="124935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24936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24937" name="Text Box 7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7331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493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46088" y="1042988"/>
            <a:ext cx="8229600" cy="52181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smtClean="0"/>
          </a:p>
          <a:p>
            <a:pPr algn="ctr" eaLnBrk="1" hangingPunct="1">
              <a:buFontTx/>
              <a:buNone/>
            </a:pPr>
            <a:r>
              <a:rPr lang="tr-TR" sz="2400" smtClean="0"/>
              <a:t>Sessizlik olmalı, yüksek sesle konuşmamalı </a:t>
            </a:r>
          </a:p>
          <a:p>
            <a:pPr algn="ctr" eaLnBrk="1" hangingPunct="1">
              <a:buFontTx/>
              <a:buNone/>
            </a:pPr>
            <a:r>
              <a:rPr lang="tr-TR" sz="2400" smtClean="0"/>
              <a:t>Kahkahalarla gülmemeli, </a:t>
            </a:r>
          </a:p>
          <a:p>
            <a:pPr algn="ctr" eaLnBrk="1" hangingPunct="1">
              <a:buFontTx/>
              <a:buNone/>
            </a:pPr>
            <a:r>
              <a:rPr lang="tr-TR" sz="2400" smtClean="0"/>
              <a:t>Çok hızlı veya çok yavaş yememek karşıdaki ile birlikte yemek</a:t>
            </a:r>
          </a:p>
          <a:p>
            <a:pPr algn="ctr" eaLnBrk="1" hangingPunct="1">
              <a:buFontTx/>
              <a:buNone/>
            </a:pPr>
            <a:r>
              <a:rPr lang="tr-TR" sz="2400" smtClean="0"/>
              <a:t>Masada </a:t>
            </a:r>
            <a:r>
              <a:rPr lang="tr-TR" sz="2400" smtClean="0">
                <a:solidFill>
                  <a:srgbClr val="FF0000"/>
                </a:solidFill>
              </a:rPr>
              <a:t>kürdan kullanmamak</a:t>
            </a:r>
          </a:p>
          <a:p>
            <a:pPr algn="ctr" eaLnBrk="1" hangingPunct="1">
              <a:buFontTx/>
              <a:buNone/>
            </a:pPr>
            <a:r>
              <a:rPr lang="tr-TR" sz="2400" smtClean="0"/>
              <a:t>Ağız dolu iken konuşmamak</a:t>
            </a:r>
          </a:p>
          <a:p>
            <a:pPr algn="ctr" eaLnBrk="1" hangingPunct="1">
              <a:buFontTx/>
              <a:buNone/>
            </a:pPr>
            <a:r>
              <a:rPr lang="tr-TR" sz="2400" smtClean="0"/>
              <a:t>Ağzı şapırdatmadan yemek</a:t>
            </a:r>
          </a:p>
          <a:p>
            <a:pPr algn="ctr" eaLnBrk="1" hangingPunct="1">
              <a:buFontTx/>
              <a:buNone/>
            </a:pPr>
            <a:r>
              <a:rPr lang="tr-TR" sz="2400" smtClean="0"/>
              <a:t>Çay v.s.. Hürpletmeden içmek</a:t>
            </a:r>
          </a:p>
          <a:p>
            <a:pPr algn="ctr" eaLnBrk="1" hangingPunct="1">
              <a:buFontTx/>
              <a:buNone/>
            </a:pPr>
            <a:r>
              <a:rPr lang="tr-TR" sz="2400" smtClean="0">
                <a:solidFill>
                  <a:srgbClr val="FF0000"/>
                </a:solidFill>
              </a:rPr>
              <a:t>Temizlik</a:t>
            </a:r>
            <a:r>
              <a:rPr lang="tr-TR" sz="2400" smtClean="0"/>
              <a:t> (El yıkama) OLMAZSA OLMAZLARDANDIR.</a:t>
            </a:r>
          </a:p>
          <a:p>
            <a:pPr algn="ctr" eaLnBrk="1" hangingPunct="1">
              <a:buFontTx/>
              <a:buNone/>
            </a:pPr>
            <a:endParaRPr lang="tr-TR" sz="2400" smtClean="0"/>
          </a:p>
          <a:p>
            <a:pPr algn="ctr" eaLnBrk="1" hangingPunct="1">
              <a:buFontTx/>
              <a:buNone/>
            </a:pPr>
            <a:endParaRPr lang="tr-TR" smtClean="0"/>
          </a:p>
        </p:txBody>
      </p:sp>
      <p:pic>
        <p:nvPicPr>
          <p:cNvPr id="124940" name="Picture 11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538" y="258763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9C489C7-BFCC-4F55-A3A5-24B268BFA9DA}" type="datetime4">
              <a:rPr lang="tr-TR" smtClean="0"/>
              <a:pPr/>
              <a:t>13 Mart 2019</a:t>
            </a:fld>
            <a:endParaRPr lang="da-DK" smtClean="0"/>
          </a:p>
        </p:txBody>
      </p:sp>
      <p:sp>
        <p:nvSpPr>
          <p:cNvPr id="12595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6385F-346F-452C-B2E1-0F780CE03ADB}" type="slidenum">
              <a:rPr lang="da-DK" smtClean="0"/>
              <a:pPr/>
              <a:t>99</a:t>
            </a:fld>
            <a:endParaRPr lang="da-DK" smtClean="0"/>
          </a:p>
        </p:txBody>
      </p:sp>
      <p:sp>
        <p:nvSpPr>
          <p:cNvPr id="125956" name="AutoShape 2"/>
          <p:cNvSpPr>
            <a:spLocks noChangeArrowheads="1"/>
          </p:cNvSpPr>
          <p:nvPr/>
        </p:nvSpPr>
        <p:spPr bwMode="auto">
          <a:xfrm>
            <a:off x="460375" y="395288"/>
            <a:ext cx="8393113" cy="523875"/>
          </a:xfrm>
          <a:prstGeom prst="roundRect">
            <a:avLst>
              <a:gd name="adj" fmla="val 50000"/>
            </a:avLst>
          </a:prstGeom>
          <a:solidFill>
            <a:srgbClr val="95CFD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5957" name="AutoShape 3"/>
          <p:cNvSpPr>
            <a:spLocks noChangeArrowheads="1"/>
          </p:cNvSpPr>
          <p:nvPr/>
        </p:nvSpPr>
        <p:spPr bwMode="auto">
          <a:xfrm>
            <a:off x="344488" y="442913"/>
            <a:ext cx="8493125" cy="649287"/>
          </a:xfrm>
          <a:prstGeom prst="roundRect">
            <a:avLst>
              <a:gd name="adj" fmla="val 50000"/>
            </a:avLst>
          </a:prstGeom>
          <a:solidFill>
            <a:srgbClr val="80808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5958" name="AutoShape 4"/>
          <p:cNvSpPr>
            <a:spLocks noChangeArrowheads="1"/>
          </p:cNvSpPr>
          <p:nvPr/>
        </p:nvSpPr>
        <p:spPr bwMode="auto">
          <a:xfrm>
            <a:off x="341313" y="490538"/>
            <a:ext cx="8453437" cy="596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da-DK" sz="2400" b="1" i="0"/>
              <a:t>  </a:t>
            </a:r>
            <a:endParaRPr lang="da-DK" sz="1800" i="0"/>
          </a:p>
        </p:txBody>
      </p:sp>
      <p:sp>
        <p:nvSpPr>
          <p:cNvPr id="125959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1600" i="0"/>
          </a:p>
        </p:txBody>
      </p:sp>
      <p:sp>
        <p:nvSpPr>
          <p:cNvPr id="125960" name="Text Box 6"/>
          <p:cNvSpPr txBox="1">
            <a:spLocks noChangeArrowheads="1"/>
          </p:cNvSpPr>
          <p:nvPr/>
        </p:nvSpPr>
        <p:spPr bwMode="auto">
          <a:xfrm>
            <a:off x="4346575" y="908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tr-TR" sz="2400" b="1" i="0"/>
          </a:p>
        </p:txBody>
      </p:sp>
      <p:sp>
        <p:nvSpPr>
          <p:cNvPr id="125961" name="Text Box 8"/>
          <p:cNvSpPr txBox="1">
            <a:spLocks noChangeArrowheads="1"/>
          </p:cNvSpPr>
          <p:nvPr/>
        </p:nvSpPr>
        <p:spPr bwMode="auto">
          <a:xfrm>
            <a:off x="2798763" y="881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 sz="2400" b="1" i="0"/>
          </a:p>
        </p:txBody>
      </p:sp>
      <p:sp>
        <p:nvSpPr>
          <p:cNvPr id="125962" name="Text Box 9"/>
          <p:cNvSpPr txBox="1">
            <a:spLocks noChangeArrowheads="1"/>
          </p:cNvSpPr>
          <p:nvPr/>
        </p:nvSpPr>
        <p:spPr bwMode="auto">
          <a:xfrm>
            <a:off x="3598863" y="571500"/>
            <a:ext cx="194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1800" b="1" i="0"/>
              <a:t>Giyim Protokolü</a:t>
            </a:r>
            <a:endParaRPr lang="da-DK" sz="1800" b="1" i="0"/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96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906463" y="1778000"/>
            <a:ext cx="7292975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000" b="1" i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İnsanlar kıyafetiyle karşılanır, düşünceleriyle uğurlanır.</a:t>
            </a:r>
          </a:p>
          <a:p>
            <a:pPr algn="ctr">
              <a:defRPr/>
            </a:pPr>
            <a:endParaRPr lang="tr-TR" sz="5000" b="1" i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tr-TR" sz="1600" b="1" i="0"/>
              <a:t>ANONİM</a:t>
            </a:r>
          </a:p>
        </p:txBody>
      </p:sp>
      <p:pic>
        <p:nvPicPr>
          <p:cNvPr id="125966" name="Picture 15" descr="Meb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450" y="471488"/>
            <a:ext cx="762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4477</TotalTime>
  <Words>3687</Words>
  <Application>Microsoft Office PowerPoint</Application>
  <PresentationFormat>Ekran Gösterisi (4:3)</PresentationFormat>
  <Paragraphs>1512</Paragraphs>
  <Slides>119</Slides>
  <Notes>119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119</vt:i4>
      </vt:variant>
    </vt:vector>
  </HeadingPairs>
  <TitlesOfParts>
    <vt:vector size="120" baseType="lpstr">
      <vt:lpstr>Standarddesign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2. RESMÎ TAŞITLARDA OTURMA DÜZENİ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Yazı bir kişi ya da bir kuruluşa gönderildiğinde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Medeniyet Ayrıntıdadır. Volter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Aalborg tekniske skole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cp:lastModifiedBy>asus</cp:lastModifiedBy>
  <cp:revision>532</cp:revision>
  <dcterms:created xsi:type="dcterms:W3CDTF">2003-11-27T23:12:20Z</dcterms:created>
  <dcterms:modified xsi:type="dcterms:W3CDTF">2019-03-13T05:45:13Z</dcterms:modified>
</cp:coreProperties>
</file>