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diagrams/layout1.xml" ContentType="application/vnd.openxmlformats-officedocument.drawingml.diagramLayout+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diagrams/colors1.xml" ContentType="application/vnd.openxmlformats-officedocument.drawingml.diagramColors+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Layouts/slideLayout1.xml" ContentType="application/vnd.openxmlformats-officedocument.presentationml.slideLayout+xml"/>
  <Default Extension="wav" ContentType="audio/wav"/>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diagrams/data1.xml" ContentType="application/vnd.openxmlformats-officedocument.drawingml.diagramData+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gif" ContentType="image/gif"/>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2"/>
  </p:notesMasterIdLst>
  <p:sldIdLst>
    <p:sldId id="257" r:id="rId2"/>
    <p:sldId id="500" r:id="rId3"/>
    <p:sldId id="501" r:id="rId4"/>
    <p:sldId id="502" r:id="rId5"/>
    <p:sldId id="503" r:id="rId6"/>
    <p:sldId id="505" r:id="rId7"/>
    <p:sldId id="506" r:id="rId8"/>
    <p:sldId id="507" r:id="rId9"/>
    <p:sldId id="508" r:id="rId10"/>
    <p:sldId id="509" r:id="rId11"/>
    <p:sldId id="510" r:id="rId12"/>
    <p:sldId id="511" r:id="rId13"/>
    <p:sldId id="512" r:id="rId14"/>
    <p:sldId id="513" r:id="rId15"/>
    <p:sldId id="514" r:id="rId16"/>
    <p:sldId id="515" r:id="rId17"/>
    <p:sldId id="516" r:id="rId18"/>
    <p:sldId id="517" r:id="rId19"/>
    <p:sldId id="518" r:id="rId20"/>
    <p:sldId id="519" r:id="rId21"/>
    <p:sldId id="520" r:id="rId22"/>
    <p:sldId id="521" r:id="rId23"/>
    <p:sldId id="522" r:id="rId24"/>
    <p:sldId id="523" r:id="rId25"/>
    <p:sldId id="524" r:id="rId26"/>
    <p:sldId id="525" r:id="rId27"/>
    <p:sldId id="526" r:id="rId28"/>
    <p:sldId id="527" r:id="rId29"/>
    <p:sldId id="528" r:id="rId30"/>
    <p:sldId id="529" r:id="rId31"/>
    <p:sldId id="530" r:id="rId32"/>
    <p:sldId id="531" r:id="rId33"/>
    <p:sldId id="532" r:id="rId34"/>
    <p:sldId id="533" r:id="rId35"/>
    <p:sldId id="534" r:id="rId36"/>
    <p:sldId id="535" r:id="rId37"/>
    <p:sldId id="536" r:id="rId38"/>
    <p:sldId id="537" r:id="rId39"/>
    <p:sldId id="538" r:id="rId40"/>
    <p:sldId id="539" r:id="rId41"/>
    <p:sldId id="540" r:id="rId42"/>
    <p:sldId id="541" r:id="rId43"/>
    <p:sldId id="542" r:id="rId44"/>
    <p:sldId id="543" r:id="rId45"/>
    <p:sldId id="544" r:id="rId46"/>
    <p:sldId id="481" r:id="rId47"/>
    <p:sldId id="482" r:id="rId48"/>
    <p:sldId id="449" r:id="rId49"/>
    <p:sldId id="494" r:id="rId50"/>
    <p:sldId id="484" r:id="rId51"/>
    <p:sldId id="485" r:id="rId52"/>
    <p:sldId id="486" r:id="rId53"/>
    <p:sldId id="487" r:id="rId54"/>
    <p:sldId id="488" r:id="rId55"/>
    <p:sldId id="489" r:id="rId56"/>
    <p:sldId id="490" r:id="rId57"/>
    <p:sldId id="491" r:id="rId58"/>
    <p:sldId id="492" r:id="rId59"/>
    <p:sldId id="493" r:id="rId60"/>
    <p:sldId id="452" r:id="rId61"/>
    <p:sldId id="456" r:id="rId62"/>
    <p:sldId id="459" r:id="rId63"/>
    <p:sldId id="451" r:id="rId64"/>
    <p:sldId id="260" r:id="rId65"/>
    <p:sldId id="261" r:id="rId66"/>
    <p:sldId id="262" r:id="rId67"/>
    <p:sldId id="263" r:id="rId68"/>
    <p:sldId id="264" r:id="rId69"/>
    <p:sldId id="265" r:id="rId70"/>
    <p:sldId id="266" r:id="rId71"/>
    <p:sldId id="267" r:id="rId72"/>
    <p:sldId id="483" r:id="rId73"/>
    <p:sldId id="268" r:id="rId74"/>
    <p:sldId id="269" r:id="rId75"/>
    <p:sldId id="270" r:id="rId76"/>
    <p:sldId id="271" r:id="rId77"/>
    <p:sldId id="272" r:id="rId78"/>
    <p:sldId id="273" r:id="rId79"/>
    <p:sldId id="470" r:id="rId80"/>
    <p:sldId id="471" r:id="rId81"/>
    <p:sldId id="472" r:id="rId82"/>
    <p:sldId id="473" r:id="rId83"/>
    <p:sldId id="274" r:id="rId84"/>
    <p:sldId id="275" r:id="rId85"/>
    <p:sldId id="276" r:id="rId86"/>
    <p:sldId id="277" r:id="rId87"/>
    <p:sldId id="278" r:id="rId88"/>
    <p:sldId id="279" r:id="rId89"/>
    <p:sldId id="280" r:id="rId90"/>
    <p:sldId id="281" r:id="rId91"/>
    <p:sldId id="282" r:id="rId92"/>
    <p:sldId id="283" r:id="rId93"/>
    <p:sldId id="284" r:id="rId94"/>
    <p:sldId id="285" r:id="rId95"/>
    <p:sldId id="286" r:id="rId96"/>
    <p:sldId id="287" r:id="rId97"/>
    <p:sldId id="288" r:id="rId98"/>
    <p:sldId id="289" r:id="rId99"/>
    <p:sldId id="290" r:id="rId100"/>
    <p:sldId id="291" r:id="rId101"/>
    <p:sldId id="292" r:id="rId102"/>
    <p:sldId id="293" r:id="rId103"/>
    <p:sldId id="294" r:id="rId104"/>
    <p:sldId id="295" r:id="rId105"/>
    <p:sldId id="296" r:id="rId106"/>
    <p:sldId id="297" r:id="rId107"/>
    <p:sldId id="298" r:id="rId108"/>
    <p:sldId id="299" r:id="rId109"/>
    <p:sldId id="300" r:id="rId110"/>
    <p:sldId id="301" r:id="rId111"/>
    <p:sldId id="545" r:id="rId112"/>
    <p:sldId id="302" r:id="rId113"/>
    <p:sldId id="303" r:id="rId114"/>
    <p:sldId id="304" r:id="rId115"/>
    <p:sldId id="305" r:id="rId116"/>
    <p:sldId id="306" r:id="rId117"/>
    <p:sldId id="307" r:id="rId118"/>
    <p:sldId id="308" r:id="rId119"/>
    <p:sldId id="309" r:id="rId120"/>
    <p:sldId id="310" r:id="rId121"/>
    <p:sldId id="311" r:id="rId122"/>
    <p:sldId id="312" r:id="rId123"/>
    <p:sldId id="313" r:id="rId124"/>
    <p:sldId id="314" r:id="rId125"/>
    <p:sldId id="315" r:id="rId126"/>
    <p:sldId id="316" r:id="rId127"/>
    <p:sldId id="317" r:id="rId128"/>
    <p:sldId id="318" r:id="rId129"/>
    <p:sldId id="319" r:id="rId130"/>
    <p:sldId id="320" r:id="rId131"/>
    <p:sldId id="321" r:id="rId132"/>
    <p:sldId id="322" r:id="rId133"/>
    <p:sldId id="323" r:id="rId134"/>
    <p:sldId id="324" r:id="rId135"/>
    <p:sldId id="325" r:id="rId136"/>
    <p:sldId id="326" r:id="rId137"/>
    <p:sldId id="327" r:id="rId138"/>
    <p:sldId id="328" r:id="rId139"/>
    <p:sldId id="329" r:id="rId140"/>
    <p:sldId id="330" r:id="rId141"/>
    <p:sldId id="331" r:id="rId142"/>
    <p:sldId id="332" r:id="rId143"/>
    <p:sldId id="333" r:id="rId144"/>
    <p:sldId id="334" r:id="rId145"/>
    <p:sldId id="335" r:id="rId146"/>
    <p:sldId id="336" r:id="rId147"/>
    <p:sldId id="337" r:id="rId148"/>
    <p:sldId id="338" r:id="rId149"/>
    <p:sldId id="339" r:id="rId150"/>
    <p:sldId id="340" r:id="rId151"/>
    <p:sldId id="341" r:id="rId152"/>
    <p:sldId id="342" r:id="rId153"/>
    <p:sldId id="343" r:id="rId154"/>
    <p:sldId id="344" r:id="rId155"/>
    <p:sldId id="345" r:id="rId156"/>
    <p:sldId id="346" r:id="rId157"/>
    <p:sldId id="347" r:id="rId158"/>
    <p:sldId id="348" r:id="rId159"/>
    <p:sldId id="349" r:id="rId160"/>
    <p:sldId id="350" r:id="rId161"/>
    <p:sldId id="351" r:id="rId162"/>
    <p:sldId id="352" r:id="rId163"/>
    <p:sldId id="353" r:id="rId164"/>
    <p:sldId id="354" r:id="rId165"/>
    <p:sldId id="355" r:id="rId166"/>
    <p:sldId id="356" r:id="rId167"/>
    <p:sldId id="357" r:id="rId168"/>
    <p:sldId id="358" r:id="rId169"/>
    <p:sldId id="359" r:id="rId170"/>
    <p:sldId id="360" r:id="rId171"/>
    <p:sldId id="361" r:id="rId172"/>
    <p:sldId id="362" r:id="rId173"/>
    <p:sldId id="364" r:id="rId174"/>
    <p:sldId id="365" r:id="rId175"/>
    <p:sldId id="366" r:id="rId176"/>
    <p:sldId id="367" r:id="rId177"/>
    <p:sldId id="368" r:id="rId178"/>
    <p:sldId id="369" r:id="rId179"/>
    <p:sldId id="370" r:id="rId180"/>
    <p:sldId id="475" r:id="rId181"/>
    <p:sldId id="371" r:id="rId182"/>
    <p:sldId id="476" r:id="rId183"/>
    <p:sldId id="372" r:id="rId184"/>
    <p:sldId id="373" r:id="rId185"/>
    <p:sldId id="477" r:id="rId186"/>
    <p:sldId id="374" r:id="rId187"/>
    <p:sldId id="478" r:id="rId188"/>
    <p:sldId id="375" r:id="rId189"/>
    <p:sldId id="479" r:id="rId190"/>
    <p:sldId id="376" r:id="rId191"/>
    <p:sldId id="377" r:id="rId192"/>
    <p:sldId id="378" r:id="rId193"/>
    <p:sldId id="379" r:id="rId194"/>
    <p:sldId id="380" r:id="rId195"/>
    <p:sldId id="381" r:id="rId196"/>
    <p:sldId id="382" r:id="rId197"/>
    <p:sldId id="383" r:id="rId198"/>
    <p:sldId id="384" r:id="rId199"/>
    <p:sldId id="385" r:id="rId200"/>
    <p:sldId id="386" r:id="rId201"/>
    <p:sldId id="387" r:id="rId202"/>
    <p:sldId id="388" r:id="rId203"/>
    <p:sldId id="389" r:id="rId204"/>
    <p:sldId id="390" r:id="rId205"/>
    <p:sldId id="391" r:id="rId206"/>
    <p:sldId id="392" r:id="rId207"/>
    <p:sldId id="393" r:id="rId208"/>
    <p:sldId id="394" r:id="rId209"/>
    <p:sldId id="395" r:id="rId210"/>
    <p:sldId id="396" r:id="rId211"/>
    <p:sldId id="397" r:id="rId212"/>
    <p:sldId id="398" r:id="rId213"/>
    <p:sldId id="399" r:id="rId214"/>
    <p:sldId id="400" r:id="rId215"/>
    <p:sldId id="401" r:id="rId216"/>
    <p:sldId id="402" r:id="rId217"/>
    <p:sldId id="403" r:id="rId218"/>
    <p:sldId id="404" r:id="rId219"/>
    <p:sldId id="405" r:id="rId220"/>
    <p:sldId id="406" r:id="rId221"/>
    <p:sldId id="407" r:id="rId222"/>
    <p:sldId id="408" r:id="rId223"/>
    <p:sldId id="409" r:id="rId224"/>
    <p:sldId id="410" r:id="rId225"/>
    <p:sldId id="496" r:id="rId226"/>
    <p:sldId id="411" r:id="rId227"/>
    <p:sldId id="412" r:id="rId228"/>
    <p:sldId id="413" r:id="rId229"/>
    <p:sldId id="414" r:id="rId230"/>
    <p:sldId id="415" r:id="rId231"/>
    <p:sldId id="416" r:id="rId232"/>
    <p:sldId id="417" r:id="rId233"/>
    <p:sldId id="418" r:id="rId234"/>
    <p:sldId id="419" r:id="rId235"/>
    <p:sldId id="420" r:id="rId236"/>
    <p:sldId id="421" r:id="rId237"/>
    <p:sldId id="422" r:id="rId238"/>
    <p:sldId id="423" r:id="rId239"/>
    <p:sldId id="424" r:id="rId240"/>
    <p:sldId id="425" r:id="rId241"/>
    <p:sldId id="426" r:id="rId242"/>
    <p:sldId id="427" r:id="rId243"/>
    <p:sldId id="428" r:id="rId244"/>
    <p:sldId id="429" r:id="rId245"/>
    <p:sldId id="430" r:id="rId246"/>
    <p:sldId id="431" r:id="rId247"/>
    <p:sldId id="432" r:id="rId248"/>
    <p:sldId id="433" r:id="rId249"/>
    <p:sldId id="434" r:id="rId250"/>
    <p:sldId id="435" r:id="rId251"/>
    <p:sldId id="436" r:id="rId252"/>
    <p:sldId id="437" r:id="rId253"/>
    <p:sldId id="438" r:id="rId254"/>
    <p:sldId id="439" r:id="rId255"/>
    <p:sldId id="440" r:id="rId256"/>
    <p:sldId id="441" r:id="rId257"/>
    <p:sldId id="442" r:id="rId258"/>
    <p:sldId id="495" r:id="rId259"/>
    <p:sldId id="443" r:id="rId260"/>
    <p:sldId id="445" r:id="rId26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41C82"/>
    <a:srgbClr val="0082B0"/>
    <a:srgbClr val="990099"/>
    <a:srgbClr val="F062CB"/>
    <a:srgbClr val="FF00FF"/>
    <a:srgbClr val="F2ECDE"/>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60" autoAdjust="0"/>
    <p:restoredTop sz="94662" autoAdjust="0"/>
  </p:normalViewPr>
  <p:slideViewPr>
    <p:cSldViewPr>
      <p:cViewPr>
        <p:scale>
          <a:sx n="77" d="100"/>
          <a:sy n="77" d="100"/>
        </p:scale>
        <p:origin x="-1176" y="78"/>
      </p:cViewPr>
      <p:guideLst>
        <p:guide orient="horz" pos="2160"/>
        <p:guide pos="2880"/>
      </p:guideLst>
    </p:cSldViewPr>
  </p:slideViewPr>
  <p:outlineViewPr>
    <p:cViewPr>
      <p:scale>
        <a:sx n="33" d="100"/>
        <a:sy n="33" d="100"/>
      </p:scale>
      <p:origin x="84"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presProps" Target="pres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s>
</file>

<file path=ppt/_rels/viewProps.xml.rels><?xml version="1.0" encoding="UTF-8" standalone="yes"?>
<Relationships xmlns="http://schemas.openxmlformats.org/package/2006/relationships"><Relationship Id="rId13" Type="http://schemas.openxmlformats.org/officeDocument/2006/relationships/slide" Target="slides/slide95.xml"/><Relationship Id="rId18" Type="http://schemas.openxmlformats.org/officeDocument/2006/relationships/slide" Target="slides/slide100.xml"/><Relationship Id="rId26" Type="http://schemas.openxmlformats.org/officeDocument/2006/relationships/slide" Target="slides/slide147.xml"/><Relationship Id="rId39" Type="http://schemas.openxmlformats.org/officeDocument/2006/relationships/slide" Target="slides/slide208.xml"/><Relationship Id="rId21" Type="http://schemas.openxmlformats.org/officeDocument/2006/relationships/slide" Target="slides/slide131.xml"/><Relationship Id="rId34" Type="http://schemas.openxmlformats.org/officeDocument/2006/relationships/slide" Target="slides/slide198.xml"/><Relationship Id="rId42" Type="http://schemas.openxmlformats.org/officeDocument/2006/relationships/slide" Target="slides/slide213.xml"/><Relationship Id="rId47" Type="http://schemas.openxmlformats.org/officeDocument/2006/relationships/slide" Target="slides/slide219.xml"/><Relationship Id="rId50" Type="http://schemas.openxmlformats.org/officeDocument/2006/relationships/slide" Target="slides/slide222.xml"/><Relationship Id="rId55" Type="http://schemas.openxmlformats.org/officeDocument/2006/relationships/slide" Target="slides/slide238.xml"/><Relationship Id="rId7" Type="http://schemas.openxmlformats.org/officeDocument/2006/relationships/slide" Target="slides/slide89.xml"/><Relationship Id="rId12" Type="http://schemas.openxmlformats.org/officeDocument/2006/relationships/slide" Target="slides/slide94.xml"/><Relationship Id="rId17" Type="http://schemas.openxmlformats.org/officeDocument/2006/relationships/slide" Target="slides/slide99.xml"/><Relationship Id="rId25" Type="http://schemas.openxmlformats.org/officeDocument/2006/relationships/slide" Target="slides/slide146.xml"/><Relationship Id="rId33" Type="http://schemas.openxmlformats.org/officeDocument/2006/relationships/slide" Target="slides/slide194.xml"/><Relationship Id="rId38" Type="http://schemas.openxmlformats.org/officeDocument/2006/relationships/slide" Target="slides/slide202.xml"/><Relationship Id="rId46" Type="http://schemas.openxmlformats.org/officeDocument/2006/relationships/slide" Target="slides/slide218.xml"/><Relationship Id="rId59" Type="http://schemas.openxmlformats.org/officeDocument/2006/relationships/slide" Target="slides/slide250.xml"/><Relationship Id="rId2" Type="http://schemas.openxmlformats.org/officeDocument/2006/relationships/slide" Target="slides/slide84.xml"/><Relationship Id="rId16" Type="http://schemas.openxmlformats.org/officeDocument/2006/relationships/slide" Target="slides/slide98.xml"/><Relationship Id="rId20" Type="http://schemas.openxmlformats.org/officeDocument/2006/relationships/slide" Target="slides/slide102.xml"/><Relationship Id="rId29" Type="http://schemas.openxmlformats.org/officeDocument/2006/relationships/slide" Target="slides/slide150.xml"/><Relationship Id="rId41" Type="http://schemas.openxmlformats.org/officeDocument/2006/relationships/slide" Target="slides/slide211.xml"/><Relationship Id="rId54" Type="http://schemas.openxmlformats.org/officeDocument/2006/relationships/slide" Target="slides/slide236.xml"/><Relationship Id="rId1" Type="http://schemas.openxmlformats.org/officeDocument/2006/relationships/slide" Target="slides/slide77.xml"/><Relationship Id="rId6" Type="http://schemas.openxmlformats.org/officeDocument/2006/relationships/slide" Target="slides/slide88.xml"/><Relationship Id="rId11" Type="http://schemas.openxmlformats.org/officeDocument/2006/relationships/slide" Target="slides/slide93.xml"/><Relationship Id="rId24" Type="http://schemas.openxmlformats.org/officeDocument/2006/relationships/slide" Target="slides/slide134.xml"/><Relationship Id="rId32" Type="http://schemas.openxmlformats.org/officeDocument/2006/relationships/slide" Target="slides/slide174.xml"/><Relationship Id="rId37" Type="http://schemas.openxmlformats.org/officeDocument/2006/relationships/slide" Target="slides/slide201.xml"/><Relationship Id="rId40" Type="http://schemas.openxmlformats.org/officeDocument/2006/relationships/slide" Target="slides/slide209.xml"/><Relationship Id="rId45" Type="http://schemas.openxmlformats.org/officeDocument/2006/relationships/slide" Target="slides/slide217.xml"/><Relationship Id="rId53" Type="http://schemas.openxmlformats.org/officeDocument/2006/relationships/slide" Target="slides/slide235.xml"/><Relationship Id="rId58" Type="http://schemas.openxmlformats.org/officeDocument/2006/relationships/slide" Target="slides/slide244.xml"/><Relationship Id="rId5" Type="http://schemas.openxmlformats.org/officeDocument/2006/relationships/slide" Target="slides/slide87.xml"/><Relationship Id="rId15" Type="http://schemas.openxmlformats.org/officeDocument/2006/relationships/slide" Target="slides/slide97.xml"/><Relationship Id="rId23" Type="http://schemas.openxmlformats.org/officeDocument/2006/relationships/slide" Target="slides/slide133.xml"/><Relationship Id="rId28" Type="http://schemas.openxmlformats.org/officeDocument/2006/relationships/slide" Target="slides/slide149.xml"/><Relationship Id="rId36" Type="http://schemas.openxmlformats.org/officeDocument/2006/relationships/slide" Target="slides/slide200.xml"/><Relationship Id="rId49" Type="http://schemas.openxmlformats.org/officeDocument/2006/relationships/slide" Target="slides/slide221.xml"/><Relationship Id="rId57" Type="http://schemas.openxmlformats.org/officeDocument/2006/relationships/slide" Target="slides/slide243.xml"/><Relationship Id="rId10" Type="http://schemas.openxmlformats.org/officeDocument/2006/relationships/slide" Target="slides/slide92.xml"/><Relationship Id="rId19" Type="http://schemas.openxmlformats.org/officeDocument/2006/relationships/slide" Target="slides/slide101.xml"/><Relationship Id="rId31" Type="http://schemas.openxmlformats.org/officeDocument/2006/relationships/slide" Target="slides/slide152.xml"/><Relationship Id="rId44" Type="http://schemas.openxmlformats.org/officeDocument/2006/relationships/slide" Target="slides/slide216.xml"/><Relationship Id="rId52" Type="http://schemas.openxmlformats.org/officeDocument/2006/relationships/slide" Target="slides/slide234.xml"/><Relationship Id="rId4" Type="http://schemas.openxmlformats.org/officeDocument/2006/relationships/slide" Target="slides/slide86.xml"/><Relationship Id="rId9" Type="http://schemas.openxmlformats.org/officeDocument/2006/relationships/slide" Target="slides/slide91.xml"/><Relationship Id="rId14" Type="http://schemas.openxmlformats.org/officeDocument/2006/relationships/slide" Target="slides/slide96.xml"/><Relationship Id="rId22" Type="http://schemas.openxmlformats.org/officeDocument/2006/relationships/slide" Target="slides/slide132.xml"/><Relationship Id="rId27" Type="http://schemas.openxmlformats.org/officeDocument/2006/relationships/slide" Target="slides/slide148.xml"/><Relationship Id="rId30" Type="http://schemas.openxmlformats.org/officeDocument/2006/relationships/slide" Target="slides/slide151.xml"/><Relationship Id="rId35" Type="http://schemas.openxmlformats.org/officeDocument/2006/relationships/slide" Target="slides/slide199.xml"/><Relationship Id="rId43" Type="http://schemas.openxmlformats.org/officeDocument/2006/relationships/slide" Target="slides/slide214.xml"/><Relationship Id="rId48" Type="http://schemas.openxmlformats.org/officeDocument/2006/relationships/slide" Target="slides/slide220.xml"/><Relationship Id="rId56" Type="http://schemas.openxmlformats.org/officeDocument/2006/relationships/slide" Target="slides/slide239.xml"/><Relationship Id="rId8" Type="http://schemas.openxmlformats.org/officeDocument/2006/relationships/slide" Target="slides/slide90.xml"/><Relationship Id="rId51" Type="http://schemas.openxmlformats.org/officeDocument/2006/relationships/slide" Target="slides/slide223.xml"/><Relationship Id="rId3" Type="http://schemas.openxmlformats.org/officeDocument/2006/relationships/slide" Target="slides/slide85.xml"/></Relationships>
</file>

<file path=ppt/diagrams/_rels/data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image" Target="../media/image3.gif"/></Relationships>
</file>

<file path=ppt/diagrams/_rels/drawing1.xml.rels><?xml version="1.0" encoding="UTF-8" standalone="yes"?>
<Relationships xmlns="http://schemas.openxmlformats.org/package/2006/relationships"><Relationship Id="rId3" Type="http://schemas.openxmlformats.org/officeDocument/2006/relationships/image" Target="../media/image51.gif"/><Relationship Id="rId2" Type="http://schemas.openxmlformats.org/officeDocument/2006/relationships/image" Target="../media/image41.png"/><Relationship Id="rId1" Type="http://schemas.openxmlformats.org/officeDocument/2006/relationships/image" Target="../media/image31.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390C20-BB94-4BCC-BDE6-AEE55E270088}" type="doc">
      <dgm:prSet loTypeId="urn:microsoft.com/office/officeart/2005/8/layout/hList7#1" loCatId="list" qsTypeId="urn:microsoft.com/office/officeart/2005/8/quickstyle/simple1" qsCatId="simple" csTypeId="urn:microsoft.com/office/officeart/2005/8/colors/accent1_2" csCatId="accent1" phldr="1"/>
      <dgm:spPr/>
    </dgm:pt>
    <dgm:pt modelId="{4CA03D6D-FC56-4D46-86D2-D9CF4938CF9B}">
      <dgm:prSet phldrT="[Metin]"/>
      <dgm:spPr/>
      <dgm:t>
        <a:bodyPr/>
        <a:lstStyle/>
        <a:p>
          <a:r>
            <a:rPr lang="tr-TR" dirty="0" smtClean="0"/>
            <a:t>İnceleme</a:t>
          </a:r>
          <a:endParaRPr lang="tr-TR" dirty="0"/>
        </a:p>
      </dgm:t>
    </dgm:pt>
    <dgm:pt modelId="{05330EE3-E854-4B0D-914E-1AC149BFD085}" type="parTrans" cxnId="{CAE022F9-7EA0-41A2-B21C-084DBC955DD3}">
      <dgm:prSet/>
      <dgm:spPr/>
      <dgm:t>
        <a:bodyPr/>
        <a:lstStyle/>
        <a:p>
          <a:endParaRPr lang="tr-TR"/>
        </a:p>
      </dgm:t>
    </dgm:pt>
    <dgm:pt modelId="{13591B16-C6CD-4F26-98B4-FC2B94F87292}" type="sibTrans" cxnId="{CAE022F9-7EA0-41A2-B21C-084DBC955DD3}">
      <dgm:prSet/>
      <dgm:spPr/>
      <dgm:t>
        <a:bodyPr/>
        <a:lstStyle/>
        <a:p>
          <a:endParaRPr lang="tr-TR"/>
        </a:p>
      </dgm:t>
    </dgm:pt>
    <dgm:pt modelId="{9E6F4319-40EE-4CF9-9CAF-19BE8C632F3C}">
      <dgm:prSet phldrT="[Metin]"/>
      <dgm:spPr/>
      <dgm:t>
        <a:bodyPr/>
        <a:lstStyle/>
        <a:p>
          <a:r>
            <a:rPr lang="tr-TR" dirty="0" smtClean="0"/>
            <a:t>Soruşturma</a:t>
          </a:r>
          <a:endParaRPr lang="tr-TR" dirty="0"/>
        </a:p>
      </dgm:t>
    </dgm:pt>
    <dgm:pt modelId="{FFC7AC55-99CF-4FCE-8B8B-4C8BB606059E}" type="parTrans" cxnId="{ABAE96C3-56D7-442A-933B-C5668B3ECBB6}">
      <dgm:prSet/>
      <dgm:spPr/>
      <dgm:t>
        <a:bodyPr/>
        <a:lstStyle/>
        <a:p>
          <a:endParaRPr lang="tr-TR"/>
        </a:p>
      </dgm:t>
    </dgm:pt>
    <dgm:pt modelId="{06D47582-0AA9-4278-9365-AEB8B244B935}" type="sibTrans" cxnId="{ABAE96C3-56D7-442A-933B-C5668B3ECBB6}">
      <dgm:prSet/>
      <dgm:spPr/>
      <dgm:t>
        <a:bodyPr/>
        <a:lstStyle/>
        <a:p>
          <a:endParaRPr lang="tr-TR"/>
        </a:p>
      </dgm:t>
    </dgm:pt>
    <dgm:pt modelId="{11998AF8-51EC-4D8B-B746-49888B0EA556}">
      <dgm:prSet phldrT="[Metin]"/>
      <dgm:spPr/>
      <dgm:t>
        <a:bodyPr/>
        <a:lstStyle/>
        <a:p>
          <a:r>
            <a:rPr lang="tr-TR" dirty="0" smtClean="0"/>
            <a:t>Öninceleme</a:t>
          </a:r>
          <a:endParaRPr lang="tr-TR" dirty="0"/>
        </a:p>
      </dgm:t>
    </dgm:pt>
    <dgm:pt modelId="{B84A2B2E-35C2-462B-BFA0-3C9416032BAA}" type="parTrans" cxnId="{34BCE395-0DE7-4204-AE47-414903F79CA7}">
      <dgm:prSet/>
      <dgm:spPr/>
      <dgm:t>
        <a:bodyPr/>
        <a:lstStyle/>
        <a:p>
          <a:endParaRPr lang="tr-TR"/>
        </a:p>
      </dgm:t>
    </dgm:pt>
    <dgm:pt modelId="{D80C7AEE-938E-4908-AA8A-FCA60BD19200}" type="sibTrans" cxnId="{34BCE395-0DE7-4204-AE47-414903F79CA7}">
      <dgm:prSet/>
      <dgm:spPr/>
      <dgm:t>
        <a:bodyPr/>
        <a:lstStyle/>
        <a:p>
          <a:endParaRPr lang="tr-TR"/>
        </a:p>
      </dgm:t>
    </dgm:pt>
    <dgm:pt modelId="{4DB790E2-A973-431D-89AD-DA477BEDEC7F}" type="pres">
      <dgm:prSet presAssocID="{C2390C20-BB94-4BCC-BDE6-AEE55E270088}" presName="Name0" presStyleCnt="0">
        <dgm:presLayoutVars>
          <dgm:dir/>
          <dgm:resizeHandles val="exact"/>
        </dgm:presLayoutVars>
      </dgm:prSet>
      <dgm:spPr/>
    </dgm:pt>
    <dgm:pt modelId="{6FEB6F85-4C51-4979-90A6-9A94C830D940}" type="pres">
      <dgm:prSet presAssocID="{C2390C20-BB94-4BCC-BDE6-AEE55E270088}" presName="fgShape" presStyleLbl="fgShp" presStyleIdx="0" presStyleCnt="1"/>
      <dgm:spPr/>
    </dgm:pt>
    <dgm:pt modelId="{EDDE6F3B-E62B-49E4-A895-6BF24810371D}" type="pres">
      <dgm:prSet presAssocID="{C2390C20-BB94-4BCC-BDE6-AEE55E270088}" presName="linComp" presStyleCnt="0"/>
      <dgm:spPr/>
    </dgm:pt>
    <dgm:pt modelId="{13CD2ACB-52C5-42A0-BC14-D450CF4C30A0}" type="pres">
      <dgm:prSet presAssocID="{4CA03D6D-FC56-4D46-86D2-D9CF4938CF9B}" presName="compNode" presStyleCnt="0"/>
      <dgm:spPr/>
    </dgm:pt>
    <dgm:pt modelId="{96C2A73B-463B-4377-BA3C-932E419B6A34}" type="pres">
      <dgm:prSet presAssocID="{4CA03D6D-FC56-4D46-86D2-D9CF4938CF9B}" presName="bkgdShape" presStyleLbl="node1" presStyleIdx="0" presStyleCnt="3" custLinFactNeighborX="3552" custLinFactNeighborY="-60243"/>
      <dgm:spPr/>
      <dgm:t>
        <a:bodyPr/>
        <a:lstStyle/>
        <a:p>
          <a:endParaRPr lang="tr-TR"/>
        </a:p>
      </dgm:t>
    </dgm:pt>
    <dgm:pt modelId="{FF33739E-E0EA-4600-AA81-2E2898CE9241}" type="pres">
      <dgm:prSet presAssocID="{4CA03D6D-FC56-4D46-86D2-D9CF4938CF9B}" presName="nodeTx" presStyleLbl="node1" presStyleIdx="0" presStyleCnt="3">
        <dgm:presLayoutVars>
          <dgm:bulletEnabled val="1"/>
        </dgm:presLayoutVars>
      </dgm:prSet>
      <dgm:spPr/>
      <dgm:t>
        <a:bodyPr/>
        <a:lstStyle/>
        <a:p>
          <a:endParaRPr lang="tr-TR"/>
        </a:p>
      </dgm:t>
    </dgm:pt>
    <dgm:pt modelId="{73967A88-0347-4089-BF00-4AAD74DA5EA4}" type="pres">
      <dgm:prSet presAssocID="{4CA03D6D-FC56-4D46-86D2-D9CF4938CF9B}" presName="invisiNode" presStyleLbl="node1" presStyleIdx="0" presStyleCnt="3"/>
      <dgm:spPr/>
    </dgm:pt>
    <dgm:pt modelId="{27E0A3C7-54CB-4D1E-8069-74C994F9F6C9}" type="pres">
      <dgm:prSet presAssocID="{4CA03D6D-FC56-4D46-86D2-D9CF4938CF9B}" presName="imagNode" presStyleLbl="fgImgPlace1" presStyleIdx="0" presStyleCnt="3"/>
      <dgm:spPr>
        <a:blipFill rotWithShape="0">
          <a:blip xmlns:r="http://schemas.openxmlformats.org/officeDocument/2006/relationships" r:embed="rId1"/>
          <a:stretch>
            <a:fillRect/>
          </a:stretch>
        </a:blipFill>
      </dgm:spPr>
    </dgm:pt>
    <dgm:pt modelId="{1BBCCD96-D0BD-4185-92F9-856CD588038A}" type="pres">
      <dgm:prSet presAssocID="{13591B16-C6CD-4F26-98B4-FC2B94F87292}" presName="sibTrans" presStyleLbl="sibTrans2D1" presStyleIdx="0" presStyleCnt="0"/>
      <dgm:spPr/>
      <dgm:t>
        <a:bodyPr/>
        <a:lstStyle/>
        <a:p>
          <a:endParaRPr lang="tr-TR"/>
        </a:p>
      </dgm:t>
    </dgm:pt>
    <dgm:pt modelId="{290D7BF0-F6D8-4E8C-8CFD-18B92BB2C3F9}" type="pres">
      <dgm:prSet presAssocID="{9E6F4319-40EE-4CF9-9CAF-19BE8C632F3C}" presName="compNode" presStyleCnt="0"/>
      <dgm:spPr/>
    </dgm:pt>
    <dgm:pt modelId="{5BE8A331-7BF8-4B10-8528-863CB4094CC1}" type="pres">
      <dgm:prSet presAssocID="{9E6F4319-40EE-4CF9-9CAF-19BE8C632F3C}" presName="bkgdShape" presStyleLbl="node1" presStyleIdx="1" presStyleCnt="3" custLinFactNeighborX="1802"/>
      <dgm:spPr/>
      <dgm:t>
        <a:bodyPr/>
        <a:lstStyle/>
        <a:p>
          <a:endParaRPr lang="tr-TR"/>
        </a:p>
      </dgm:t>
    </dgm:pt>
    <dgm:pt modelId="{F4E27329-883B-4C72-A788-43C5DB16C5C3}" type="pres">
      <dgm:prSet presAssocID="{9E6F4319-40EE-4CF9-9CAF-19BE8C632F3C}" presName="nodeTx" presStyleLbl="node1" presStyleIdx="1" presStyleCnt="3">
        <dgm:presLayoutVars>
          <dgm:bulletEnabled val="1"/>
        </dgm:presLayoutVars>
      </dgm:prSet>
      <dgm:spPr/>
      <dgm:t>
        <a:bodyPr/>
        <a:lstStyle/>
        <a:p>
          <a:endParaRPr lang="tr-TR"/>
        </a:p>
      </dgm:t>
    </dgm:pt>
    <dgm:pt modelId="{6F91F740-C2D5-4BD1-AC7A-E6AD35B9014A}" type="pres">
      <dgm:prSet presAssocID="{9E6F4319-40EE-4CF9-9CAF-19BE8C632F3C}" presName="invisiNode" presStyleLbl="node1" presStyleIdx="1" presStyleCnt="3"/>
      <dgm:spPr/>
    </dgm:pt>
    <dgm:pt modelId="{B511D8E5-0C5C-4695-ADC0-DF23EF9F8889}" type="pres">
      <dgm:prSet presAssocID="{9E6F4319-40EE-4CF9-9CAF-19BE8C632F3C}" presName="imagNode" presStyleLbl="fgImgPlace1" presStyleIdx="1" presStyleCnt="3" custLinFactNeighborX="5684" custLinFactNeighborY="-2055"/>
      <dgm:spPr>
        <a:blipFill rotWithShape="0">
          <a:blip xmlns:r="http://schemas.openxmlformats.org/officeDocument/2006/relationships" r:embed="rId2"/>
          <a:stretch>
            <a:fillRect/>
          </a:stretch>
        </a:blipFill>
      </dgm:spPr>
    </dgm:pt>
    <dgm:pt modelId="{3FBB772C-DA9E-4A6B-B0AA-C8404BA898AE}" type="pres">
      <dgm:prSet presAssocID="{06D47582-0AA9-4278-9365-AEB8B244B935}" presName="sibTrans" presStyleLbl="sibTrans2D1" presStyleIdx="0" presStyleCnt="0"/>
      <dgm:spPr/>
      <dgm:t>
        <a:bodyPr/>
        <a:lstStyle/>
        <a:p>
          <a:endParaRPr lang="tr-TR"/>
        </a:p>
      </dgm:t>
    </dgm:pt>
    <dgm:pt modelId="{A0C1192D-6877-4F0F-B42F-90DE42A47D97}" type="pres">
      <dgm:prSet presAssocID="{11998AF8-51EC-4D8B-B746-49888B0EA556}" presName="compNode" presStyleCnt="0"/>
      <dgm:spPr/>
    </dgm:pt>
    <dgm:pt modelId="{BF737121-CDB7-405E-A654-87EC3331458D}" type="pres">
      <dgm:prSet presAssocID="{11998AF8-51EC-4D8B-B746-49888B0EA556}" presName="bkgdShape" presStyleLbl="node1" presStyleIdx="2" presStyleCnt="3"/>
      <dgm:spPr/>
      <dgm:t>
        <a:bodyPr/>
        <a:lstStyle/>
        <a:p>
          <a:endParaRPr lang="tr-TR"/>
        </a:p>
      </dgm:t>
    </dgm:pt>
    <dgm:pt modelId="{E304D6FD-983C-4B96-92A9-73A8BF7C01F4}" type="pres">
      <dgm:prSet presAssocID="{11998AF8-51EC-4D8B-B746-49888B0EA556}" presName="nodeTx" presStyleLbl="node1" presStyleIdx="2" presStyleCnt="3">
        <dgm:presLayoutVars>
          <dgm:bulletEnabled val="1"/>
        </dgm:presLayoutVars>
      </dgm:prSet>
      <dgm:spPr/>
      <dgm:t>
        <a:bodyPr/>
        <a:lstStyle/>
        <a:p>
          <a:endParaRPr lang="tr-TR"/>
        </a:p>
      </dgm:t>
    </dgm:pt>
    <dgm:pt modelId="{D1DF307C-5654-4FC8-B1BA-04E5F411A115}" type="pres">
      <dgm:prSet presAssocID="{11998AF8-51EC-4D8B-B746-49888B0EA556}" presName="invisiNode" presStyleLbl="node1" presStyleIdx="2" presStyleCnt="3"/>
      <dgm:spPr/>
    </dgm:pt>
    <dgm:pt modelId="{972EF63A-B4CE-44A1-8401-02AD7E5AF4F9}" type="pres">
      <dgm:prSet presAssocID="{11998AF8-51EC-4D8B-B746-49888B0EA556}" presName="imagNode" presStyleLbl="fgImgPlace1" presStyleIdx="2" presStyleCnt="3"/>
      <dgm:spPr>
        <a:blipFill rotWithShape="0">
          <a:blip xmlns:r="http://schemas.openxmlformats.org/officeDocument/2006/relationships" r:embed="rId3"/>
          <a:stretch>
            <a:fillRect/>
          </a:stretch>
        </a:blipFill>
      </dgm:spPr>
    </dgm:pt>
  </dgm:ptLst>
  <dgm:cxnLst>
    <dgm:cxn modelId="{33B6EC47-D840-49FA-88B6-CA3FD1683C22}" type="presOf" srcId="{06D47582-0AA9-4278-9365-AEB8B244B935}" destId="{3FBB772C-DA9E-4A6B-B0AA-C8404BA898AE}" srcOrd="0" destOrd="0" presId="urn:microsoft.com/office/officeart/2005/8/layout/hList7#1"/>
    <dgm:cxn modelId="{ECFE7B69-5D8B-447A-9C87-70FB4C6A77C9}" type="presOf" srcId="{11998AF8-51EC-4D8B-B746-49888B0EA556}" destId="{E304D6FD-983C-4B96-92A9-73A8BF7C01F4}" srcOrd="1" destOrd="0" presId="urn:microsoft.com/office/officeart/2005/8/layout/hList7#1"/>
    <dgm:cxn modelId="{DDCCE874-D613-4C68-98B9-BF24B99BFA13}" type="presOf" srcId="{4CA03D6D-FC56-4D46-86D2-D9CF4938CF9B}" destId="{96C2A73B-463B-4377-BA3C-932E419B6A34}" srcOrd="0" destOrd="0" presId="urn:microsoft.com/office/officeart/2005/8/layout/hList7#1"/>
    <dgm:cxn modelId="{DFEF03E4-147C-4D17-BE72-B45E941E8B66}" type="presOf" srcId="{4CA03D6D-FC56-4D46-86D2-D9CF4938CF9B}" destId="{FF33739E-E0EA-4600-AA81-2E2898CE9241}" srcOrd="1" destOrd="0" presId="urn:microsoft.com/office/officeart/2005/8/layout/hList7#1"/>
    <dgm:cxn modelId="{BA6B335F-8202-48BC-B349-E31402B01AC6}" type="presOf" srcId="{11998AF8-51EC-4D8B-B746-49888B0EA556}" destId="{BF737121-CDB7-405E-A654-87EC3331458D}" srcOrd="0" destOrd="0" presId="urn:microsoft.com/office/officeart/2005/8/layout/hList7#1"/>
    <dgm:cxn modelId="{4B502A46-7223-43A4-8C63-465A4806F6B7}" type="presOf" srcId="{9E6F4319-40EE-4CF9-9CAF-19BE8C632F3C}" destId="{5BE8A331-7BF8-4B10-8528-863CB4094CC1}" srcOrd="0" destOrd="0" presId="urn:microsoft.com/office/officeart/2005/8/layout/hList7#1"/>
    <dgm:cxn modelId="{ABF1A422-3E57-4297-95C0-929E4ABFE9D8}" type="presOf" srcId="{9E6F4319-40EE-4CF9-9CAF-19BE8C632F3C}" destId="{F4E27329-883B-4C72-A788-43C5DB16C5C3}" srcOrd="1" destOrd="0" presId="urn:microsoft.com/office/officeart/2005/8/layout/hList7#1"/>
    <dgm:cxn modelId="{ABAE96C3-56D7-442A-933B-C5668B3ECBB6}" srcId="{C2390C20-BB94-4BCC-BDE6-AEE55E270088}" destId="{9E6F4319-40EE-4CF9-9CAF-19BE8C632F3C}" srcOrd="1" destOrd="0" parTransId="{FFC7AC55-99CF-4FCE-8B8B-4C8BB606059E}" sibTransId="{06D47582-0AA9-4278-9365-AEB8B244B935}"/>
    <dgm:cxn modelId="{CAE022F9-7EA0-41A2-B21C-084DBC955DD3}" srcId="{C2390C20-BB94-4BCC-BDE6-AEE55E270088}" destId="{4CA03D6D-FC56-4D46-86D2-D9CF4938CF9B}" srcOrd="0" destOrd="0" parTransId="{05330EE3-E854-4B0D-914E-1AC149BFD085}" sibTransId="{13591B16-C6CD-4F26-98B4-FC2B94F87292}"/>
    <dgm:cxn modelId="{742ED64E-11D0-43D1-8997-58F1B54CFA70}" type="presOf" srcId="{13591B16-C6CD-4F26-98B4-FC2B94F87292}" destId="{1BBCCD96-D0BD-4185-92F9-856CD588038A}" srcOrd="0" destOrd="0" presId="urn:microsoft.com/office/officeart/2005/8/layout/hList7#1"/>
    <dgm:cxn modelId="{34BCE395-0DE7-4204-AE47-414903F79CA7}" srcId="{C2390C20-BB94-4BCC-BDE6-AEE55E270088}" destId="{11998AF8-51EC-4D8B-B746-49888B0EA556}" srcOrd="2" destOrd="0" parTransId="{B84A2B2E-35C2-462B-BFA0-3C9416032BAA}" sibTransId="{D80C7AEE-938E-4908-AA8A-FCA60BD19200}"/>
    <dgm:cxn modelId="{1FAFF773-B57B-42EC-83C8-5E39F46B0DED}" type="presOf" srcId="{C2390C20-BB94-4BCC-BDE6-AEE55E270088}" destId="{4DB790E2-A973-431D-89AD-DA477BEDEC7F}" srcOrd="0" destOrd="0" presId="urn:microsoft.com/office/officeart/2005/8/layout/hList7#1"/>
    <dgm:cxn modelId="{3CD88E3F-D973-4E25-86A7-8C4F1E815C1A}" type="presParOf" srcId="{4DB790E2-A973-431D-89AD-DA477BEDEC7F}" destId="{6FEB6F85-4C51-4979-90A6-9A94C830D940}" srcOrd="0" destOrd="0" presId="urn:microsoft.com/office/officeart/2005/8/layout/hList7#1"/>
    <dgm:cxn modelId="{B83935E2-97C8-4332-85D5-85BF34959A34}" type="presParOf" srcId="{4DB790E2-A973-431D-89AD-DA477BEDEC7F}" destId="{EDDE6F3B-E62B-49E4-A895-6BF24810371D}" srcOrd="1" destOrd="0" presId="urn:microsoft.com/office/officeart/2005/8/layout/hList7#1"/>
    <dgm:cxn modelId="{A965B344-928E-4EDC-9C17-AB8D87F250D4}" type="presParOf" srcId="{EDDE6F3B-E62B-49E4-A895-6BF24810371D}" destId="{13CD2ACB-52C5-42A0-BC14-D450CF4C30A0}" srcOrd="0" destOrd="0" presId="urn:microsoft.com/office/officeart/2005/8/layout/hList7#1"/>
    <dgm:cxn modelId="{F1407E2D-97CA-411F-ADA5-C4C29178E309}" type="presParOf" srcId="{13CD2ACB-52C5-42A0-BC14-D450CF4C30A0}" destId="{96C2A73B-463B-4377-BA3C-932E419B6A34}" srcOrd="0" destOrd="0" presId="urn:microsoft.com/office/officeart/2005/8/layout/hList7#1"/>
    <dgm:cxn modelId="{4A8EAA30-9D14-4463-8D40-3747AC44C375}" type="presParOf" srcId="{13CD2ACB-52C5-42A0-BC14-D450CF4C30A0}" destId="{FF33739E-E0EA-4600-AA81-2E2898CE9241}" srcOrd="1" destOrd="0" presId="urn:microsoft.com/office/officeart/2005/8/layout/hList7#1"/>
    <dgm:cxn modelId="{9310CA6C-899E-46C6-86F9-E209DB328BF1}" type="presParOf" srcId="{13CD2ACB-52C5-42A0-BC14-D450CF4C30A0}" destId="{73967A88-0347-4089-BF00-4AAD74DA5EA4}" srcOrd="2" destOrd="0" presId="urn:microsoft.com/office/officeart/2005/8/layout/hList7#1"/>
    <dgm:cxn modelId="{C0EBBAE9-1F59-4347-BF17-8BB9001AE50C}" type="presParOf" srcId="{13CD2ACB-52C5-42A0-BC14-D450CF4C30A0}" destId="{27E0A3C7-54CB-4D1E-8069-74C994F9F6C9}" srcOrd="3" destOrd="0" presId="urn:microsoft.com/office/officeart/2005/8/layout/hList7#1"/>
    <dgm:cxn modelId="{3ED5542C-8322-4FEE-8A34-98EF72FF4F2A}" type="presParOf" srcId="{EDDE6F3B-E62B-49E4-A895-6BF24810371D}" destId="{1BBCCD96-D0BD-4185-92F9-856CD588038A}" srcOrd="1" destOrd="0" presId="urn:microsoft.com/office/officeart/2005/8/layout/hList7#1"/>
    <dgm:cxn modelId="{8130912D-4355-48B6-B149-FA6A7C8289B3}" type="presParOf" srcId="{EDDE6F3B-E62B-49E4-A895-6BF24810371D}" destId="{290D7BF0-F6D8-4E8C-8CFD-18B92BB2C3F9}" srcOrd="2" destOrd="0" presId="urn:microsoft.com/office/officeart/2005/8/layout/hList7#1"/>
    <dgm:cxn modelId="{8332E2F2-580C-449B-91BB-EF9A7A0A82F1}" type="presParOf" srcId="{290D7BF0-F6D8-4E8C-8CFD-18B92BB2C3F9}" destId="{5BE8A331-7BF8-4B10-8528-863CB4094CC1}" srcOrd="0" destOrd="0" presId="urn:microsoft.com/office/officeart/2005/8/layout/hList7#1"/>
    <dgm:cxn modelId="{A1532BCB-BE2C-4492-810A-91F8C4E918AC}" type="presParOf" srcId="{290D7BF0-F6D8-4E8C-8CFD-18B92BB2C3F9}" destId="{F4E27329-883B-4C72-A788-43C5DB16C5C3}" srcOrd="1" destOrd="0" presId="urn:microsoft.com/office/officeart/2005/8/layout/hList7#1"/>
    <dgm:cxn modelId="{57E16974-D553-40B0-AB10-E1E37E2DB461}" type="presParOf" srcId="{290D7BF0-F6D8-4E8C-8CFD-18B92BB2C3F9}" destId="{6F91F740-C2D5-4BD1-AC7A-E6AD35B9014A}" srcOrd="2" destOrd="0" presId="urn:microsoft.com/office/officeart/2005/8/layout/hList7#1"/>
    <dgm:cxn modelId="{8FE9F07D-BDF8-40E9-B4B9-E28721D1B63A}" type="presParOf" srcId="{290D7BF0-F6D8-4E8C-8CFD-18B92BB2C3F9}" destId="{B511D8E5-0C5C-4695-ADC0-DF23EF9F8889}" srcOrd="3" destOrd="0" presId="urn:microsoft.com/office/officeart/2005/8/layout/hList7#1"/>
    <dgm:cxn modelId="{8F305AAC-C243-448C-92BA-BC1CCC46F83A}" type="presParOf" srcId="{EDDE6F3B-E62B-49E4-A895-6BF24810371D}" destId="{3FBB772C-DA9E-4A6B-B0AA-C8404BA898AE}" srcOrd="3" destOrd="0" presId="urn:microsoft.com/office/officeart/2005/8/layout/hList7#1"/>
    <dgm:cxn modelId="{0097378D-8BD0-4421-B94A-A0FAB1A19092}" type="presParOf" srcId="{EDDE6F3B-E62B-49E4-A895-6BF24810371D}" destId="{A0C1192D-6877-4F0F-B42F-90DE42A47D97}" srcOrd="4" destOrd="0" presId="urn:microsoft.com/office/officeart/2005/8/layout/hList7#1"/>
    <dgm:cxn modelId="{E4F3B3A9-2EF3-449D-9780-FD9202B8800C}" type="presParOf" srcId="{A0C1192D-6877-4F0F-B42F-90DE42A47D97}" destId="{BF737121-CDB7-405E-A654-87EC3331458D}" srcOrd="0" destOrd="0" presId="urn:microsoft.com/office/officeart/2005/8/layout/hList7#1"/>
    <dgm:cxn modelId="{615DA322-DCC4-41DD-8197-AEFC90B4719C}" type="presParOf" srcId="{A0C1192D-6877-4F0F-B42F-90DE42A47D97}" destId="{E304D6FD-983C-4B96-92A9-73A8BF7C01F4}" srcOrd="1" destOrd="0" presId="urn:microsoft.com/office/officeart/2005/8/layout/hList7#1"/>
    <dgm:cxn modelId="{C89C1A5C-EE18-43D5-99FB-FF82A30ADB82}" type="presParOf" srcId="{A0C1192D-6877-4F0F-B42F-90DE42A47D97}" destId="{D1DF307C-5654-4FC8-B1BA-04E5F411A115}" srcOrd="2" destOrd="0" presId="urn:microsoft.com/office/officeart/2005/8/layout/hList7#1"/>
    <dgm:cxn modelId="{10F1F3D9-E918-4202-8372-C0A7DB064DB4}" type="presParOf" srcId="{A0C1192D-6877-4F0F-B42F-90DE42A47D97}" destId="{972EF63A-B4CE-44A1-8401-02AD7E5AF4F9}" srcOrd="3" destOrd="0" presId="urn:microsoft.com/office/officeart/2005/8/layout/hList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2A73B-463B-4377-BA3C-932E419B6A34}">
      <dsp:nvSpPr>
        <dsp:cNvPr id="0" name=""/>
        <dsp:cNvSpPr/>
      </dsp:nvSpPr>
      <dsp:spPr>
        <a:xfrm>
          <a:off x="72011" y="0"/>
          <a:ext cx="1991320" cy="4064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kern="1200" dirty="0" smtClean="0"/>
            <a:t>İnceleme</a:t>
          </a:r>
          <a:endParaRPr lang="tr-TR" sz="2600" kern="1200" dirty="0"/>
        </a:p>
      </dsp:txBody>
      <dsp:txXfrm>
        <a:off x="72011" y="1625600"/>
        <a:ext cx="1991320" cy="1625600"/>
      </dsp:txXfrm>
    </dsp:sp>
    <dsp:sp modelId="{27E0A3C7-54CB-4D1E-8069-74C994F9F6C9}">
      <dsp:nvSpPr>
        <dsp:cNvPr id="0" name=""/>
        <dsp:cNvSpPr/>
      </dsp:nvSpPr>
      <dsp:spPr>
        <a:xfrm>
          <a:off x="320284" y="243840"/>
          <a:ext cx="1353312" cy="1353312"/>
        </a:xfrm>
        <a:prstGeom prst="ellipse">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E8A331-7BF8-4B10-8528-863CB4094CC1}">
      <dsp:nvSpPr>
        <dsp:cNvPr id="0" name=""/>
        <dsp:cNvSpPr/>
      </dsp:nvSpPr>
      <dsp:spPr>
        <a:xfrm>
          <a:off x="2088223" y="0"/>
          <a:ext cx="1991320" cy="4064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kern="1200" dirty="0" smtClean="0"/>
            <a:t>Soruşturma</a:t>
          </a:r>
          <a:endParaRPr lang="tr-TR" sz="2600" kern="1200" dirty="0"/>
        </a:p>
      </dsp:txBody>
      <dsp:txXfrm>
        <a:off x="2088223" y="1625600"/>
        <a:ext cx="1991320" cy="1625600"/>
      </dsp:txXfrm>
    </dsp:sp>
    <dsp:sp modelId="{B511D8E5-0C5C-4695-ADC0-DF23EF9F8889}">
      <dsp:nvSpPr>
        <dsp:cNvPr id="0" name=""/>
        <dsp:cNvSpPr/>
      </dsp:nvSpPr>
      <dsp:spPr>
        <a:xfrm>
          <a:off x="2448266" y="216029"/>
          <a:ext cx="1353312" cy="1353312"/>
        </a:xfrm>
        <a:prstGeom prst="ellipse">
          <a:avLst/>
        </a:prstGeom>
        <a:blipFill rotWithShape="0">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737121-CDB7-405E-A654-87EC3331458D}">
      <dsp:nvSpPr>
        <dsp:cNvPr id="0" name=""/>
        <dsp:cNvSpPr/>
      </dsp:nvSpPr>
      <dsp:spPr>
        <a:xfrm>
          <a:off x="4103399" y="0"/>
          <a:ext cx="1991320" cy="4064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kern="1200" dirty="0" smtClean="0"/>
            <a:t>Öninceleme</a:t>
          </a:r>
          <a:endParaRPr lang="tr-TR" sz="2600" kern="1200" dirty="0"/>
        </a:p>
      </dsp:txBody>
      <dsp:txXfrm>
        <a:off x="4103399" y="1625600"/>
        <a:ext cx="1991320" cy="1625600"/>
      </dsp:txXfrm>
    </dsp:sp>
    <dsp:sp modelId="{972EF63A-B4CE-44A1-8401-02AD7E5AF4F9}">
      <dsp:nvSpPr>
        <dsp:cNvPr id="0" name=""/>
        <dsp:cNvSpPr/>
      </dsp:nvSpPr>
      <dsp:spPr>
        <a:xfrm>
          <a:off x="4422403" y="243840"/>
          <a:ext cx="1353312" cy="1353312"/>
        </a:xfrm>
        <a:prstGeom prst="ellipse">
          <a:avLst/>
        </a:prstGeom>
        <a:blipFill rotWithShape="0">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EB6F85-4C51-4979-90A6-9A94C830D940}">
      <dsp:nvSpPr>
        <dsp:cNvPr id="0" name=""/>
        <dsp:cNvSpPr/>
      </dsp:nvSpPr>
      <dsp:spPr>
        <a:xfrm>
          <a:off x="243839" y="3251200"/>
          <a:ext cx="5608320" cy="609600"/>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76C4B3F-AFD6-499A-9292-43E11B827B22}" type="datetimeFigureOut">
              <a:rPr lang="tr-TR"/>
              <a:pPr>
                <a:defRPr/>
              </a:pPr>
              <a:t>17.03.2019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B4AF3F0-F68B-4F93-B014-6E73C36CE26C}" type="slidenum">
              <a:rPr lang="tr-TR"/>
              <a:pPr>
                <a:defRPr/>
              </a:pPr>
              <a:t>‹#›</a:t>
            </a:fld>
            <a:endParaRPr lang="tr-TR"/>
          </a:p>
        </p:txBody>
      </p:sp>
    </p:spTree>
    <p:extLst>
      <p:ext uri="{BB962C8B-B14F-4D97-AF65-F5344CB8AC3E}">
        <p14:creationId xmlns:p14="http://schemas.microsoft.com/office/powerpoint/2010/main" xmlns="" val="12803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142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3B1238-A401-4150-8069-4455C628B41E}" type="slidenum">
              <a:rPr lang="tr-TR" smtClean="0"/>
              <a:pPr fontAlgn="base">
                <a:spcBef>
                  <a:spcPct val="0"/>
                </a:spcBef>
                <a:spcAft>
                  <a:spcPct val="0"/>
                </a:spcAft>
                <a:defRPr/>
              </a:pPr>
              <a:t>214</a:t>
            </a:fld>
            <a:endParaRPr lang="tr-TR" smtClean="0"/>
          </a:p>
        </p:txBody>
      </p:sp>
      <p:sp>
        <p:nvSpPr>
          <p:cNvPr id="2334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34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tr-TR" altLang="tr-TR" smtClean="0"/>
              <a:t>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06E90B-12D8-4ACB-AE13-9D6F6BFC3B44}" type="slidenum">
              <a:rPr lang="tr-TR" smtClean="0"/>
              <a:pPr fontAlgn="base">
                <a:spcBef>
                  <a:spcPct val="0"/>
                </a:spcBef>
                <a:spcAft>
                  <a:spcPct val="0"/>
                </a:spcAft>
                <a:defRPr/>
              </a:pPr>
              <a:t>251</a:t>
            </a:fld>
            <a:endParaRPr lang="tr-TR" smtClean="0"/>
          </a:p>
        </p:txBody>
      </p:sp>
      <p:sp>
        <p:nvSpPr>
          <p:cNvPr id="2344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450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F34DAE25-7CD0-4A40-9227-02BAB923CDA3}" type="slidenum">
              <a:rPr lang="tr-TR" altLang="tr-TR">
                <a:latin typeface="Times New Roman" pitchFamily="18" charset="0"/>
              </a:rPr>
              <a:pPr algn="r" eaLnBrk="1" hangingPunct="1">
                <a:spcBef>
                  <a:spcPct val="0"/>
                </a:spcBef>
              </a:pPr>
              <a:t>260</a:t>
            </a:fld>
            <a:endParaRPr lang="tr-TR" altLang="tr-TR">
              <a:latin typeface="Times New Roman" pitchFamily="18" charset="0"/>
            </a:endParaRPr>
          </a:p>
        </p:txBody>
      </p:sp>
      <p:sp>
        <p:nvSpPr>
          <p:cNvPr id="235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2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FAC9682F-0EAF-4F20-9577-4B53D60A9C5B}" type="datetime1">
              <a:rPr lang="tr-TR" smtClean="0"/>
              <a:pPr>
                <a:defRPr/>
              </a:pPr>
              <a:t>17.03.2019</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E6C95A3A-26BC-4614-99F1-495DD30C4EFD}" type="slidenum">
              <a:rPr lang="tr-TR"/>
              <a:pPr>
                <a:defRPr/>
              </a:pPr>
              <a:t>‹#›</a:t>
            </a:fld>
            <a:endParaRPr lang="tr-TR"/>
          </a:p>
        </p:txBody>
      </p:sp>
    </p:spTree>
    <p:extLst>
      <p:ext uri="{BB962C8B-B14F-4D97-AF65-F5344CB8AC3E}">
        <p14:creationId xmlns:p14="http://schemas.microsoft.com/office/powerpoint/2010/main" xmlns="" val="2788502431"/>
      </p:ext>
    </p:extLst>
  </p:cSld>
  <p:clrMapOvr>
    <a:masterClrMapping/>
  </p:clrMapOvr>
  <p:transition spd="slow">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4A98BB7-72CC-4CE6-B05B-89A20A683CFF}" type="datetime1">
              <a:rPr lang="tr-TR" smtClean="0"/>
              <a:pPr>
                <a:defRPr/>
              </a:pPr>
              <a:t>17.03.2019</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1E7A8C55-F50B-42C8-B8FC-770952948B8D}" type="slidenum">
              <a:rPr lang="tr-TR"/>
              <a:pPr>
                <a:defRPr/>
              </a:pPr>
              <a:t>‹#›</a:t>
            </a:fld>
            <a:endParaRPr lang="tr-TR"/>
          </a:p>
        </p:txBody>
      </p:sp>
    </p:spTree>
    <p:extLst>
      <p:ext uri="{BB962C8B-B14F-4D97-AF65-F5344CB8AC3E}">
        <p14:creationId xmlns:p14="http://schemas.microsoft.com/office/powerpoint/2010/main" xmlns="" val="2513780599"/>
      </p:ext>
    </p:extLst>
  </p:cSld>
  <p:clrMapOvr>
    <a:masterClrMapping/>
  </p:clrMapOvr>
  <p:transition spd="slow">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4AC91D6-9EBB-4C12-8CF9-99F34B21DB44}" type="datetime1">
              <a:rPr lang="tr-TR" smtClean="0"/>
              <a:pPr>
                <a:defRPr/>
              </a:pPr>
              <a:t>17.03.2019</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97CFD114-FEB6-45EC-BF4D-E70DD8344676}" type="slidenum">
              <a:rPr lang="tr-TR"/>
              <a:pPr>
                <a:defRPr/>
              </a:pPr>
              <a:t>‹#›</a:t>
            </a:fld>
            <a:endParaRPr lang="tr-TR"/>
          </a:p>
        </p:txBody>
      </p:sp>
    </p:spTree>
    <p:extLst>
      <p:ext uri="{BB962C8B-B14F-4D97-AF65-F5344CB8AC3E}">
        <p14:creationId xmlns:p14="http://schemas.microsoft.com/office/powerpoint/2010/main" xmlns="" val="1653575146"/>
      </p:ext>
    </p:extLst>
  </p:cSld>
  <p:clrMapOvr>
    <a:masterClrMapping/>
  </p:clrMapOvr>
  <p:transition spd="slow">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4738040-D60F-4F7C-AF4F-7E800FD3D183}" type="datetime1">
              <a:rPr lang="tr-TR" smtClean="0"/>
              <a:pPr>
                <a:defRPr/>
              </a:pPr>
              <a:t>17.03.2019</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7A4A2374-1FA8-4A1E-B8B3-171348888FCF}" type="slidenum">
              <a:rPr lang="tr-TR"/>
              <a:pPr>
                <a:defRPr/>
              </a:pPr>
              <a:t>‹#›</a:t>
            </a:fld>
            <a:endParaRPr lang="tr-TR"/>
          </a:p>
        </p:txBody>
      </p:sp>
    </p:spTree>
    <p:extLst>
      <p:ext uri="{BB962C8B-B14F-4D97-AF65-F5344CB8AC3E}">
        <p14:creationId xmlns:p14="http://schemas.microsoft.com/office/powerpoint/2010/main" xmlns="" val="992766030"/>
      </p:ext>
    </p:extLst>
  </p:cSld>
  <p:clrMapOvr>
    <a:masterClrMapping/>
  </p:clrMapOvr>
  <p:transition spd="slow">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715FD102-5525-4F2E-A718-66B1B0BCF31B}" type="datetime1">
              <a:rPr lang="tr-TR" smtClean="0"/>
              <a:pPr>
                <a:defRPr/>
              </a:pPr>
              <a:t>17.03.2019</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A1730555-FBC3-4BDF-B7EA-E3AE56A44118}" type="slidenum">
              <a:rPr lang="tr-TR"/>
              <a:pPr>
                <a:defRPr/>
              </a:pPr>
              <a:t>‹#›</a:t>
            </a:fld>
            <a:endParaRPr lang="tr-TR"/>
          </a:p>
        </p:txBody>
      </p:sp>
    </p:spTree>
    <p:extLst>
      <p:ext uri="{BB962C8B-B14F-4D97-AF65-F5344CB8AC3E}">
        <p14:creationId xmlns:p14="http://schemas.microsoft.com/office/powerpoint/2010/main" xmlns="" val="3304901592"/>
      </p:ext>
    </p:extLst>
  </p:cSld>
  <p:clrMapOvr>
    <a:masterClrMapping/>
  </p:clrMapOvr>
  <p:transition spd="slow">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1E25AE7D-0B24-49CA-AA37-4D59AF5F188F}" type="datetime1">
              <a:rPr lang="tr-TR" smtClean="0"/>
              <a:pPr>
                <a:defRPr/>
              </a:pPr>
              <a:t>17.03.2019</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7" name="5 Slayt Numarası Yer Tutucusu"/>
          <p:cNvSpPr>
            <a:spLocks noGrp="1"/>
          </p:cNvSpPr>
          <p:nvPr>
            <p:ph type="sldNum" sz="quarter" idx="12"/>
          </p:nvPr>
        </p:nvSpPr>
        <p:spPr/>
        <p:txBody>
          <a:bodyPr/>
          <a:lstStyle>
            <a:lvl1pPr>
              <a:defRPr/>
            </a:lvl1pPr>
          </a:lstStyle>
          <a:p>
            <a:pPr>
              <a:defRPr/>
            </a:pPr>
            <a:fld id="{1D53678D-B2DA-4F20-A1BA-148063C0C37F}" type="slidenum">
              <a:rPr lang="tr-TR"/>
              <a:pPr>
                <a:defRPr/>
              </a:pPr>
              <a:t>‹#›</a:t>
            </a:fld>
            <a:endParaRPr lang="tr-TR"/>
          </a:p>
        </p:txBody>
      </p:sp>
    </p:spTree>
    <p:extLst>
      <p:ext uri="{BB962C8B-B14F-4D97-AF65-F5344CB8AC3E}">
        <p14:creationId xmlns:p14="http://schemas.microsoft.com/office/powerpoint/2010/main" xmlns="" val="1598152458"/>
      </p:ext>
    </p:extLst>
  </p:cSld>
  <p:clrMapOvr>
    <a:masterClrMapping/>
  </p:clrMapOvr>
  <p:transition spd="slow">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987948B3-33B8-4EC5-AD33-A3E7EB3687F7}" type="datetime1">
              <a:rPr lang="tr-TR" smtClean="0"/>
              <a:pPr>
                <a:defRPr/>
              </a:pPr>
              <a:t>17.03.2019</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9" name="5 Slayt Numarası Yer Tutucusu"/>
          <p:cNvSpPr>
            <a:spLocks noGrp="1"/>
          </p:cNvSpPr>
          <p:nvPr>
            <p:ph type="sldNum" sz="quarter" idx="12"/>
          </p:nvPr>
        </p:nvSpPr>
        <p:spPr/>
        <p:txBody>
          <a:bodyPr/>
          <a:lstStyle>
            <a:lvl1pPr>
              <a:defRPr/>
            </a:lvl1pPr>
          </a:lstStyle>
          <a:p>
            <a:pPr>
              <a:defRPr/>
            </a:pPr>
            <a:fld id="{EB83B260-4B6A-460A-B0D6-C3D0BEB34AF1}" type="slidenum">
              <a:rPr lang="tr-TR"/>
              <a:pPr>
                <a:defRPr/>
              </a:pPr>
              <a:t>‹#›</a:t>
            </a:fld>
            <a:endParaRPr lang="tr-TR"/>
          </a:p>
        </p:txBody>
      </p:sp>
    </p:spTree>
    <p:extLst>
      <p:ext uri="{BB962C8B-B14F-4D97-AF65-F5344CB8AC3E}">
        <p14:creationId xmlns:p14="http://schemas.microsoft.com/office/powerpoint/2010/main" xmlns="" val="1143043917"/>
      </p:ext>
    </p:extLst>
  </p:cSld>
  <p:clrMapOvr>
    <a:masterClrMapping/>
  </p:clrMapOvr>
  <p:transition spd="slow">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656312CE-852B-435C-AEF6-92D2BCCEDBE6}" type="datetime1">
              <a:rPr lang="tr-TR" smtClean="0"/>
              <a:pPr>
                <a:defRPr/>
              </a:pPr>
              <a:t>17.03.2019</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5" name="5 Slayt Numarası Yer Tutucusu"/>
          <p:cNvSpPr>
            <a:spLocks noGrp="1"/>
          </p:cNvSpPr>
          <p:nvPr>
            <p:ph type="sldNum" sz="quarter" idx="12"/>
          </p:nvPr>
        </p:nvSpPr>
        <p:spPr/>
        <p:txBody>
          <a:bodyPr/>
          <a:lstStyle>
            <a:lvl1pPr>
              <a:defRPr/>
            </a:lvl1pPr>
          </a:lstStyle>
          <a:p>
            <a:pPr>
              <a:defRPr/>
            </a:pPr>
            <a:fld id="{43661C6D-1046-4A45-A83D-2B189ADDB324}" type="slidenum">
              <a:rPr lang="tr-TR"/>
              <a:pPr>
                <a:defRPr/>
              </a:pPr>
              <a:t>‹#›</a:t>
            </a:fld>
            <a:endParaRPr lang="tr-TR"/>
          </a:p>
        </p:txBody>
      </p:sp>
    </p:spTree>
    <p:extLst>
      <p:ext uri="{BB962C8B-B14F-4D97-AF65-F5344CB8AC3E}">
        <p14:creationId xmlns:p14="http://schemas.microsoft.com/office/powerpoint/2010/main" xmlns="" val="2491680330"/>
      </p:ext>
    </p:extLst>
  </p:cSld>
  <p:clrMapOvr>
    <a:masterClrMapping/>
  </p:clrMapOvr>
  <p:transition spd="slow">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3D8A7F72-86FB-4ED9-8536-427702D837A8}" type="datetime1">
              <a:rPr lang="tr-TR" smtClean="0"/>
              <a:pPr>
                <a:defRPr/>
              </a:pPr>
              <a:t>17.03.2019</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4" name="5 Slayt Numarası Yer Tutucusu"/>
          <p:cNvSpPr>
            <a:spLocks noGrp="1"/>
          </p:cNvSpPr>
          <p:nvPr>
            <p:ph type="sldNum" sz="quarter" idx="12"/>
          </p:nvPr>
        </p:nvSpPr>
        <p:spPr/>
        <p:txBody>
          <a:bodyPr/>
          <a:lstStyle>
            <a:lvl1pPr>
              <a:defRPr/>
            </a:lvl1pPr>
          </a:lstStyle>
          <a:p>
            <a:pPr>
              <a:defRPr/>
            </a:pPr>
            <a:fld id="{129BBAFB-1CA7-4B3E-8053-69E5A559D082}" type="slidenum">
              <a:rPr lang="tr-TR"/>
              <a:pPr>
                <a:defRPr/>
              </a:pPr>
              <a:t>‹#›</a:t>
            </a:fld>
            <a:endParaRPr lang="tr-TR"/>
          </a:p>
        </p:txBody>
      </p:sp>
    </p:spTree>
    <p:extLst>
      <p:ext uri="{BB962C8B-B14F-4D97-AF65-F5344CB8AC3E}">
        <p14:creationId xmlns:p14="http://schemas.microsoft.com/office/powerpoint/2010/main" xmlns="" val="2740446074"/>
      </p:ext>
    </p:extLst>
  </p:cSld>
  <p:clrMapOvr>
    <a:masterClrMapping/>
  </p:clrMapOvr>
  <p:transition spd="slow">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741AF3B8-4A48-4A4A-9239-C7F0601CC4BB}" type="datetime1">
              <a:rPr lang="tr-TR" smtClean="0"/>
              <a:pPr>
                <a:defRPr/>
              </a:pPr>
              <a:t>17.03.2019</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7" name="5 Slayt Numarası Yer Tutucusu"/>
          <p:cNvSpPr>
            <a:spLocks noGrp="1"/>
          </p:cNvSpPr>
          <p:nvPr>
            <p:ph type="sldNum" sz="quarter" idx="12"/>
          </p:nvPr>
        </p:nvSpPr>
        <p:spPr/>
        <p:txBody>
          <a:bodyPr/>
          <a:lstStyle>
            <a:lvl1pPr>
              <a:defRPr/>
            </a:lvl1pPr>
          </a:lstStyle>
          <a:p>
            <a:pPr>
              <a:defRPr/>
            </a:pPr>
            <a:fld id="{8BA1B7C8-85DD-473C-8D8B-8233C5F41E06}" type="slidenum">
              <a:rPr lang="tr-TR"/>
              <a:pPr>
                <a:defRPr/>
              </a:pPr>
              <a:t>‹#›</a:t>
            </a:fld>
            <a:endParaRPr lang="tr-TR"/>
          </a:p>
        </p:txBody>
      </p:sp>
    </p:spTree>
    <p:extLst>
      <p:ext uri="{BB962C8B-B14F-4D97-AF65-F5344CB8AC3E}">
        <p14:creationId xmlns:p14="http://schemas.microsoft.com/office/powerpoint/2010/main" xmlns="" val="677445618"/>
      </p:ext>
    </p:extLst>
  </p:cSld>
  <p:clrMapOvr>
    <a:masterClrMapping/>
  </p:clrMapOvr>
  <p:transition spd="slow">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19BCABC-4B4C-4315-8C00-DC73F55935CB}" type="datetime1">
              <a:rPr lang="tr-TR" smtClean="0"/>
              <a:pPr>
                <a:defRPr/>
              </a:pPr>
              <a:t>17.03.2019</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smtClean="0"/>
              <a:t>Mehmet İNCE</a:t>
            </a:r>
            <a:endParaRPr lang="tr-TR" dirty="0"/>
          </a:p>
        </p:txBody>
      </p:sp>
      <p:sp>
        <p:nvSpPr>
          <p:cNvPr id="7" name="5 Slayt Numarası Yer Tutucusu"/>
          <p:cNvSpPr>
            <a:spLocks noGrp="1"/>
          </p:cNvSpPr>
          <p:nvPr>
            <p:ph type="sldNum" sz="quarter" idx="12"/>
          </p:nvPr>
        </p:nvSpPr>
        <p:spPr/>
        <p:txBody>
          <a:bodyPr/>
          <a:lstStyle>
            <a:lvl1pPr>
              <a:defRPr/>
            </a:lvl1pPr>
          </a:lstStyle>
          <a:p>
            <a:pPr>
              <a:defRPr/>
            </a:pPr>
            <a:fld id="{88F12FBB-E676-4B76-A91D-C1D2C6734EFA}" type="slidenum">
              <a:rPr lang="tr-TR"/>
              <a:pPr>
                <a:defRPr/>
              </a:pPr>
              <a:t>‹#›</a:t>
            </a:fld>
            <a:endParaRPr lang="tr-TR"/>
          </a:p>
        </p:txBody>
      </p:sp>
    </p:spTree>
    <p:extLst>
      <p:ext uri="{BB962C8B-B14F-4D97-AF65-F5344CB8AC3E}">
        <p14:creationId xmlns:p14="http://schemas.microsoft.com/office/powerpoint/2010/main" xmlns="" val="1105419304"/>
      </p:ext>
    </p:extLst>
  </p:cSld>
  <p:clrMapOvr>
    <a:masterClrMapping/>
  </p:clrMapOvr>
  <p:transition spd="slow">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28000" contrast="-32000"/>
          </a:blip>
          <a:srcRect/>
          <a:tile tx="0" ty="0" sx="100000" sy="100000" flip="none" algn="tl"/>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0F9BD42-C732-4B18-A5DF-E43331939BA1}" type="datetime1">
              <a:rPr lang="tr-TR" smtClean="0"/>
              <a:pPr>
                <a:defRPr/>
              </a:pPr>
              <a:t>17.03.2019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tr-TR" smtClean="0"/>
              <a:t>Mehmet İNCE</a:t>
            </a:r>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081E961-A24B-4F1E-9102-FBC7AF4BF12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u"/>
  </p:transition>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M&#252;&#351;teki%20....ifadesi.doc" TargetMode="External"/><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42.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243.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24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5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5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a:xfrm>
            <a:off x="179388" y="692150"/>
            <a:ext cx="8785225" cy="5616575"/>
          </a:xfrm>
          <a:blipFill dpi="0" rotWithShape="1">
            <a:blip r:embed="rId3" cstate="print">
              <a:alphaModFix amt="78000"/>
            </a:blip>
            <a:srcRect/>
            <a:tile tx="0" ty="0" sx="100000" sy="100000" flip="none" algn="tl"/>
          </a:blipFill>
          <a:ln>
            <a:miter lim="800000"/>
            <a:headEnd/>
            <a:tailEnd/>
          </a:ln>
          <a:scene3d>
            <a:camera prst="orthographicFront"/>
            <a:lightRig rig="threePt" dir="t"/>
          </a:scene3d>
          <a:sp3d extrusionH="88900">
            <a:bevelT w="165100" prst="coolSlant"/>
            <a:extrusionClr>
              <a:srgbClr val="FFFF99"/>
            </a:extrusionClr>
          </a:sp3d>
          <a:extLst/>
        </p:spPr>
        <p:txBody>
          <a:bodyPr>
            <a:norm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altLang="tr-TR" sz="6000" b="1" dirty="0" smtClean="0">
                <a:solidFill>
                  <a:srgbClr val="FF0000"/>
                </a:solidFill>
                <a:latin typeface="Calibri" pitchFamily="34" charset="0"/>
              </a:rPr>
              <a:t>SORUŞTURMA TEKNİKLERİ</a:t>
            </a:r>
            <a:br>
              <a:rPr lang="tr-TR" altLang="tr-TR" sz="6000" b="1" dirty="0" smtClean="0">
                <a:solidFill>
                  <a:srgbClr val="FF0000"/>
                </a:solidFill>
                <a:latin typeface="Calibri" pitchFamily="34" charset="0"/>
              </a:rPr>
            </a:br>
            <a:r>
              <a:rPr lang="tr-TR" altLang="tr-TR" sz="6000" b="1" dirty="0" smtClean="0">
                <a:solidFill>
                  <a:srgbClr val="FF0000"/>
                </a:solidFill>
                <a:latin typeface="Calibri" pitchFamily="34" charset="0"/>
              </a:rPr>
              <a:t>SEMİNERİ</a:t>
            </a:r>
            <a:br>
              <a:rPr lang="tr-TR" altLang="tr-TR" sz="6000" b="1" dirty="0" smtClean="0">
                <a:solidFill>
                  <a:srgbClr val="FF0000"/>
                </a:solidFill>
                <a:latin typeface="Calibri" pitchFamily="34" charset="0"/>
              </a:rPr>
            </a:br>
            <a:r>
              <a:rPr lang="tr-TR" altLang="tr-TR" b="1" dirty="0" smtClean="0">
                <a:solidFill>
                  <a:srgbClr val="FF0000"/>
                </a:solidFill>
                <a:latin typeface="Calibri" pitchFamily="34" charset="0"/>
              </a:rPr>
              <a:t/>
            </a:r>
            <a:br>
              <a:rPr lang="tr-TR" altLang="tr-TR" b="1" dirty="0" smtClean="0">
                <a:solidFill>
                  <a:srgbClr val="FF0000"/>
                </a:solidFill>
                <a:latin typeface="Calibri" pitchFamily="34" charset="0"/>
              </a:rPr>
            </a:br>
            <a:r>
              <a:rPr lang="tr-TR" altLang="tr-TR" sz="4000" dirty="0" smtClean="0">
                <a:latin typeface="Calibri" pitchFamily="34" charset="0"/>
              </a:rPr>
              <a:t>    </a:t>
            </a:r>
            <a:br>
              <a:rPr lang="tr-TR" altLang="tr-TR" sz="4000" dirty="0" smtClean="0">
                <a:latin typeface="Calibri" pitchFamily="34" charset="0"/>
              </a:rPr>
            </a:br>
            <a:endParaRPr lang="tr-TR" altLang="tr-TR" sz="2800" b="1" dirty="0" smtClean="0">
              <a:effectLst>
                <a:outerShdw blurRad="38100" dist="38100" dir="2700000" algn="tl">
                  <a:srgbClr val="C0C0C0"/>
                </a:outerShdw>
              </a:effectLst>
              <a:latin typeface="Calibri" pitchFamily="34"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Yönetmelik (Talimatname):</a:t>
            </a:r>
            <a:endParaRPr lang="tr-TR" dirty="0"/>
          </a:p>
        </p:txBody>
      </p:sp>
      <p:sp>
        <p:nvSpPr>
          <p:cNvPr id="3" name="İçerik Yer Tutucusu 2"/>
          <p:cNvSpPr>
            <a:spLocks noGrp="1"/>
          </p:cNvSpPr>
          <p:nvPr>
            <p:ph idx="1"/>
          </p:nvPr>
        </p:nvSpPr>
        <p:spPr/>
        <p:txBody>
          <a:bodyPr>
            <a:normAutofit lnSpcReduction="10000"/>
          </a:bodyPr>
          <a:lstStyle/>
          <a:p>
            <a:pPr algn="just" hangingPunct="0"/>
            <a:r>
              <a:rPr lang="tr-TR" dirty="0" smtClean="0"/>
              <a:t>Devlet </a:t>
            </a:r>
            <a:r>
              <a:rPr lang="tr-TR" dirty="0"/>
              <a:t>örgütü içerisinde bulunan çeşitli kurum ve kuruluşların kendi iç bünyelerini ilgilendiren çalışma usullerini düzenleyen kurallar bütünüdür.</a:t>
            </a:r>
          </a:p>
          <a:p>
            <a:pPr algn="just"/>
            <a:r>
              <a:rPr lang="tr-TR" dirty="0"/>
              <a:t>B</a:t>
            </a:r>
            <a:r>
              <a:rPr lang="tr-TR" dirty="0" smtClean="0"/>
              <a:t>akanlıklar </a:t>
            </a:r>
            <a:r>
              <a:rPr lang="tr-TR" dirty="0"/>
              <a:t>ve kamu tüzelkişileri, kendi görev alanlarını ilgilendiren kanunların ve tüzüklerin uygulanmasını sağlamak üzere ve bunlara aykırı olmamak şartıyla, yönetmelikler çıkarabilirler.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082314562"/>
      </p:ext>
    </p:extLst>
  </p:cSld>
  <p:clrMapOvr>
    <a:masterClrMapping/>
  </p:clrMapOvr>
  <p:transition spd="slow">
    <p:wipe dir="u"/>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323850" y="533400"/>
            <a:ext cx="8351838" cy="1323975"/>
          </a:xfrm>
          <a:prstGeom prst="rect">
            <a:avLst/>
          </a:prstGeom>
          <a:noFill/>
          <a:ln w="9525">
            <a:noFill/>
            <a:miter lim="800000"/>
            <a:headEnd/>
            <a:tailEnd/>
          </a:ln>
        </p:spPr>
        <p:txBody>
          <a:bodyPr>
            <a:spAutoFit/>
          </a:bodyPr>
          <a:lstStyle/>
          <a:p>
            <a:pPr algn="ctr" fontAlgn="auto">
              <a:spcBef>
                <a:spcPts val="0"/>
              </a:spcBef>
              <a:spcAft>
                <a:spcPts val="0"/>
              </a:spcAft>
              <a:defRPr/>
            </a:pPr>
            <a:r>
              <a:rPr lang="tr-TR" sz="4000" b="1" dirty="0">
                <a:solidFill>
                  <a:schemeClr val="hlink"/>
                </a:solidFill>
                <a:effectLst>
                  <a:outerShdw blurRad="38100" dist="38100" dir="2700000" algn="tl">
                    <a:srgbClr val="000000"/>
                  </a:outerShdw>
                </a:effectLst>
                <a:latin typeface="Times New Roman" pitchFamily="18" charset="0"/>
                <a:cs typeface="Times New Roman" pitchFamily="18" charset="0"/>
              </a:rPr>
              <a:t>Soruşturma kapsamındaki </a:t>
            </a:r>
          </a:p>
          <a:p>
            <a:pPr algn="ctr" fontAlgn="auto">
              <a:spcBef>
                <a:spcPts val="0"/>
              </a:spcBef>
              <a:spcAft>
                <a:spcPts val="0"/>
              </a:spcAft>
              <a:defRPr/>
            </a:pPr>
            <a:r>
              <a:rPr lang="tr-TR" sz="4000" b="1" dirty="0">
                <a:solidFill>
                  <a:schemeClr val="hlink"/>
                </a:solidFill>
                <a:effectLst>
                  <a:outerShdw blurRad="38100" dist="38100" dir="2700000" algn="tl">
                    <a:srgbClr val="000000"/>
                  </a:outerShdw>
                </a:effectLst>
                <a:latin typeface="Times New Roman" pitchFamily="18" charset="0"/>
                <a:cs typeface="Times New Roman" pitchFamily="18" charset="0"/>
              </a:rPr>
              <a:t>memurlar kimlerdir ?</a:t>
            </a:r>
            <a:endParaRPr lang="en-US" sz="4000" dirty="0">
              <a:solidFill>
                <a:schemeClr val="hlink"/>
              </a:solidFill>
              <a:effectLst>
                <a:outerShdw blurRad="38100" dist="38100" dir="2700000" algn="tl">
                  <a:srgbClr val="000000"/>
                </a:outerShdw>
              </a:effectLst>
              <a:latin typeface="Times New Roman" pitchFamily="18" charset="0"/>
              <a:cs typeface="+mn-cs"/>
            </a:endParaRPr>
          </a:p>
        </p:txBody>
      </p:sp>
      <p:sp>
        <p:nvSpPr>
          <p:cNvPr id="65539" name="Text Box 5"/>
          <p:cNvSpPr txBox="1">
            <a:spLocks noChangeArrowheads="1"/>
          </p:cNvSpPr>
          <p:nvPr/>
        </p:nvSpPr>
        <p:spPr bwMode="auto">
          <a:xfrm>
            <a:off x="539750" y="2060575"/>
            <a:ext cx="8208963" cy="452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dirty="0">
                <a:solidFill>
                  <a:srgbClr val="339933"/>
                </a:solidFill>
                <a:latin typeface="Times New Roman" pitchFamily="18" charset="0"/>
                <a:cs typeface="Times New Roman" pitchFamily="18" charset="0"/>
              </a:rPr>
              <a:t>          </a:t>
            </a:r>
            <a:r>
              <a:rPr lang="tr-TR" altLang="tr-TR" dirty="0">
                <a:solidFill>
                  <a:srgbClr val="003399"/>
                </a:solidFill>
                <a:latin typeface="Times New Roman" pitchFamily="18" charset="0"/>
                <a:cs typeface="Times New Roman" pitchFamily="18" charset="0"/>
              </a:rPr>
              <a:t>657 sayılı Devlet Memurları Kanununun 4/A maddesinde; mevcut kuruluş biçimine bakılmaksızın, Devlet ve diğer kamu tüzel kişiliklerince genel idare esaslarına göre yürütülen asli ve sürekli kamu hizmetlilerini ifa ile görevlendirilenler </a:t>
            </a:r>
            <a:r>
              <a:rPr lang="tr-TR" altLang="tr-TR" dirty="0">
                <a:solidFill>
                  <a:srgbClr val="003399"/>
                </a:solidFill>
                <a:latin typeface="Times New Roman" pitchFamily="18" charset="0"/>
              </a:rPr>
              <a:t>bu Kanunun uygulanmasında </a:t>
            </a:r>
            <a:r>
              <a:rPr lang="tr-TR" altLang="tr-TR" dirty="0">
                <a:solidFill>
                  <a:srgbClr val="003399"/>
                </a:solidFill>
                <a:latin typeface="Times New Roman" pitchFamily="18" charset="0"/>
                <a:cs typeface="Times New Roman" pitchFamily="18" charset="0"/>
              </a:rPr>
              <a:t>memur sayılır” </a:t>
            </a:r>
            <a:r>
              <a:rPr lang="tr-TR" altLang="tr-TR" dirty="0">
                <a:solidFill>
                  <a:srgbClr val="A50021"/>
                </a:solidFill>
                <a:latin typeface="Times New Roman" pitchFamily="18" charset="0"/>
                <a:cs typeface="Times New Roman" pitchFamily="18" charset="0"/>
              </a:rPr>
              <a:t>denilerek, kimlerin memur olarak soruşturulacağı açıklanmış sayılır.</a:t>
            </a:r>
            <a:endParaRPr lang="en-US" altLang="tr-TR" dirty="0">
              <a:solidFill>
                <a:srgbClr val="A50021"/>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3"/>
          <p:cNvSpPr txBox="1">
            <a:spLocks noChangeArrowheads="1"/>
          </p:cNvSpPr>
          <p:nvPr/>
        </p:nvSpPr>
        <p:spPr bwMode="auto">
          <a:xfrm>
            <a:off x="250825" y="404813"/>
            <a:ext cx="85344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tr-TR" altLang="tr-TR" sz="3600" b="1">
                <a:solidFill>
                  <a:srgbClr val="003399"/>
                </a:solidFill>
                <a:latin typeface="Times New Roman" pitchFamily="18" charset="0"/>
                <a:cs typeface="Times New Roman" pitchFamily="18" charset="0"/>
              </a:rPr>
              <a:t>Hangi hallerde soruşturma emri verilir</a:t>
            </a:r>
            <a:r>
              <a:rPr lang="tr-TR" altLang="tr-TR" sz="3600" b="1">
                <a:solidFill>
                  <a:srgbClr val="003399"/>
                </a:solidFill>
                <a:latin typeface="Times New Roman" pitchFamily="18" charset="0"/>
              </a:rPr>
              <a:t>,</a:t>
            </a:r>
            <a:r>
              <a:rPr lang="tr-TR" altLang="tr-TR" sz="3600" b="1">
                <a:solidFill>
                  <a:srgbClr val="003399"/>
                </a:solidFill>
                <a:latin typeface="Times New Roman" pitchFamily="18" charset="0"/>
                <a:cs typeface="Times New Roman" pitchFamily="18" charset="0"/>
              </a:rPr>
              <a:t> </a:t>
            </a:r>
            <a:r>
              <a:rPr lang="tr-TR" altLang="tr-TR" sz="3600" b="1">
                <a:solidFill>
                  <a:srgbClr val="003399"/>
                </a:solidFill>
                <a:latin typeface="Times New Roman" pitchFamily="18" charset="0"/>
              </a:rPr>
              <a:t>     </a:t>
            </a:r>
            <a:r>
              <a:rPr lang="tr-TR" altLang="tr-TR" sz="3600" b="1">
                <a:solidFill>
                  <a:srgbClr val="003399"/>
                </a:solidFill>
                <a:latin typeface="Times New Roman" pitchFamily="18" charset="0"/>
                <a:cs typeface="Times New Roman" pitchFamily="18" charset="0"/>
              </a:rPr>
              <a:t>Soruşturma emri oluru nasıl istenir ?</a:t>
            </a:r>
            <a:endParaRPr lang="en-US" altLang="tr-TR" sz="4000" b="1">
              <a:solidFill>
                <a:srgbClr val="003399"/>
              </a:solidFill>
              <a:latin typeface="Times New Roman" pitchFamily="18" charset="0"/>
            </a:endParaRPr>
          </a:p>
        </p:txBody>
      </p:sp>
      <p:sp>
        <p:nvSpPr>
          <p:cNvPr id="29700" name="Text Box 4"/>
          <p:cNvSpPr txBox="1">
            <a:spLocks noChangeArrowheads="1"/>
          </p:cNvSpPr>
          <p:nvPr/>
        </p:nvSpPr>
        <p:spPr bwMode="auto">
          <a:xfrm>
            <a:off x="395288" y="1700213"/>
            <a:ext cx="8569325" cy="4032250"/>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dirty="0">
                <a:effectLst>
                  <a:outerShdw blurRad="38100" dist="38100" dir="2700000" algn="tl">
                    <a:srgbClr val="FFFFFF"/>
                  </a:outerShdw>
                </a:effectLst>
                <a:latin typeface="Times New Roman" pitchFamily="18" charset="0"/>
                <a:cs typeface="+mn-cs"/>
              </a:rPr>
              <a:t>a)-</a:t>
            </a:r>
            <a:r>
              <a:rPr lang="tr-TR" sz="3200" b="1" dirty="0">
                <a:latin typeface="Times New Roman" pitchFamily="18" charset="0"/>
                <a:cs typeface="Times New Roman" pitchFamily="18" charset="0"/>
              </a:rPr>
              <a:t>Şikayet ve ihbar üzerine verilir (ya kamu yararı, ya şahsi yönden gerekçesi olacak)</a:t>
            </a:r>
          </a:p>
          <a:p>
            <a:pPr fontAlgn="auto">
              <a:spcBef>
                <a:spcPct val="50000"/>
              </a:spcBef>
              <a:spcAft>
                <a:spcPts val="0"/>
              </a:spcAft>
              <a:defRPr/>
            </a:pPr>
            <a:r>
              <a:rPr lang="tr-TR" sz="3200" dirty="0">
                <a:solidFill>
                  <a:srgbClr val="041C82"/>
                </a:solidFill>
                <a:effectLst>
                  <a:outerShdw blurRad="38100" dist="38100" dir="2700000" algn="tl">
                    <a:srgbClr val="FFFFFF"/>
                  </a:outerShdw>
                </a:effectLst>
                <a:latin typeface="Times New Roman" pitchFamily="18" charset="0"/>
                <a:cs typeface="+mn-cs"/>
              </a:rPr>
              <a:t>b)-</a:t>
            </a:r>
            <a:r>
              <a:rPr lang="tr-TR" sz="3200" b="1" dirty="0">
                <a:solidFill>
                  <a:srgbClr val="666699"/>
                </a:solidFill>
                <a:latin typeface="Times New Roman" pitchFamily="18" charset="0"/>
                <a:cs typeface="Times New Roman" pitchFamily="18" charset="0"/>
              </a:rPr>
              <a:t>İnceleme sonucunda müfettiş/muhakkik tarafından istenirse verilir,</a:t>
            </a:r>
          </a:p>
          <a:p>
            <a:pPr fontAlgn="auto">
              <a:spcBef>
                <a:spcPct val="50000"/>
              </a:spcBef>
              <a:spcAft>
                <a:spcPts val="0"/>
              </a:spcAft>
              <a:defRPr/>
            </a:pPr>
            <a:r>
              <a:rPr lang="tr-TR" sz="3200" dirty="0">
                <a:solidFill>
                  <a:srgbClr val="FF0000"/>
                </a:solidFill>
                <a:effectLst>
                  <a:outerShdw blurRad="38100" dist="38100" dir="2700000" algn="tl">
                    <a:srgbClr val="FFFFFF"/>
                  </a:outerShdw>
                </a:effectLst>
                <a:latin typeface="Times New Roman" pitchFamily="18" charset="0"/>
                <a:cs typeface="+mn-cs"/>
              </a:rPr>
              <a:t>c)-</a:t>
            </a:r>
            <a:r>
              <a:rPr lang="tr-TR" sz="3200" b="1" dirty="0">
                <a:solidFill>
                  <a:srgbClr val="FF0000"/>
                </a:solidFill>
                <a:latin typeface="Times New Roman" pitchFamily="18" charset="0"/>
                <a:cs typeface="Times New Roman" pitchFamily="18" charset="0"/>
              </a:rPr>
              <a:t>Denetim elemanlarının çalışma esnasında soruşturmayı gerektirecek husus tespit edip bildirmeleri halinde verilir.</a:t>
            </a:r>
            <a:endParaRPr lang="en-US" sz="3200" b="1" dirty="0">
              <a:solidFill>
                <a:srgbClr val="FF0000"/>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out)">
                                      <p:cBhvr>
                                        <p:cTn id="7" dur="500"/>
                                        <p:tgtEl>
                                          <p:spTgt spid="2969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9700">
                                            <p:txEl>
                                              <p:pRg st="0" end="0"/>
                                            </p:txEl>
                                          </p:spTgt>
                                        </p:tgtEl>
                                        <p:attrNameLst>
                                          <p:attrName>style.visibility</p:attrName>
                                        </p:attrNameLst>
                                      </p:cBhvr>
                                      <p:to>
                                        <p:strVal val="visible"/>
                                      </p:to>
                                    </p:set>
                                    <p:animEffect transition="in" filter="box(in)">
                                      <p:cBhvr>
                                        <p:cTn id="11" dur="2000"/>
                                        <p:tgtEl>
                                          <p:spTgt spid="29700">
                                            <p:txEl>
                                              <p:pRg st="0" end="0"/>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2" fill="hold" nodeType="afterGroup">
                            <p:stCondLst>
                              <p:cond delay="2500"/>
                            </p:stCondLst>
                            <p:childTnLst>
                              <p:par>
                                <p:cTn id="13" presetID="4" presetClass="entr" presetSubtype="32" fill="hold" grpId="0" nodeType="afterEffect">
                                  <p:stCondLst>
                                    <p:cond delay="0"/>
                                  </p:stCondLst>
                                  <p:childTnLst>
                                    <p:set>
                                      <p:cBhvr>
                                        <p:cTn id="14" dur="1" fill="hold">
                                          <p:stCondLst>
                                            <p:cond delay="0"/>
                                          </p:stCondLst>
                                        </p:cTn>
                                        <p:tgtEl>
                                          <p:spTgt spid="29700">
                                            <p:txEl>
                                              <p:pRg st="1" end="1"/>
                                            </p:txEl>
                                          </p:spTgt>
                                        </p:tgtEl>
                                        <p:attrNameLst>
                                          <p:attrName>style.visibility</p:attrName>
                                        </p:attrNameLst>
                                      </p:cBhvr>
                                      <p:to>
                                        <p:strVal val="visible"/>
                                      </p:to>
                                    </p:set>
                                    <p:animEffect transition="in" filter="box(out)">
                                      <p:cBhvr>
                                        <p:cTn id="15" dur="1000"/>
                                        <p:tgtEl>
                                          <p:spTgt spid="29700">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par>
                          <p:cTn id="16" fill="hold" nodeType="afterGroup">
                            <p:stCondLst>
                              <p:cond delay="3500"/>
                            </p:stCondLst>
                            <p:childTnLst>
                              <p:par>
                                <p:cTn id="17" presetID="4" presetClass="entr" presetSubtype="32" fill="hold" grpId="0" nodeType="afterEffect">
                                  <p:stCondLst>
                                    <p:cond delay="0"/>
                                  </p:stCondLst>
                                  <p:childTnLst>
                                    <p:set>
                                      <p:cBhvr>
                                        <p:cTn id="18" dur="1" fill="hold">
                                          <p:stCondLst>
                                            <p:cond delay="0"/>
                                          </p:stCondLst>
                                        </p:cTn>
                                        <p:tgtEl>
                                          <p:spTgt spid="29700">
                                            <p:txEl>
                                              <p:pRg st="2" end="2"/>
                                            </p:txEl>
                                          </p:spTgt>
                                        </p:tgtEl>
                                        <p:attrNameLst>
                                          <p:attrName>style.visibility</p:attrName>
                                        </p:attrNameLst>
                                      </p:cBhvr>
                                      <p:to>
                                        <p:strVal val="visible"/>
                                      </p:to>
                                    </p:set>
                                    <p:animEffect transition="in" filter="box(out)">
                                      <p:cBhvr>
                                        <p:cTn id="19" dur="3000"/>
                                        <p:tgtEl>
                                          <p:spTgt spid="29700">
                                            <p:txEl>
                                              <p:pRg st="2" end="2"/>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P spid="29700"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71450" y="533400"/>
            <a:ext cx="8839200" cy="1311275"/>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sz="4000" b="1">
                <a:solidFill>
                  <a:schemeClr val="hlink"/>
                </a:solidFill>
                <a:effectLst>
                  <a:outerShdw blurRad="38100" dist="38100" dir="2700000" algn="tl">
                    <a:srgbClr val="000000"/>
                  </a:outerShdw>
                </a:effectLst>
                <a:latin typeface="Times New Roman" pitchFamily="18" charset="0"/>
                <a:cs typeface="+mn-cs"/>
              </a:rPr>
              <a:t>İnceleme ve </a:t>
            </a:r>
            <a:r>
              <a:rPr lang="tr-TR" sz="4000" b="1">
                <a:solidFill>
                  <a:schemeClr val="hlink"/>
                </a:solidFill>
                <a:effectLst>
                  <a:outerShdw blurRad="38100" dist="38100" dir="2700000" algn="tl">
                    <a:srgbClr val="000000"/>
                  </a:outerShdw>
                </a:effectLst>
                <a:latin typeface="Times New Roman" pitchFamily="18" charset="0"/>
                <a:cs typeface="Times New Roman" pitchFamily="18" charset="0"/>
              </a:rPr>
              <a:t>Soruşturma</a:t>
            </a:r>
            <a:r>
              <a:rPr lang="tr-TR" sz="4000" b="1">
                <a:solidFill>
                  <a:schemeClr val="hlink"/>
                </a:solidFill>
                <a:effectLst>
                  <a:outerShdw blurRad="38100" dist="38100" dir="2700000" algn="tl">
                    <a:srgbClr val="000000"/>
                  </a:outerShdw>
                </a:effectLst>
                <a:latin typeface="Times New Roman" pitchFamily="18" charset="0"/>
                <a:cs typeface="+mn-cs"/>
              </a:rPr>
              <a:t> Emri </a:t>
            </a:r>
          </a:p>
          <a:p>
            <a:pPr algn="ctr" fontAlgn="auto">
              <a:spcBef>
                <a:spcPts val="0"/>
              </a:spcBef>
              <a:spcAft>
                <a:spcPts val="0"/>
              </a:spcAft>
              <a:defRPr/>
            </a:pPr>
            <a:r>
              <a:rPr lang="tr-TR" sz="4000" b="1">
                <a:solidFill>
                  <a:schemeClr val="hlink"/>
                </a:solidFill>
                <a:effectLst>
                  <a:outerShdw blurRad="38100" dist="38100" dir="2700000" algn="tl">
                    <a:srgbClr val="000000"/>
                  </a:outerShdw>
                </a:effectLst>
                <a:latin typeface="Times New Roman" pitchFamily="18" charset="0"/>
                <a:cs typeface="+mn-cs"/>
              </a:rPr>
              <a:t>Kimlere Verilir?</a:t>
            </a:r>
            <a:endParaRPr lang="en-US" sz="4000" b="1">
              <a:solidFill>
                <a:schemeClr val="hlink"/>
              </a:solidFill>
              <a:effectLst>
                <a:outerShdw blurRad="38100" dist="38100" dir="2700000" algn="tl">
                  <a:srgbClr val="000000"/>
                </a:outerShdw>
              </a:effectLst>
              <a:latin typeface="Times New Roman" pitchFamily="18" charset="0"/>
              <a:cs typeface="+mn-cs"/>
            </a:endParaRPr>
          </a:p>
        </p:txBody>
      </p:sp>
      <p:sp>
        <p:nvSpPr>
          <p:cNvPr id="30723" name="Text Box 3"/>
          <p:cNvSpPr txBox="1">
            <a:spLocks noChangeArrowheads="1"/>
          </p:cNvSpPr>
          <p:nvPr/>
        </p:nvSpPr>
        <p:spPr bwMode="auto">
          <a:xfrm>
            <a:off x="304800" y="2349500"/>
            <a:ext cx="8588375" cy="3444875"/>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tr-TR" sz="4000" dirty="0">
                <a:solidFill>
                  <a:srgbClr val="BA6F00"/>
                </a:solidFill>
                <a:effectLst>
                  <a:outerShdw blurRad="38100" dist="38100" dir="2700000" algn="tl">
                    <a:srgbClr val="000000"/>
                  </a:outerShdw>
                </a:effectLst>
                <a:latin typeface="Times New Roman" pitchFamily="18" charset="0"/>
                <a:cs typeface="+mn-cs"/>
              </a:rPr>
              <a:t>    İnceleme ve </a:t>
            </a:r>
            <a:r>
              <a:rPr lang="tr-TR" sz="4000" dirty="0">
                <a:solidFill>
                  <a:srgbClr val="BA6F00"/>
                </a:solidFill>
                <a:effectLst>
                  <a:outerShdw blurRad="38100" dist="38100" dir="2700000" algn="tl">
                    <a:srgbClr val="000000"/>
                  </a:outerShdw>
                </a:effectLst>
                <a:latin typeface="Times New Roman" pitchFamily="18" charset="0"/>
                <a:cs typeface="Times New Roman" pitchFamily="18" charset="0"/>
              </a:rPr>
              <a:t>Soruştu</a:t>
            </a:r>
            <a:r>
              <a:rPr lang="tr-TR" sz="4000" dirty="0">
                <a:solidFill>
                  <a:srgbClr val="BA6F00"/>
                </a:solidFill>
                <a:effectLst>
                  <a:outerShdw blurRad="38100" dist="38100" dir="2700000" algn="tl">
                    <a:srgbClr val="000000"/>
                  </a:outerShdw>
                </a:effectLst>
                <a:latin typeface="Times New Roman" pitchFamily="18" charset="0"/>
                <a:cs typeface="+mn-cs"/>
              </a:rPr>
              <a:t>rma</a:t>
            </a:r>
            <a:r>
              <a:rPr lang="tr-TR" sz="4000" dirty="0">
                <a:solidFill>
                  <a:srgbClr val="BA6F00"/>
                </a:solidFill>
                <a:effectLst>
                  <a:outerShdw blurRad="38100" dist="38100" dir="2700000" algn="tl">
                    <a:srgbClr val="000000"/>
                  </a:outerShdw>
                </a:effectLst>
                <a:latin typeface="Times New Roman" pitchFamily="18" charset="0"/>
                <a:cs typeface="Times New Roman" pitchFamily="18" charset="0"/>
              </a:rPr>
              <a:t> emri;</a:t>
            </a:r>
            <a:r>
              <a:rPr lang="tr-TR" sz="4000" dirty="0">
                <a:solidFill>
                  <a:srgbClr val="BA6F00"/>
                </a:solidFill>
                <a:effectLst>
                  <a:outerShdw blurRad="38100" dist="38100" dir="2700000" algn="tl">
                    <a:srgbClr val="000000"/>
                  </a:outerShdw>
                </a:effectLst>
                <a:latin typeface="Times New Roman" pitchFamily="18" charset="0"/>
                <a:cs typeface="+mn-cs"/>
              </a:rPr>
              <a:t> </a:t>
            </a:r>
            <a:r>
              <a:rPr lang="tr-TR" sz="4000" dirty="0">
                <a:solidFill>
                  <a:srgbClr val="BA6F00"/>
                </a:solidFill>
                <a:effectLst>
                  <a:outerShdw blurRad="38100" dist="38100" dir="2700000" algn="tl">
                    <a:srgbClr val="000000"/>
                  </a:outerShdw>
                </a:effectLst>
                <a:latin typeface="Times New Roman" pitchFamily="18" charset="0"/>
                <a:cs typeface="Times New Roman" pitchFamily="18" charset="0"/>
              </a:rPr>
              <a:t>en az soruşturulan kişinin statüsüne denk veya  bir üst görevde bulunan kamu görevlilerine (</a:t>
            </a:r>
            <a:r>
              <a:rPr lang="tr-TR" sz="4000" b="1" i="1" dirty="0">
                <a:solidFill>
                  <a:srgbClr val="090FF7"/>
                </a:solidFill>
                <a:effectLst>
                  <a:outerShdw blurRad="38100" dist="38100" dir="2700000" algn="tl">
                    <a:srgbClr val="000000"/>
                  </a:outerShdw>
                </a:effectLst>
                <a:latin typeface="Times New Roman" pitchFamily="18" charset="0"/>
                <a:cs typeface="Times New Roman" pitchFamily="18" charset="0"/>
              </a:rPr>
              <a:t>muhakkik</a:t>
            </a:r>
            <a:r>
              <a:rPr lang="tr-TR" sz="4000" dirty="0">
                <a:solidFill>
                  <a:srgbClr val="BA6F00"/>
                </a:solidFill>
                <a:effectLst>
                  <a:outerShdw blurRad="38100" dist="38100" dir="2700000" algn="tl">
                    <a:srgbClr val="000000"/>
                  </a:outerShdw>
                </a:effectLst>
                <a:latin typeface="Times New Roman" pitchFamily="18" charset="0"/>
                <a:cs typeface="Times New Roman" pitchFamily="18" charset="0"/>
              </a:rPr>
              <a:t>) verilir.</a:t>
            </a:r>
          </a:p>
          <a:p>
            <a:pPr algn="ctr" fontAlgn="auto">
              <a:spcBef>
                <a:spcPct val="50000"/>
              </a:spcBef>
              <a:spcAft>
                <a:spcPts val="0"/>
              </a:spcAft>
              <a:defRPr/>
            </a:pPr>
            <a:endParaRPr lang="en-US" sz="4000" dirty="0">
              <a:solidFill>
                <a:srgbClr val="BA6F00"/>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1026"/>
          <p:cNvSpPr>
            <a:spLocks noGrp="1" noChangeArrowheads="1"/>
          </p:cNvSpPr>
          <p:nvPr>
            <p:ph type="title" idx="4294967295"/>
          </p:nvPr>
        </p:nvSpPr>
        <p:spPr>
          <a:xfrm>
            <a:off x="395288" y="549275"/>
            <a:ext cx="8424862" cy="838200"/>
          </a:xfrm>
        </p:spPr>
        <p:txBody>
          <a:bodyPr rtlCol="0">
            <a:normAutofit fontScale="90000"/>
          </a:bodyPr>
          <a:lstStyle/>
          <a:p>
            <a:pPr eaLnBrk="1" fontAlgn="auto" hangingPunct="1">
              <a:spcAft>
                <a:spcPts val="0"/>
              </a:spcAft>
              <a:defRPr/>
            </a:pPr>
            <a:r>
              <a:rPr lang="tr-TR" sz="3600" b="1" u="sng" smtClean="0">
                <a:solidFill>
                  <a:srgbClr val="A50021"/>
                </a:solidFill>
              </a:rPr>
              <a:t>Soruşturma Yapan Muhakkik Nasıl Çalışır, Neler Yapar?</a:t>
            </a:r>
          </a:p>
        </p:txBody>
      </p:sp>
      <p:sp>
        <p:nvSpPr>
          <p:cNvPr id="204803" name="Rectangle 1027"/>
          <p:cNvSpPr>
            <a:spLocks noGrp="1" noChangeArrowheads="1"/>
          </p:cNvSpPr>
          <p:nvPr>
            <p:ph type="body" idx="4294967295"/>
          </p:nvPr>
        </p:nvSpPr>
        <p:spPr>
          <a:xfrm>
            <a:off x="755650" y="2133600"/>
            <a:ext cx="7924800" cy="3743325"/>
          </a:xfrm>
        </p:spPr>
        <p:txBody>
          <a:bodyPr rtlCol="0">
            <a:normAutofit fontScale="92500" lnSpcReduction="20000"/>
          </a:bodyPr>
          <a:lstStyle/>
          <a:p>
            <a:pPr algn="just" eaLnBrk="1" fontAlgn="auto" hangingPunct="1">
              <a:spcAft>
                <a:spcPts val="0"/>
              </a:spcAft>
              <a:buFont typeface="Arial" pitchFamily="34" charset="0"/>
              <a:buChar char="•"/>
              <a:defRPr/>
            </a:pPr>
            <a:r>
              <a:rPr lang="tr-TR" b="1" i="1" dirty="0" smtClean="0">
                <a:solidFill>
                  <a:schemeClr val="hlink"/>
                </a:solidFill>
              </a:rPr>
              <a:t>Bir Soruşturma Planı hazırlar, </a:t>
            </a:r>
            <a:r>
              <a:rPr lang="tr-TR" b="1" i="1" dirty="0" smtClean="0">
                <a:solidFill>
                  <a:srgbClr val="FF0000"/>
                </a:solidFill>
              </a:rPr>
              <a:t>(Oluru inceler, kimlere, nelere ve nerelere ulaşılacağını belirler, değerlendirmeye alınacak iddialarla ilgili en yeni yasal mevzuatı inceler, zaman aşımı süresini belirleyerek not eder, dikkate alır),</a:t>
            </a:r>
          </a:p>
          <a:p>
            <a:pPr algn="just" eaLnBrk="1" fontAlgn="auto" hangingPunct="1">
              <a:spcAft>
                <a:spcPts val="0"/>
              </a:spcAft>
              <a:buFont typeface="Arial" pitchFamily="34" charset="0"/>
              <a:buChar char="•"/>
              <a:defRPr/>
            </a:pPr>
            <a:r>
              <a:rPr lang="tr-TR" b="1" i="1" dirty="0" smtClean="0">
                <a:solidFill>
                  <a:srgbClr val="666699"/>
                </a:solidFill>
              </a:rPr>
              <a:t>Soruşturmanın hiçbir aşamasında soruşturma ile ilgili kanaatini, yetkililer dâhil hiç kimseye açıklamaz,</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204802"/>
                                        </p:tgtEl>
                                        <p:attrNameLst>
                                          <p:attrName>style.visibility</p:attrName>
                                        </p:attrNameLst>
                                      </p:cBhvr>
                                      <p:to>
                                        <p:strVal val="visible"/>
                                      </p:to>
                                    </p:set>
                                    <p:animEffect transition="in" filter="wipe(left)">
                                      <p:cBhvr>
                                        <p:cTn id="7" dur="500"/>
                                        <p:tgtEl>
                                          <p:spTgt spid="20480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4803">
                                            <p:txEl>
                                              <p:pRg st="0" end="0"/>
                                            </p:txEl>
                                          </p:spTgt>
                                        </p:tgtEl>
                                        <p:attrNameLst>
                                          <p:attrName>style.visibility</p:attrName>
                                        </p:attrNameLst>
                                      </p:cBhvr>
                                      <p:to>
                                        <p:strVal val="visible"/>
                                      </p:to>
                                    </p:set>
                                    <p:animEffect transition="in" filter="wipe(left)">
                                      <p:cBhvr>
                                        <p:cTn id="11" dur="500"/>
                                        <p:tgtEl>
                                          <p:spTgt spid="204803">
                                            <p:txEl>
                                              <p:pRg st="0" end="0"/>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04803">
                                            <p:txEl>
                                              <p:pRg st="1" end="1"/>
                                            </p:txEl>
                                          </p:spTgt>
                                        </p:tgtEl>
                                        <p:attrNameLst>
                                          <p:attrName>style.visibility</p:attrName>
                                        </p:attrNameLst>
                                      </p:cBhvr>
                                      <p:to>
                                        <p:strVal val="visible"/>
                                      </p:to>
                                    </p:set>
                                    <p:animEffect transition="in" filter="wipe(right)">
                                      <p:cBhvr>
                                        <p:cTn id="15" dur="500"/>
                                        <p:tgtEl>
                                          <p:spTgt spid="204803">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1171" name="Rectangle 3"/>
          <p:cNvSpPr>
            <a:spLocks noGrp="1" noChangeArrowheads="1"/>
          </p:cNvSpPr>
          <p:nvPr>
            <p:ph type="body" idx="4294967295"/>
          </p:nvPr>
        </p:nvSpPr>
        <p:spPr>
          <a:xfrm>
            <a:off x="323850" y="765175"/>
            <a:ext cx="8569325" cy="5135563"/>
          </a:xfrm>
        </p:spPr>
        <p:txBody>
          <a:bodyPr/>
          <a:lstStyle/>
          <a:p>
            <a:pPr marL="273050" indent="-273050" eaLnBrk="1" hangingPunct="1">
              <a:buFont typeface="Wingdings 2" pitchFamily="18" charset="2"/>
              <a:buChar char=""/>
            </a:pPr>
            <a:r>
              <a:rPr lang="tr-TR" altLang="tr-TR" sz="4400" b="1" i="1" dirty="0" smtClean="0">
                <a:solidFill>
                  <a:srgbClr val="003399"/>
                </a:solidFill>
              </a:rPr>
              <a:t>Şikayetçi, muhbir, tanık ve soruşturulanların ifadelerini tek tek alır,</a:t>
            </a:r>
          </a:p>
          <a:p>
            <a:pPr marL="273050" indent="-273050" eaLnBrk="1" hangingPunct="1">
              <a:buFont typeface="Wingdings 2" pitchFamily="18" charset="2"/>
              <a:buChar char=""/>
            </a:pPr>
            <a:r>
              <a:rPr lang="tr-TR" altLang="tr-TR" sz="4400" b="1" i="1" dirty="0" smtClean="0">
                <a:solidFill>
                  <a:srgbClr val="7030A0"/>
                </a:solidFill>
              </a:rPr>
              <a:t>Soruşturmaya, varsa şikayetçiden, yoksa tanıklardan başlar, soruşturulanların ifadesini en son alır,</a:t>
            </a:r>
            <a:endParaRPr lang="tr-TR" altLang="tr-TR" sz="4800" dirty="0" smtClean="0">
              <a:solidFill>
                <a:srgbClr val="7030A0"/>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iterate type="wd">
                                    <p:tmPct val="100000"/>
                                  </p:iterate>
                                  <p:childTnLst>
                                    <p:set>
                                      <p:cBhvr>
                                        <p:cTn id="6" dur="1" fill="hold">
                                          <p:stCondLst>
                                            <p:cond delay="0"/>
                                          </p:stCondLst>
                                        </p:cTn>
                                        <p:tgtEl>
                                          <p:spTgt spid="391171">
                                            <p:txEl>
                                              <p:pRg st="0" end="0"/>
                                            </p:txEl>
                                          </p:spTgt>
                                        </p:tgtEl>
                                        <p:attrNameLst>
                                          <p:attrName>style.visibility</p:attrName>
                                        </p:attrNameLst>
                                      </p:cBhvr>
                                      <p:to>
                                        <p:strVal val="visible"/>
                                      </p:to>
                                    </p:set>
                                    <p:animEffect transition="in" filter="slide(fromTop)">
                                      <p:cBhvr>
                                        <p:cTn id="7" dur="300"/>
                                        <p:tgtEl>
                                          <p:spTgt spid="391171">
                                            <p:txEl>
                                              <p:pRg st="0" end="0"/>
                                            </p:txEl>
                                          </p:spTgt>
                                        </p:tgtEl>
                                      </p:cBhvr>
                                    </p:animEffect>
                                  </p:childTnLst>
                                </p:cTn>
                              </p:par>
                            </p:childTnLst>
                          </p:cTn>
                        </p:par>
                        <p:par>
                          <p:cTn id="8" fill="hold" nodeType="afterGroup">
                            <p:stCondLst>
                              <p:cond delay="3600"/>
                            </p:stCondLst>
                            <p:childTnLst>
                              <p:par>
                                <p:cTn id="9" presetID="12" presetClass="entr" presetSubtype="2" fill="hold" grpId="0" nodeType="afterEffect">
                                  <p:stCondLst>
                                    <p:cond delay="0"/>
                                  </p:stCondLst>
                                  <p:iterate type="wd">
                                    <p:tmPct val="100000"/>
                                  </p:iterate>
                                  <p:childTnLst>
                                    <p:set>
                                      <p:cBhvr>
                                        <p:cTn id="10" dur="1" fill="hold">
                                          <p:stCondLst>
                                            <p:cond delay="0"/>
                                          </p:stCondLst>
                                        </p:cTn>
                                        <p:tgtEl>
                                          <p:spTgt spid="391171">
                                            <p:txEl>
                                              <p:pRg st="1" end="1"/>
                                            </p:txEl>
                                          </p:spTgt>
                                        </p:tgtEl>
                                        <p:attrNameLst>
                                          <p:attrName>style.visibility</p:attrName>
                                        </p:attrNameLst>
                                      </p:cBhvr>
                                      <p:to>
                                        <p:strVal val="visible"/>
                                      </p:to>
                                    </p:set>
                                    <p:animEffect transition="in" filter="slide(fromRight)">
                                      <p:cBhvr>
                                        <p:cTn id="11" dur="300"/>
                                        <p:tgtEl>
                                          <p:spTgt spid="391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2499" name="Rectangle 1027"/>
          <p:cNvSpPr>
            <a:spLocks noGrp="1" noChangeArrowheads="1"/>
          </p:cNvSpPr>
          <p:nvPr>
            <p:ph type="body" idx="4294967295"/>
          </p:nvPr>
        </p:nvSpPr>
        <p:spPr>
          <a:xfrm>
            <a:off x="611188" y="620713"/>
            <a:ext cx="8101012" cy="5976937"/>
          </a:xfrm>
        </p:spPr>
        <p:txBody>
          <a:bodyPr/>
          <a:lstStyle/>
          <a:p>
            <a:pPr marL="273050" indent="-273050" eaLnBrk="1" hangingPunct="1">
              <a:buFont typeface="Wingdings 2" pitchFamily="18" charset="2"/>
              <a:buChar char=""/>
            </a:pPr>
            <a:r>
              <a:rPr lang="tr-TR" altLang="tr-TR" sz="3600" b="1" i="1" dirty="0" smtClean="0">
                <a:solidFill>
                  <a:srgbClr val="090FF7"/>
                </a:solidFill>
              </a:rPr>
              <a:t>Soruşturulanların ifadelerinin yeni tanık ifadelerini gerektireceğini bilir,</a:t>
            </a:r>
          </a:p>
          <a:p>
            <a:pPr marL="273050" indent="-273050" eaLnBrk="1" hangingPunct="1">
              <a:buFont typeface="Wingdings 2" pitchFamily="18" charset="2"/>
              <a:buChar char=""/>
            </a:pPr>
            <a:r>
              <a:rPr lang="tr-TR" altLang="tr-TR" sz="3600" b="1" i="1" dirty="0" smtClean="0">
                <a:solidFill>
                  <a:srgbClr val="A50021"/>
                </a:solidFill>
              </a:rPr>
              <a:t>İlgililere yönelteceği soruların açık, anlaşılır olmasına dikkat eder,</a:t>
            </a:r>
          </a:p>
          <a:p>
            <a:pPr marL="273050" indent="-273050" eaLnBrk="1" hangingPunct="1">
              <a:buFont typeface="Wingdings 2" pitchFamily="18" charset="2"/>
              <a:buChar char=""/>
            </a:pPr>
            <a:r>
              <a:rPr lang="tr-TR" altLang="tr-TR" sz="3600" b="1" i="1" dirty="0" smtClean="0">
                <a:solidFill>
                  <a:srgbClr val="7030A0"/>
                </a:solidFill>
              </a:rPr>
              <a:t>İfade verenin titizlik gösterdiği görüşlerine veya cümlelerine aynen yer verir,</a:t>
            </a:r>
          </a:p>
          <a:p>
            <a:pPr marL="273050" indent="-273050" eaLnBrk="1" hangingPunct="1">
              <a:buFont typeface="Wingdings 2" pitchFamily="18" charset="2"/>
              <a:buChar char=""/>
            </a:pPr>
            <a:r>
              <a:rPr lang="tr-TR" altLang="tr-TR" sz="3600" b="1" i="1" dirty="0" smtClean="0">
                <a:solidFill>
                  <a:srgbClr val="003399"/>
                </a:solidFill>
              </a:rPr>
              <a:t>Soruşturma sırasında, tavsiye, telkin ve gereksiz açıklama ve ikazlarda bulunmaz,</a:t>
            </a:r>
            <a:endParaRPr lang="tr-TR" altLang="tr-TR" sz="3600" dirty="0" smtClean="0">
              <a:solidFill>
                <a:srgbClr val="003399"/>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anim calcmode="lin" valueType="num">
                                      <p:cBhvr additive="base">
                                        <p:cTn id="7" dur="500" fill="hold"/>
                                        <p:tgtEl>
                                          <p:spTgt spid="362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2499">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62499">
                                            <p:txEl>
                                              <p:pRg st="1" end="1"/>
                                            </p:txEl>
                                          </p:spTgt>
                                        </p:tgtEl>
                                        <p:attrNameLst>
                                          <p:attrName>style.visibility</p:attrName>
                                        </p:attrNameLst>
                                      </p:cBhvr>
                                      <p:to>
                                        <p:strVal val="visible"/>
                                      </p:to>
                                    </p:set>
                                    <p:anim calcmode="lin" valueType="num">
                                      <p:cBhvr additive="base">
                                        <p:cTn id="12" dur="500" fill="hold"/>
                                        <p:tgtEl>
                                          <p:spTgt spid="36249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62499">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62499">
                                            <p:txEl>
                                              <p:pRg st="2" end="2"/>
                                            </p:txEl>
                                          </p:spTgt>
                                        </p:tgtEl>
                                        <p:attrNameLst>
                                          <p:attrName>style.visibility</p:attrName>
                                        </p:attrNameLst>
                                      </p:cBhvr>
                                      <p:to>
                                        <p:strVal val="visible"/>
                                      </p:to>
                                    </p:set>
                                    <p:anim calcmode="lin" valueType="num">
                                      <p:cBhvr additive="base">
                                        <p:cTn id="17" dur="500" fill="hold"/>
                                        <p:tgtEl>
                                          <p:spTgt spid="3624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62499">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62499">
                                            <p:txEl>
                                              <p:pRg st="3" end="3"/>
                                            </p:txEl>
                                          </p:spTgt>
                                        </p:tgtEl>
                                        <p:attrNameLst>
                                          <p:attrName>style.visibility</p:attrName>
                                        </p:attrNameLst>
                                      </p:cBhvr>
                                      <p:to>
                                        <p:strVal val="visible"/>
                                      </p:to>
                                    </p:set>
                                    <p:anim calcmode="lin" valueType="num">
                                      <p:cBhvr additive="base">
                                        <p:cTn id="22" dur="500" fill="hold"/>
                                        <p:tgtEl>
                                          <p:spTgt spid="362499">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624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9"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3523" name="Rectangle 3"/>
          <p:cNvSpPr>
            <a:spLocks noGrp="1" noChangeArrowheads="1"/>
          </p:cNvSpPr>
          <p:nvPr>
            <p:ph type="body" idx="4294967295"/>
          </p:nvPr>
        </p:nvSpPr>
        <p:spPr>
          <a:xfrm>
            <a:off x="684213" y="620713"/>
            <a:ext cx="8215312" cy="5616575"/>
          </a:xfrm>
        </p:spPr>
        <p:txBody>
          <a:bodyPr/>
          <a:lstStyle/>
          <a:p>
            <a:pPr marL="273050" indent="-273050" eaLnBrk="1" hangingPunct="1">
              <a:buFont typeface="Wingdings 2" pitchFamily="18" charset="2"/>
              <a:buChar char=""/>
            </a:pPr>
            <a:r>
              <a:rPr lang="tr-TR" altLang="tr-TR" sz="3600" b="1" i="1" dirty="0" smtClean="0">
                <a:solidFill>
                  <a:srgbClr val="A50021"/>
                </a:solidFill>
              </a:rPr>
              <a:t>Sorgulananın, sorulara cevap vermemede serbest olduğunu unutmaz, ifade vermeye zorlamaz,</a:t>
            </a:r>
          </a:p>
          <a:p>
            <a:pPr marL="273050" indent="-273050" eaLnBrk="1" hangingPunct="1">
              <a:buFont typeface="Wingdings 2" pitchFamily="18" charset="2"/>
              <a:buChar char=""/>
            </a:pPr>
            <a:r>
              <a:rPr lang="tr-TR" altLang="tr-TR" sz="3600" b="1" i="1" dirty="0" smtClean="0">
                <a:solidFill>
                  <a:srgbClr val="003399"/>
                </a:solidFill>
              </a:rPr>
              <a:t>Sorgulanana rahat olacağı bir ortam sağlar, ancak aşırıya da kaçmaz,</a:t>
            </a:r>
          </a:p>
          <a:p>
            <a:pPr marL="273050" indent="-273050" eaLnBrk="1" hangingPunct="1">
              <a:buFont typeface="Wingdings 2" pitchFamily="18" charset="2"/>
              <a:buChar char=""/>
            </a:pPr>
            <a:r>
              <a:rPr lang="tr-TR" altLang="tr-TR" sz="3600" b="1" i="1" dirty="0" smtClean="0">
                <a:solidFill>
                  <a:schemeClr val="hlink"/>
                </a:solidFill>
              </a:rPr>
              <a:t> </a:t>
            </a:r>
            <a:r>
              <a:rPr lang="tr-TR" altLang="tr-TR" sz="3600" b="1" i="1" dirty="0" smtClean="0">
                <a:solidFill>
                  <a:srgbClr val="7030A0"/>
                </a:solidFill>
              </a:rPr>
              <a:t>İfadelerin alınmasında, soruşturmaya muhatap olan kişi veya kişilerin mevkii ve sıfatlarına uygun yer seçimine  özen gösterir,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iterate type="wd">
                                    <p:tmAbs val="300"/>
                                  </p:iterate>
                                  <p:childTnLst>
                                    <p:set>
                                      <p:cBhvr>
                                        <p:cTn id="6" dur="1" fill="hold">
                                          <p:stCondLst>
                                            <p:cond delay="299"/>
                                          </p:stCondLst>
                                        </p:cTn>
                                        <p:tgtEl>
                                          <p:spTgt spid="363523">
                                            <p:txEl>
                                              <p:pRg st="0" end="0"/>
                                            </p:txEl>
                                          </p:spTgt>
                                        </p:tgtEl>
                                        <p:attrNameLst>
                                          <p:attrName>style.visibility</p:attrName>
                                        </p:attrNameLst>
                                      </p:cBhvr>
                                      <p:to>
                                        <p:strVal val="visible"/>
                                      </p:to>
                                    </p:set>
                                  </p:childTnLst>
                                </p:cTn>
                              </p:par>
                            </p:childTnLst>
                          </p:cTn>
                        </p:par>
                        <p:par>
                          <p:cTn id="7" fill="hold" nodeType="afterGroup">
                            <p:stCondLst>
                              <p:cond delay="3900"/>
                            </p:stCondLst>
                            <p:childTnLst>
                              <p:par>
                                <p:cTn id="8" presetID="1" presetClass="entr" presetSubtype="0" fill="hold" grpId="0" nodeType="afterEffect">
                                  <p:stCondLst>
                                    <p:cond delay="0"/>
                                  </p:stCondLst>
                                  <p:iterate type="wd">
                                    <p:tmAbs val="300"/>
                                  </p:iterate>
                                  <p:childTnLst>
                                    <p:set>
                                      <p:cBhvr>
                                        <p:cTn id="9" dur="1" fill="hold">
                                          <p:stCondLst>
                                            <p:cond delay="299"/>
                                          </p:stCondLst>
                                        </p:cTn>
                                        <p:tgtEl>
                                          <p:spTgt spid="363523">
                                            <p:txEl>
                                              <p:pRg st="1" end="1"/>
                                            </p:txEl>
                                          </p:spTgt>
                                        </p:tgtEl>
                                        <p:attrNameLst>
                                          <p:attrName>style.visibility</p:attrName>
                                        </p:attrNameLst>
                                      </p:cBhvr>
                                      <p:to>
                                        <p:strVal val="visible"/>
                                      </p:to>
                                    </p:set>
                                  </p:childTnLst>
                                </p:cTn>
                              </p:par>
                            </p:childTnLst>
                          </p:cTn>
                        </p:par>
                        <p:par>
                          <p:cTn id="10" fill="hold" nodeType="afterGroup">
                            <p:stCondLst>
                              <p:cond delay="7500"/>
                            </p:stCondLst>
                            <p:childTnLst>
                              <p:par>
                                <p:cTn id="11" presetID="1" presetClass="entr" presetSubtype="0" fill="hold" grpId="0" nodeType="afterEffect">
                                  <p:stCondLst>
                                    <p:cond delay="0"/>
                                  </p:stCondLst>
                                  <p:iterate type="wd">
                                    <p:tmAbs val="300"/>
                                  </p:iterate>
                                  <p:childTnLst>
                                    <p:set>
                                      <p:cBhvr>
                                        <p:cTn id="12" dur="1" fill="hold">
                                          <p:stCondLst>
                                            <p:cond delay="299"/>
                                          </p:stCondLst>
                                        </p:cTn>
                                        <p:tgtEl>
                                          <p:spTgt spid="3635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3" grpId="0" build="p"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8099" name="Rectangle 3"/>
          <p:cNvSpPr>
            <a:spLocks noGrp="1" noChangeArrowheads="1"/>
          </p:cNvSpPr>
          <p:nvPr>
            <p:ph type="body" idx="4294967295"/>
          </p:nvPr>
        </p:nvSpPr>
        <p:spPr>
          <a:xfrm>
            <a:off x="755650" y="1268413"/>
            <a:ext cx="7772400" cy="4114800"/>
          </a:xfrm>
        </p:spPr>
        <p:txBody>
          <a:bodyPr rtlCol="0">
            <a:normAutofit fontScale="92500" lnSpcReduction="10000"/>
          </a:bodyPr>
          <a:lstStyle/>
          <a:p>
            <a:pPr marL="274320" indent="-274320" eaLnBrk="1" fontAlgn="auto" hangingPunct="1">
              <a:spcAft>
                <a:spcPts val="0"/>
              </a:spcAft>
              <a:buFont typeface="Wingdings 2"/>
              <a:buChar char=""/>
              <a:defRPr/>
            </a:pPr>
            <a:r>
              <a:rPr lang="tr-TR" sz="4000" b="1" i="1" dirty="0" smtClean="0">
                <a:solidFill>
                  <a:srgbClr val="003399"/>
                </a:solidFill>
                <a:effectLst>
                  <a:outerShdw blurRad="38100" dist="38100" dir="2700000" algn="tl">
                    <a:srgbClr val="FFFFFF"/>
                  </a:outerShdw>
                </a:effectLst>
              </a:rPr>
              <a:t>Soruşturma yapılan kurumda tedhiş havası estirmez, soruşturma sonrasında kurumun </a:t>
            </a:r>
            <a:r>
              <a:rPr lang="tr-TR" sz="4000" b="1" i="1" dirty="0" smtClean="0">
                <a:solidFill>
                  <a:srgbClr val="003399"/>
                </a:solidFill>
              </a:rPr>
              <a:t>düzen</a:t>
            </a:r>
            <a:r>
              <a:rPr lang="tr-TR" sz="4000" b="1" i="1" dirty="0" smtClean="0">
                <a:solidFill>
                  <a:srgbClr val="003399"/>
                </a:solidFill>
                <a:effectLst>
                  <a:outerShdw blurRad="38100" dist="38100" dir="2700000" algn="tl">
                    <a:srgbClr val="FFFFFF"/>
                  </a:outerShdw>
                </a:effectLst>
              </a:rPr>
              <a:t> ve işleyişinin bozulmasına yol açabilecek davranışlardan kaçınır,</a:t>
            </a:r>
          </a:p>
          <a:p>
            <a:pPr marL="274320" indent="-274320" eaLnBrk="1" fontAlgn="auto" hangingPunct="1">
              <a:spcAft>
                <a:spcPts val="0"/>
              </a:spcAft>
              <a:buFont typeface="Wingdings 2"/>
              <a:buChar char=""/>
              <a:defRPr/>
            </a:pPr>
            <a:r>
              <a:rPr lang="tr-TR" sz="4000" b="1" i="1" dirty="0" smtClean="0">
                <a:solidFill>
                  <a:srgbClr val="7030A0"/>
                </a:solidFill>
                <a:effectLst>
                  <a:outerShdw blurRad="38100" dist="38100" dir="2700000" algn="tl">
                    <a:srgbClr val="000000">
                      <a:alpha val="43137"/>
                    </a:srgbClr>
                  </a:outerShdw>
                </a:effectLst>
              </a:rPr>
              <a:t>Soruşturma yaptığı yerde ikram kabul etmez,</a:t>
            </a:r>
            <a:endParaRPr lang="tr-TR" sz="4000" b="1" dirty="0" smtClean="0">
              <a:solidFill>
                <a:srgbClr val="7030A0"/>
              </a:solidFill>
              <a:effectLst>
                <a:outerShdw blurRad="38100" dist="38100" dir="2700000" algn="tl">
                  <a:srgbClr val="000000">
                    <a:alpha val="43137"/>
                  </a:srgbClr>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8099">
                                            <p:txEl>
                                              <p:pRg st="0" end="0"/>
                                            </p:txEl>
                                          </p:spTgt>
                                        </p:tgtEl>
                                        <p:attrNameLst>
                                          <p:attrName>style.visibility</p:attrName>
                                        </p:attrNameLst>
                                      </p:cBhvr>
                                      <p:to>
                                        <p:strVal val="visible"/>
                                      </p:to>
                                    </p:set>
                                    <p:anim calcmode="lin" valueType="num">
                                      <p:cBhvr>
                                        <p:cTn id="7" dur="500" fill="hold"/>
                                        <p:tgtEl>
                                          <p:spTgt spid="3880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80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88099">
                                            <p:txEl>
                                              <p:pRg st="1" end="1"/>
                                            </p:txEl>
                                          </p:spTgt>
                                        </p:tgtEl>
                                        <p:attrNameLst>
                                          <p:attrName>style.visibility</p:attrName>
                                        </p:attrNameLst>
                                      </p:cBhvr>
                                      <p:to>
                                        <p:strVal val="visible"/>
                                      </p:to>
                                    </p:set>
                                    <p:anim calcmode="lin" valueType="num">
                                      <p:cBhvr>
                                        <p:cTn id="13" dur="500" fill="hold"/>
                                        <p:tgtEl>
                                          <p:spTgt spid="38809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8809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9"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7" name="Rectangle 3"/>
          <p:cNvSpPr>
            <a:spLocks noGrp="1" noChangeArrowheads="1"/>
          </p:cNvSpPr>
          <p:nvPr>
            <p:ph type="body" idx="4294967295"/>
          </p:nvPr>
        </p:nvSpPr>
        <p:spPr>
          <a:xfrm>
            <a:off x="611188" y="908050"/>
            <a:ext cx="8208962" cy="5113338"/>
          </a:xfrm>
        </p:spPr>
        <p:txBody>
          <a:bodyPr rtlCol="0">
            <a:normAutofit/>
          </a:bodyPr>
          <a:lstStyle/>
          <a:p>
            <a:pPr marL="274320" indent="-274320" eaLnBrk="1" fontAlgn="auto" hangingPunct="1">
              <a:spcAft>
                <a:spcPts val="0"/>
              </a:spcAft>
              <a:buFont typeface="Wingdings 2"/>
              <a:buChar char=""/>
              <a:defRPr/>
            </a:pPr>
            <a:r>
              <a:rPr lang="tr-TR" sz="4000" b="1" i="1" dirty="0" smtClean="0">
                <a:solidFill>
                  <a:srgbClr val="003399"/>
                </a:solidFill>
                <a:effectLst>
                  <a:outerShdw blurRad="38100" dist="38100" dir="2700000" algn="tl">
                    <a:srgbClr val="000000">
                      <a:alpha val="43137"/>
                    </a:srgbClr>
                  </a:outerShdw>
                </a:effectLst>
              </a:rPr>
              <a:t>İtham edilenin aleyhindeki kanıtlar kadar, lehindeki kanıtları da toplamaya özen gösterir,</a:t>
            </a:r>
          </a:p>
          <a:p>
            <a:pPr marL="274320" indent="-274320" eaLnBrk="1" fontAlgn="auto" hangingPunct="1">
              <a:spcAft>
                <a:spcPts val="0"/>
              </a:spcAft>
              <a:buFont typeface="Wingdings 2"/>
              <a:buChar char=""/>
              <a:defRPr/>
            </a:pPr>
            <a:r>
              <a:rPr lang="tr-TR" sz="4000" b="1" i="1" dirty="0" smtClean="0">
                <a:solidFill>
                  <a:schemeClr val="accent5">
                    <a:lumMod val="50000"/>
                  </a:schemeClr>
                </a:solidFill>
                <a:effectLst>
                  <a:outerShdw blurRad="38100" dist="38100" dir="2700000" algn="tl">
                    <a:srgbClr val="000000">
                      <a:alpha val="43137"/>
                    </a:srgbClr>
                  </a:outerShdw>
                </a:effectLst>
              </a:rPr>
              <a:t>Tanık sıfatıyla ifadesi alınacakların belirlemesini bir kurala göre yapar</a:t>
            </a:r>
            <a:r>
              <a:rPr lang="tr-TR" sz="4000" b="1" i="1" dirty="0" smtClean="0">
                <a:solidFill>
                  <a:srgbClr val="990099"/>
                </a:solidFill>
              </a:rPr>
              <a:t>, </a:t>
            </a:r>
            <a:r>
              <a:rPr lang="tr-TR" sz="3000" b="1" i="1" dirty="0" smtClean="0">
                <a:solidFill>
                  <a:srgbClr val="666699"/>
                </a:solidFill>
              </a:rPr>
              <a:t>(listenin 3, 13, 23.. sırasındaki kişiler, sınıf başkanları, hizmeti 15 yıldan fazla olanlar...gibi)</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827">
                                            <p:txEl>
                                              <p:pRg st="1" end="1"/>
                                            </p:txEl>
                                          </p:spTgt>
                                        </p:tgtEl>
                                        <p:attrNameLst>
                                          <p:attrName>style.visibility</p:attrName>
                                        </p:attrNameLst>
                                      </p:cBhvr>
                                      <p:to>
                                        <p:strVal val="visible"/>
                                      </p:to>
                                    </p:set>
                                    <p:anim calcmode="lin" valueType="num">
                                      <p:cBhvr additive="base">
                                        <p:cTn id="13" dur="500" fill="hold"/>
                                        <p:tgtEl>
                                          <p:spTgt spid="205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82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23" name="Rectangle 3"/>
          <p:cNvSpPr>
            <a:spLocks noGrp="1" noChangeArrowheads="1"/>
          </p:cNvSpPr>
          <p:nvPr>
            <p:ph type="body" idx="4294967295"/>
          </p:nvPr>
        </p:nvSpPr>
        <p:spPr>
          <a:xfrm>
            <a:off x="684213" y="476250"/>
            <a:ext cx="8142287" cy="5688013"/>
          </a:xfrm>
        </p:spPr>
        <p:txBody>
          <a:bodyPr rtlCol="0">
            <a:normAutofit lnSpcReduction="10000"/>
          </a:bodyPr>
          <a:lstStyle/>
          <a:p>
            <a:pPr marL="274320" indent="-274320" eaLnBrk="1" fontAlgn="auto" hangingPunct="1">
              <a:spcAft>
                <a:spcPts val="0"/>
              </a:spcAft>
              <a:buFont typeface="Wingdings 2"/>
              <a:buChar char=""/>
              <a:defRPr/>
            </a:pPr>
            <a:r>
              <a:rPr lang="tr-TR" sz="4000" b="1" i="1" dirty="0" smtClean="0">
                <a:solidFill>
                  <a:srgbClr val="003399"/>
                </a:solidFill>
              </a:rPr>
              <a:t>İfadesi alınanların, isim, tarih, kayıtlar ve benzeri notlarına bakmasına izin verir. Ancak önceden getirdiği yazılı bir metnin ifade yerine geçmeyeceğini belirtir ve belgeyi alıp kabul etmez,</a:t>
            </a:r>
          </a:p>
          <a:p>
            <a:pPr marL="274320" indent="-274320" eaLnBrk="1" fontAlgn="auto" hangingPunct="1">
              <a:spcAft>
                <a:spcPts val="0"/>
              </a:spcAft>
              <a:buFont typeface="Wingdings 2"/>
              <a:buChar char=""/>
              <a:defRPr/>
            </a:pPr>
            <a:r>
              <a:rPr lang="tr-TR" sz="4000" b="1" i="1" dirty="0" smtClean="0">
                <a:solidFill>
                  <a:srgbClr val="666699"/>
                </a:solidFill>
              </a:rPr>
              <a:t>Tanık ve suçlananın ifadeleri olayı tam aydınlatsa dahi, belgeleri toplar ve değerlendirir,</a:t>
            </a:r>
            <a:endParaRPr lang="tr-TR" sz="4000" b="1" dirty="0" smtClean="0">
              <a:solidFill>
                <a:srgbClr val="666699"/>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9123">
                                            <p:txEl>
                                              <p:pRg st="0" end="0"/>
                                            </p:txEl>
                                          </p:spTgt>
                                        </p:tgtEl>
                                        <p:attrNameLst>
                                          <p:attrName>style.visibility</p:attrName>
                                        </p:attrNameLst>
                                      </p:cBhvr>
                                      <p:to>
                                        <p:strVal val="visible"/>
                                      </p:to>
                                    </p:set>
                                    <p:anim calcmode="lin" valueType="num">
                                      <p:cBhvr>
                                        <p:cTn id="7" dur="500" fill="hold"/>
                                        <p:tgtEl>
                                          <p:spTgt spid="3891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91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89123">
                                            <p:txEl>
                                              <p:pRg st="1" end="1"/>
                                            </p:txEl>
                                          </p:spTgt>
                                        </p:tgtEl>
                                        <p:attrNameLst>
                                          <p:attrName>style.visibility</p:attrName>
                                        </p:attrNameLst>
                                      </p:cBhvr>
                                      <p:to>
                                        <p:strVal val="visible"/>
                                      </p:to>
                                    </p:set>
                                    <p:anim calcmode="lin" valueType="num">
                                      <p:cBhvr>
                                        <p:cTn id="13" dur="500" fill="hold"/>
                                        <p:tgtEl>
                                          <p:spTgt spid="3891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8912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Yönerge:</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Bakanlıklar </a:t>
            </a:r>
            <a:r>
              <a:rPr lang="tr-TR" dirty="0"/>
              <a:t>ve kamu </a:t>
            </a:r>
            <a:r>
              <a:rPr lang="tr-TR" dirty="0" smtClean="0"/>
              <a:t>tüzel kişilerinin</a:t>
            </a:r>
            <a:r>
              <a:rPr lang="tr-TR" dirty="0"/>
              <a:t>, kendi görev alanlarını ilgilendiren konularda, kanun, tüzük ve yönetmeliklerde yer alan düzenlemeler dahilinde, bu düzenlemelerde ayrıntılı olarak düzenlenmemiş hususlarda yapılacak uygulamaları, yürütülecek iş ve işlemleri düzenleyen, açıklayan, kurum veya kuruluşun en üst yetkilisi/organı tarafından onayla/kararla yürürlüğe konulan kurallar bütünüdür.</a:t>
            </a:r>
            <a:r>
              <a:rPr lang="tr-TR" b="1" dirty="0"/>
              <a:t> </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4148212626"/>
      </p:ext>
    </p:extLst>
  </p:cSld>
  <p:clrMapOvr>
    <a:masterClrMapping/>
  </p:clrMapOvr>
  <p:transition spd="slow">
    <p:wipe dir="u"/>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ChangeArrowheads="1"/>
          </p:cNvSpPr>
          <p:nvPr/>
        </p:nvSpPr>
        <p:spPr bwMode="auto">
          <a:xfrm>
            <a:off x="468313" y="1052513"/>
            <a:ext cx="8135937" cy="415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chemeClr val="accent2"/>
              </a:buClr>
              <a:buSzPct val="80000"/>
              <a:buFont typeface="Wingdings" pitchFamily="2" charset="2"/>
              <a:buChar char="l"/>
            </a:pPr>
            <a:r>
              <a:rPr lang="tr-TR" altLang="tr-TR" sz="4000" b="1" i="1">
                <a:solidFill>
                  <a:srgbClr val="003399"/>
                </a:solidFill>
              </a:rPr>
              <a:t>Ceza maddesindeki en alt ceza teklifini yapar (ilk defa, bir kere işlenen suçlar için)</a:t>
            </a:r>
          </a:p>
          <a:p>
            <a:pPr eaLnBrk="1" hangingPunct="1">
              <a:spcBef>
                <a:spcPct val="0"/>
              </a:spcBef>
              <a:buClr>
                <a:schemeClr val="accent2"/>
              </a:buClr>
              <a:buSzPct val="80000"/>
              <a:buFont typeface="Wingdings" pitchFamily="2" charset="2"/>
              <a:buChar char="l"/>
            </a:pPr>
            <a:r>
              <a:rPr lang="tr-TR" altLang="tr-TR" sz="4000" b="1" i="1"/>
              <a:t>Cezayı yasadaki  şekliyle ifade eder.</a:t>
            </a:r>
          </a:p>
          <a:p>
            <a:pPr eaLnBrk="1" hangingPunct="1">
              <a:spcBef>
                <a:spcPct val="0"/>
              </a:spcBef>
              <a:buClr>
                <a:schemeClr val="accent2"/>
              </a:buClr>
              <a:buSzPct val="80000"/>
              <a:buFont typeface="Wingdings" pitchFamily="2" charset="2"/>
              <a:buChar char="l"/>
            </a:pPr>
            <a:r>
              <a:rPr lang="tr-TR" altLang="tr-TR" sz="4000" b="1" i="1">
                <a:solidFill>
                  <a:srgbClr val="A50021"/>
                </a:solidFill>
              </a:rPr>
              <a:t>Her bir suçun cezasını ayrı, ayrı teklif eder, </a:t>
            </a:r>
          </a:p>
          <a:p>
            <a:pPr eaLnBrk="1" hangingPunct="1">
              <a:spcBef>
                <a:spcPct val="0"/>
              </a:spcBef>
              <a:buClr>
                <a:schemeClr val="accent2"/>
              </a:buClr>
              <a:buSzPct val="80000"/>
              <a:buFont typeface="Wingdings" pitchFamily="2" charset="2"/>
              <a:buNone/>
            </a:pPr>
            <a:endParaRPr lang="tr-TR" altLang="tr-TR" sz="2400" b="1" i="1">
              <a:solidFill>
                <a:schemeClr val="hlink"/>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611188" y="1052513"/>
            <a:ext cx="7772400" cy="5040312"/>
          </a:xfrm>
        </p:spPr>
        <p:txBody>
          <a:bodyPr rtlCol="0">
            <a:normAutofit fontScale="92500" lnSpcReduction="10000"/>
          </a:bodyPr>
          <a:lstStyle/>
          <a:p>
            <a:pPr algn="ctr" eaLnBrk="1" fontAlgn="auto" hangingPunct="1">
              <a:lnSpc>
                <a:spcPct val="90000"/>
              </a:lnSpc>
              <a:spcAft>
                <a:spcPts val="0"/>
              </a:spcAft>
              <a:buFont typeface="Wingdings" pitchFamily="2" charset="2"/>
              <a:buNone/>
              <a:defRPr/>
            </a:pPr>
            <a:r>
              <a:rPr lang="tr-TR" sz="2800" b="1" dirty="0" smtClean="0">
                <a:solidFill>
                  <a:schemeClr val="accent2"/>
                </a:solidFill>
              </a:rPr>
              <a:t>Ceza Tayininde TEVHİT Uygulaması</a:t>
            </a:r>
            <a:endParaRPr lang="tr-TR" sz="2800" dirty="0" smtClean="0">
              <a:solidFill>
                <a:schemeClr val="accent2"/>
              </a:solidFill>
            </a:endParaRPr>
          </a:p>
          <a:p>
            <a:pPr algn="just" eaLnBrk="1" fontAlgn="auto" hangingPunct="1">
              <a:lnSpc>
                <a:spcPct val="90000"/>
              </a:lnSpc>
              <a:spcAft>
                <a:spcPts val="0"/>
              </a:spcAft>
              <a:buFont typeface="Wingdings" pitchFamily="2" charset="2"/>
              <a:buNone/>
              <a:defRPr/>
            </a:pPr>
            <a:r>
              <a:rPr lang="tr-TR" sz="3000" dirty="0" smtClean="0"/>
              <a:t>Farklı tarihlerde işlenmesine ve birbiriyle bağlantısı olmamasına rağmen aynı soruşturma dosyasında yer alan suçlar nedeniyle ilgilisine verilecek ceza konusunda tereddüt oluşmaktadır. </a:t>
            </a:r>
          </a:p>
          <a:p>
            <a:pPr algn="just" eaLnBrk="1" fontAlgn="auto" hangingPunct="1">
              <a:lnSpc>
                <a:spcPct val="90000"/>
              </a:lnSpc>
              <a:spcAft>
                <a:spcPts val="0"/>
              </a:spcAft>
              <a:buFont typeface="Wingdings" pitchFamily="2" charset="2"/>
              <a:buNone/>
              <a:defRPr/>
            </a:pPr>
            <a:r>
              <a:rPr lang="tr-TR" sz="3000" dirty="0" smtClean="0"/>
              <a:t>Aynı kişi ile ilgili birden fazla ve birbirinden farklı suçlar nedeniyle alınan ve aynı soruşturma emri üzerine başlatılan soruşturma sonucunda, doğruluk kazanan fiillerin gerektirdiği disiplin cezaları fiilin karşılığında ayrı ayrı belirlendikten sonra </a:t>
            </a:r>
            <a:r>
              <a:rPr lang="tr-TR" sz="3000" dirty="0" err="1" smtClean="0"/>
              <a:t>tevhiden</a:t>
            </a:r>
            <a:r>
              <a:rPr lang="tr-TR" sz="3000" dirty="0" smtClean="0"/>
              <a:t> bunlardan en ağırının teklif edilmesi gerektiği değerlendirilmektedir. (Danıştay Beşinci D.E.No: 1965/1639, K. No: 1968/2944)</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486124118"/>
      </p:ext>
    </p:extLst>
  </p:cSld>
  <p:clrMapOvr>
    <a:masterClrMapping/>
  </p:clrMapOvr>
  <p:transition spd="slow">
    <p:pull dir="ru"/>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1" name="Rectangle 3"/>
          <p:cNvSpPr>
            <a:spLocks noGrp="1" noChangeArrowheads="1"/>
          </p:cNvSpPr>
          <p:nvPr>
            <p:ph type="body" idx="4294967295"/>
          </p:nvPr>
        </p:nvSpPr>
        <p:spPr>
          <a:xfrm>
            <a:off x="457200" y="765175"/>
            <a:ext cx="8075613" cy="5335588"/>
          </a:xfrm>
        </p:spPr>
        <p:txBody>
          <a:bodyPr rtlCol="0">
            <a:normAutofit/>
          </a:bodyPr>
          <a:lstStyle/>
          <a:p>
            <a:pPr eaLnBrk="1" fontAlgn="auto" hangingPunct="1">
              <a:spcBef>
                <a:spcPct val="0"/>
              </a:spcBef>
              <a:spcAft>
                <a:spcPts val="0"/>
              </a:spcAft>
              <a:buFont typeface="Arial" pitchFamily="34" charset="0"/>
              <a:buChar char="•"/>
              <a:defRPr/>
            </a:pPr>
            <a:r>
              <a:rPr lang="tr-TR" sz="4000" b="1" i="1" dirty="0" smtClean="0">
                <a:solidFill>
                  <a:srgbClr val="003399"/>
                </a:solidFill>
              </a:rPr>
              <a:t>Topladığı tüm belge ve ifadeleri raporunda değerlendirir,</a:t>
            </a:r>
          </a:p>
          <a:p>
            <a:pPr eaLnBrk="1" fontAlgn="auto" hangingPunct="1">
              <a:spcBef>
                <a:spcPct val="0"/>
              </a:spcBef>
              <a:spcAft>
                <a:spcPts val="0"/>
              </a:spcAft>
              <a:buFont typeface="Arial" pitchFamily="34" charset="0"/>
              <a:buChar char="•"/>
              <a:defRPr/>
            </a:pPr>
            <a:r>
              <a:rPr lang="tr-TR" sz="4000" b="1" i="1" dirty="0" smtClean="0">
                <a:solidFill>
                  <a:schemeClr val="accent5">
                    <a:lumMod val="50000"/>
                  </a:schemeClr>
                </a:solidFill>
              </a:rPr>
              <a:t>Ceza tekliflerinde öncelikle özel yasasında karşılığının olup olmadığını araştırır, yoksa teklifleri 657 Sayılı DMK.’</a:t>
            </a:r>
            <a:r>
              <a:rPr lang="tr-TR" sz="4000" b="1" i="1" dirty="0" err="1" smtClean="0">
                <a:solidFill>
                  <a:schemeClr val="accent5">
                    <a:lumMod val="50000"/>
                  </a:schemeClr>
                </a:solidFill>
              </a:rPr>
              <a:t>nun</a:t>
            </a:r>
            <a:r>
              <a:rPr lang="tr-TR" sz="4000" b="1" i="1" dirty="0" smtClean="0">
                <a:solidFill>
                  <a:schemeClr val="accent5">
                    <a:lumMod val="50000"/>
                  </a:schemeClr>
                </a:solidFill>
              </a:rPr>
              <a:t> 125. maddesine göre yapar ve raporunda belirtir,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 calcmode="lin" valueType="num">
                                      <p:cBhvr additive="base">
                                        <p:cTn id="7" dur="5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685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851">
                                            <p:txEl>
                                              <p:pRg st="1" end="1"/>
                                            </p:txEl>
                                          </p:spTgt>
                                        </p:tgtEl>
                                        <p:attrNameLst>
                                          <p:attrName>style.visibility</p:attrName>
                                        </p:attrNameLst>
                                      </p:cBhvr>
                                      <p:to>
                                        <p:strVal val="visible"/>
                                      </p:to>
                                    </p:set>
                                    <p:anim calcmode="lin" valueType="num">
                                      <p:cBhvr additive="base">
                                        <p:cTn id="13" dur="5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685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type="body" idx="4294967295"/>
          </p:nvPr>
        </p:nvSpPr>
        <p:spPr>
          <a:xfrm>
            <a:off x="395288" y="692150"/>
            <a:ext cx="8353425" cy="5475288"/>
          </a:xfrm>
        </p:spPr>
        <p:txBody>
          <a:bodyPr rtlCol="0">
            <a:normAutofit lnSpcReduction="10000"/>
          </a:bodyPr>
          <a:lstStyle/>
          <a:p>
            <a:pPr marL="274320" indent="-274320" eaLnBrk="1" fontAlgn="auto" hangingPunct="1">
              <a:spcAft>
                <a:spcPts val="0"/>
              </a:spcAft>
              <a:buFont typeface="Wingdings 2"/>
              <a:buChar char=""/>
              <a:defRPr/>
            </a:pPr>
            <a:r>
              <a:rPr lang="tr-TR" sz="3600" b="1" i="1" dirty="0" smtClean="0">
                <a:solidFill>
                  <a:srgbClr val="339933"/>
                </a:solidFill>
                <a:effectLst>
                  <a:outerShdw blurRad="38100" dist="38100" dir="2700000" algn="tl">
                    <a:srgbClr val="000000"/>
                  </a:outerShdw>
                </a:effectLst>
              </a:rPr>
              <a:t>İdari teklif getirirken</a:t>
            </a:r>
            <a:r>
              <a:rPr lang="tr-TR" sz="3600" b="1" i="1" dirty="0" smtClean="0">
                <a:solidFill>
                  <a:srgbClr val="339933"/>
                </a:solidFill>
              </a:rPr>
              <a:t>;</a:t>
            </a:r>
            <a:r>
              <a:rPr lang="tr-TR" sz="3600" b="1" i="1" dirty="0" smtClean="0">
                <a:solidFill>
                  <a:srgbClr val="FF9900"/>
                </a:solidFill>
              </a:rPr>
              <a:t> </a:t>
            </a:r>
            <a:r>
              <a:rPr lang="tr-TR" sz="3600" b="1" i="1" dirty="0" smtClean="0">
                <a:solidFill>
                  <a:srgbClr val="003399"/>
                </a:solidFill>
              </a:rPr>
              <a:t>görevin yürütülmesindeki kamu yararı ve zararını; kurumun gelişmesine tesir edecek etkileri; ilgilinin görevde kalmasının sakıncalarını değerlendirir, </a:t>
            </a:r>
          </a:p>
          <a:p>
            <a:pPr marL="274320" indent="-274320" eaLnBrk="1" fontAlgn="auto" hangingPunct="1">
              <a:spcAft>
                <a:spcPts val="0"/>
              </a:spcAft>
              <a:buFont typeface="Wingdings 2"/>
              <a:buChar char=""/>
              <a:defRPr/>
            </a:pPr>
            <a:r>
              <a:rPr lang="tr-TR" sz="3600" b="1" i="1" dirty="0" smtClean="0">
                <a:solidFill>
                  <a:srgbClr val="A50021"/>
                </a:solidFill>
              </a:rPr>
              <a:t>Yöneticinin görev tanımındaki durumunu da değerlendirerek, yöneticilikten alınarak mı, il dışı mı, il içi mi yer değişikliği gerekeceğini açık ve kesin  olarak ifade eder,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5571" name="Rectangle 3"/>
          <p:cNvSpPr>
            <a:spLocks noGrp="1" noChangeArrowheads="1"/>
          </p:cNvSpPr>
          <p:nvPr>
            <p:ph type="body" idx="4294967295"/>
          </p:nvPr>
        </p:nvSpPr>
        <p:spPr>
          <a:xfrm>
            <a:off x="468313" y="1052513"/>
            <a:ext cx="8245475" cy="5040312"/>
          </a:xfrm>
        </p:spPr>
        <p:txBody>
          <a:bodyPr rtlCol="0">
            <a:normAutofit fontScale="92500"/>
          </a:bodyPr>
          <a:lstStyle/>
          <a:p>
            <a:pPr eaLnBrk="1" fontAlgn="auto" hangingPunct="1">
              <a:lnSpc>
                <a:spcPct val="90000"/>
              </a:lnSpc>
              <a:spcAft>
                <a:spcPts val="0"/>
              </a:spcAft>
              <a:buFont typeface="Arial" pitchFamily="34" charset="0"/>
              <a:buChar char="•"/>
              <a:defRPr/>
            </a:pPr>
            <a:r>
              <a:rPr lang="tr-TR" b="1" i="1" dirty="0" smtClean="0">
                <a:solidFill>
                  <a:srgbClr val="003399"/>
                </a:solidFill>
              </a:rPr>
              <a:t>Aynı görevde uzun süre çalıştığı için yıprandığı” </a:t>
            </a:r>
            <a:r>
              <a:rPr lang="tr-TR" b="1" i="1" dirty="0" smtClean="0">
                <a:solidFill>
                  <a:srgbClr val="A50021"/>
                </a:solidFill>
              </a:rPr>
              <a:t>veya</a:t>
            </a:r>
            <a:r>
              <a:rPr lang="tr-TR" b="1" i="1" dirty="0" smtClean="0">
                <a:solidFill>
                  <a:schemeClr val="hlink"/>
                </a:solidFill>
              </a:rPr>
              <a:t> </a:t>
            </a:r>
            <a:r>
              <a:rPr lang="tr-TR" b="1" i="1" dirty="0" smtClean="0"/>
              <a:t>“ileride şöyle şöyle yapmasının muhtemel olduğu, …sanıldığı” </a:t>
            </a:r>
            <a:r>
              <a:rPr lang="tr-TR" b="1" i="1" dirty="0" smtClean="0">
                <a:solidFill>
                  <a:schemeClr val="accent6">
                    <a:lumMod val="75000"/>
                  </a:schemeClr>
                </a:solidFill>
              </a:rPr>
              <a:t>şeklindeki kestirmelere dayalı olarak idari teklif getirmez,</a:t>
            </a:r>
          </a:p>
          <a:p>
            <a:pPr eaLnBrk="1" fontAlgn="auto" hangingPunct="1">
              <a:lnSpc>
                <a:spcPct val="90000"/>
              </a:lnSpc>
              <a:spcAft>
                <a:spcPts val="0"/>
              </a:spcAft>
              <a:buFont typeface="Arial" pitchFamily="34" charset="0"/>
              <a:buChar char="•"/>
              <a:defRPr/>
            </a:pPr>
            <a:r>
              <a:rPr lang="tr-TR" b="1" i="1" dirty="0" smtClean="0">
                <a:solidFill>
                  <a:srgbClr val="003399"/>
                </a:solidFill>
              </a:rPr>
              <a:t>Sadece </a:t>
            </a:r>
            <a:r>
              <a:rPr lang="tr-TR" b="1" i="1" u="sng" dirty="0" smtClean="0">
                <a:solidFill>
                  <a:srgbClr val="003399"/>
                </a:solidFill>
              </a:rPr>
              <a:t>kademe ilerlemesinin durdurulması</a:t>
            </a:r>
            <a:r>
              <a:rPr lang="tr-TR" b="1" i="1" dirty="0" smtClean="0">
                <a:solidFill>
                  <a:srgbClr val="003399"/>
                </a:solidFill>
              </a:rPr>
              <a:t> teklifi olduğu için, idareci olma koşullarından birinin ortadan kalktığını düşünerek </a:t>
            </a:r>
            <a:r>
              <a:rPr lang="tr-TR" b="1" i="1" dirty="0" smtClean="0"/>
              <a:t>“idarecilik görevinin üzerinde alınması”</a:t>
            </a:r>
            <a:r>
              <a:rPr lang="tr-TR" b="1" i="1" dirty="0" smtClean="0">
                <a:solidFill>
                  <a:srgbClr val="990099"/>
                </a:solidFill>
              </a:rPr>
              <a:t> </a:t>
            </a:r>
            <a:r>
              <a:rPr lang="tr-TR" b="1" i="1" dirty="0" smtClean="0">
                <a:solidFill>
                  <a:srgbClr val="003399"/>
                </a:solidFill>
              </a:rPr>
              <a:t>teklifini getirmez, cezanın kesinleşmesi halinde ilgili makamın bu işi gerçekleştireceğini unutmaz,</a:t>
            </a:r>
          </a:p>
          <a:p>
            <a:pPr eaLnBrk="1" fontAlgn="auto" hangingPunct="1">
              <a:lnSpc>
                <a:spcPct val="90000"/>
              </a:lnSpc>
              <a:spcAft>
                <a:spcPts val="0"/>
              </a:spcAft>
              <a:buFont typeface="Wingdings" pitchFamily="2" charset="2"/>
              <a:buNone/>
              <a:defRPr/>
            </a:pPr>
            <a:r>
              <a:rPr lang="tr-TR" b="1" i="1" dirty="0" smtClean="0">
                <a:solidFill>
                  <a:srgbClr val="990099"/>
                </a:solidFill>
              </a:rPr>
              <a:t>    </a:t>
            </a:r>
            <a:r>
              <a:rPr lang="tr-TR" sz="2800" b="1" i="1" dirty="0" smtClean="0">
                <a:solidFill>
                  <a:srgbClr val="333300"/>
                </a:solidFill>
              </a:rPr>
              <a:t>(atama için kesin şart olmaktan çıktı, puan düşülüyor)</a:t>
            </a:r>
            <a:endParaRPr lang="tr-TR" sz="2800" dirty="0" smtClean="0">
              <a:solidFill>
                <a:srgbClr val="333300"/>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 calcmode="lin" valueType="num">
                                      <p:cBhvr additive="base">
                                        <p:cTn id="7" dur="500" fill="hold"/>
                                        <p:tgtEl>
                                          <p:spTgt spid="365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5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5571">
                                            <p:txEl>
                                              <p:pRg st="1" end="1"/>
                                            </p:txEl>
                                          </p:spTgt>
                                        </p:tgtEl>
                                        <p:attrNameLst>
                                          <p:attrName>style.visibility</p:attrName>
                                        </p:attrNameLst>
                                      </p:cBhvr>
                                      <p:to>
                                        <p:strVal val="visible"/>
                                      </p:to>
                                    </p:set>
                                    <p:anim calcmode="lin" valueType="num">
                                      <p:cBhvr additive="base">
                                        <p:cTn id="13" dur="500" fill="hold"/>
                                        <p:tgtEl>
                                          <p:spTgt spid="365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5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5571">
                                            <p:txEl>
                                              <p:pRg st="2" end="2"/>
                                            </p:txEl>
                                          </p:spTgt>
                                        </p:tgtEl>
                                        <p:attrNameLst>
                                          <p:attrName>style.visibility</p:attrName>
                                        </p:attrNameLst>
                                      </p:cBhvr>
                                      <p:to>
                                        <p:strVal val="visible"/>
                                      </p:to>
                                    </p:set>
                                    <p:anim calcmode="lin" valueType="num">
                                      <p:cBhvr additive="base">
                                        <p:cTn id="19" dur="500" fill="hold"/>
                                        <p:tgtEl>
                                          <p:spTgt spid="3655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55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8"/>
          <p:cNvSpPr>
            <a:spLocks noChangeArrowheads="1"/>
          </p:cNvSpPr>
          <p:nvPr/>
        </p:nvSpPr>
        <p:spPr bwMode="auto">
          <a:xfrm>
            <a:off x="323850" y="836613"/>
            <a:ext cx="8424863" cy="501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Char char="•"/>
            </a:pPr>
            <a:r>
              <a:rPr lang="tr-TR" altLang="tr-TR" b="1" dirty="0">
                <a:solidFill>
                  <a:srgbClr val="003399"/>
                </a:solidFill>
                <a:latin typeface="Times New Roman" pitchFamily="18" charset="0"/>
              </a:rPr>
              <a:t>Devamsızlıklarda;</a:t>
            </a:r>
            <a:r>
              <a:rPr lang="tr-TR" altLang="tr-TR" b="1" dirty="0">
                <a:solidFill>
                  <a:schemeClr val="bg1"/>
                </a:solidFill>
                <a:latin typeface="Times New Roman" pitchFamily="18" charset="0"/>
              </a:rPr>
              <a:t> </a:t>
            </a:r>
            <a:r>
              <a:rPr lang="tr-TR" altLang="tr-TR" b="1" dirty="0">
                <a:solidFill>
                  <a:srgbClr val="A50021"/>
                </a:solidFill>
                <a:latin typeface="Times New Roman" pitchFamily="18" charset="0"/>
              </a:rPr>
              <a:t>hastalık raporlarının fenne ve usule uygun olup- olmadıklarını, izinlerin yönergesine uygunluğunu araştırır; seminer ve kurslarda, hapiste ve tutuklulukta geçen sürelerin ve resmi tatil günlerinin devamsızlık sayılamayacağını dikkatten kaçırmaz,</a:t>
            </a:r>
          </a:p>
          <a:p>
            <a:pPr algn="just" eaLnBrk="1" hangingPunct="1">
              <a:spcBef>
                <a:spcPct val="0"/>
              </a:spcBef>
              <a:buFontTx/>
              <a:buChar char="•"/>
            </a:pPr>
            <a:r>
              <a:rPr lang="tr-TR" altLang="tr-TR" b="1" dirty="0">
                <a:solidFill>
                  <a:srgbClr val="003399"/>
                </a:solidFill>
                <a:latin typeface="Times New Roman" pitchFamily="18" charset="0"/>
              </a:rPr>
              <a:t>Göreve gelmemede</a:t>
            </a:r>
            <a:r>
              <a:rPr lang="tr-TR" altLang="tr-TR" b="1" dirty="0">
                <a:latin typeface="Times New Roman" pitchFamily="18" charset="0"/>
              </a:rPr>
              <a:t>; mücbir (zorlayıcı) sebeplerin (özrün) ölüm, kaza, doğum, ani hastalıkların olabileceğini unutmaz ve bunu değerlendirir,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3" name="Rectangle 3"/>
          <p:cNvSpPr>
            <a:spLocks noChangeArrowheads="1"/>
          </p:cNvSpPr>
          <p:nvPr/>
        </p:nvSpPr>
        <p:spPr bwMode="auto">
          <a:xfrm>
            <a:off x="900113" y="188913"/>
            <a:ext cx="7200900" cy="5040312"/>
          </a:xfrm>
          <a:prstGeom prst="rect">
            <a:avLst/>
          </a:prstGeom>
          <a:noFill/>
          <a:ln w="9525">
            <a:noFill/>
            <a:miter lim="800000"/>
            <a:headEnd/>
            <a:tailEnd/>
          </a:ln>
        </p:spPr>
        <p:txBody>
          <a:bodyPr/>
          <a:lstStyle/>
          <a:p>
            <a:pPr marL="342900" indent="-342900" algn="ctr" fontAlgn="auto">
              <a:spcBef>
                <a:spcPct val="20000"/>
              </a:spcBef>
              <a:spcAft>
                <a:spcPts val="0"/>
              </a:spcAft>
              <a:buClr>
                <a:schemeClr val="accent2"/>
              </a:buClr>
              <a:buSzPct val="80000"/>
              <a:buFont typeface="Wingdings" pitchFamily="2" charset="2"/>
              <a:buChar char="l"/>
              <a:defRPr/>
            </a:pPr>
            <a:endParaRPr lang="tr-TR" sz="4400" b="1" i="1" dirty="0">
              <a:solidFill>
                <a:srgbClr val="090FF7"/>
              </a:solidFill>
              <a:effectLst>
                <a:outerShdw blurRad="38100" dist="38100" dir="2700000" algn="tl">
                  <a:srgbClr val="000000"/>
                </a:outerShdw>
              </a:effectLst>
              <a:latin typeface="Times New Roman" pitchFamily="18" charset="0"/>
              <a:cs typeface="+mn-cs"/>
            </a:endParaRPr>
          </a:p>
          <a:p>
            <a:pPr marL="342900" indent="-342900" fontAlgn="auto">
              <a:spcBef>
                <a:spcPct val="20000"/>
              </a:spcBef>
              <a:spcAft>
                <a:spcPts val="0"/>
              </a:spcAft>
              <a:buClr>
                <a:schemeClr val="accent2"/>
              </a:buClr>
              <a:buSzPct val="80000"/>
              <a:buFont typeface="Wingdings" pitchFamily="2" charset="2"/>
              <a:buChar char="l"/>
              <a:defRPr/>
            </a:pPr>
            <a:r>
              <a:rPr lang="tr-TR" sz="4400" b="1" i="1" dirty="0">
                <a:solidFill>
                  <a:srgbClr val="003399"/>
                </a:solidFill>
                <a:latin typeface="Times New Roman" pitchFamily="18" charset="0"/>
                <a:cs typeface="+mn-cs"/>
              </a:rPr>
              <a:t>İstifa</a:t>
            </a:r>
            <a:r>
              <a:rPr lang="tr-TR" sz="4400" b="1" i="1" dirty="0">
                <a:solidFill>
                  <a:srgbClr val="090FF7"/>
                </a:solidFill>
                <a:latin typeface="Times New Roman" pitchFamily="18" charset="0"/>
                <a:cs typeface="+mn-cs"/>
              </a:rPr>
              <a:t>, </a:t>
            </a:r>
            <a:r>
              <a:rPr lang="tr-TR" sz="4400" b="1" i="1" dirty="0">
                <a:solidFill>
                  <a:srgbClr val="666699"/>
                </a:solidFill>
                <a:latin typeface="Times New Roman" pitchFamily="18" charset="0"/>
                <a:cs typeface="+mn-cs"/>
              </a:rPr>
              <a:t>emeklilik</a:t>
            </a:r>
            <a:r>
              <a:rPr lang="tr-TR" sz="4400" b="1" i="1" dirty="0">
                <a:solidFill>
                  <a:srgbClr val="090FF7"/>
                </a:solidFill>
                <a:latin typeface="Times New Roman" pitchFamily="18" charset="0"/>
                <a:cs typeface="+mn-cs"/>
              </a:rPr>
              <a:t> gibi nedenlerle devlet memurluğundan ayrılan kişilere, </a:t>
            </a:r>
            <a:r>
              <a:rPr lang="tr-TR" sz="4400" b="1" i="1" dirty="0">
                <a:solidFill>
                  <a:schemeClr val="accent5">
                    <a:lumMod val="50000"/>
                  </a:schemeClr>
                </a:solidFill>
                <a:latin typeface="Times New Roman" pitchFamily="18" charset="0"/>
                <a:cs typeface="+mn-cs"/>
              </a:rPr>
              <a:t>memur iken işledikleri kusurlar nedeniyle gereken teklifleri getirir,</a:t>
            </a:r>
            <a:endParaRPr lang="tr-TR" sz="4400" dirty="0">
              <a:solidFill>
                <a:schemeClr val="accent5">
                  <a:lumMod val="50000"/>
                </a:schemeClr>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4243">
                                            <p:txEl>
                                              <p:pRg st="1" end="1"/>
                                            </p:txEl>
                                          </p:spTgt>
                                        </p:tgtEl>
                                        <p:attrNameLst>
                                          <p:attrName>style.visibility</p:attrName>
                                        </p:attrNameLst>
                                      </p:cBhvr>
                                      <p:to>
                                        <p:strVal val="visible"/>
                                      </p:to>
                                    </p:set>
                                    <p:animEffect transition="in" filter="wipe(up)">
                                      <p:cBhvr>
                                        <p:cTn id="7" dur="500"/>
                                        <p:tgtEl>
                                          <p:spTgt spid="394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2739" name="Rectangle 2051"/>
          <p:cNvSpPr>
            <a:spLocks noGrp="1" noChangeArrowheads="1"/>
          </p:cNvSpPr>
          <p:nvPr>
            <p:ph type="body" idx="4294967295"/>
          </p:nvPr>
        </p:nvSpPr>
        <p:spPr>
          <a:xfrm>
            <a:off x="719138" y="1125538"/>
            <a:ext cx="7885112" cy="4606925"/>
          </a:xfrm>
        </p:spPr>
        <p:txBody>
          <a:bodyPr rtlCol="0">
            <a:normAutofit fontScale="92500"/>
          </a:bodyPr>
          <a:lstStyle/>
          <a:p>
            <a:pPr marL="274320" indent="-274320" algn="just" eaLnBrk="1" fontAlgn="auto" hangingPunct="1">
              <a:spcAft>
                <a:spcPts val="0"/>
              </a:spcAft>
              <a:buFont typeface="Wingdings 2"/>
              <a:buChar char=""/>
              <a:defRPr/>
            </a:pPr>
            <a:r>
              <a:rPr lang="tr-TR" sz="3600" b="1" i="1" dirty="0" smtClean="0">
                <a:solidFill>
                  <a:srgbClr val="003399"/>
                </a:solidFill>
              </a:rPr>
              <a:t>Memurun memura hakaretinin ve memurun memuru dövmesinin </a:t>
            </a:r>
            <a:r>
              <a:rPr lang="tr-TR" sz="3600" b="1" i="1" dirty="0" err="1" smtClean="0">
                <a:solidFill>
                  <a:srgbClr val="A50021"/>
                </a:solidFill>
              </a:rPr>
              <a:t>re’sen</a:t>
            </a:r>
            <a:r>
              <a:rPr lang="tr-TR" sz="3600" b="1" i="1" dirty="0" smtClean="0">
                <a:solidFill>
                  <a:srgbClr val="A50021"/>
                </a:solidFill>
              </a:rPr>
              <a:t> soruşturulması gereken suçlardan olması nedeniyle, şikâyette bulunulmamış olsa dâhi, Cumhuriyet Başsavcılığına suç duyurusunda bulunur, </a:t>
            </a:r>
          </a:p>
          <a:p>
            <a:pPr marL="274320" indent="-274320" eaLnBrk="1" fontAlgn="auto" hangingPunct="1">
              <a:spcAft>
                <a:spcPts val="0"/>
              </a:spcAft>
              <a:buFont typeface="Wingdings 2"/>
              <a:buChar char=""/>
              <a:defRPr/>
            </a:pPr>
            <a:r>
              <a:rPr lang="tr-TR" sz="3600" b="1" i="1" dirty="0" smtClean="0"/>
              <a:t>fiilin disiplin boyutunu da  raporunda ayrıca değerlendirir,</a:t>
            </a:r>
            <a:endParaRPr lang="tr-TR" sz="3600" b="1" dirty="0"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372739">
                                            <p:txEl>
                                              <p:pRg st="0" end="0"/>
                                            </p:txEl>
                                          </p:spTgt>
                                        </p:tgtEl>
                                        <p:attrNameLst>
                                          <p:attrName>style.visibility</p:attrName>
                                        </p:attrNameLst>
                                      </p:cBhvr>
                                      <p:to>
                                        <p:strVal val="visible"/>
                                      </p:to>
                                    </p:set>
                                    <p:anim calcmode="lin" valueType="num">
                                      <p:cBhvr>
                                        <p:cTn id="7" dur="300" fill="hold"/>
                                        <p:tgtEl>
                                          <p:spTgt spid="372739">
                                            <p:txEl>
                                              <p:pRg st="0" end="0"/>
                                            </p:txEl>
                                          </p:spTgt>
                                        </p:tgtEl>
                                        <p:attrNameLst>
                                          <p:attrName>ppt_w</p:attrName>
                                        </p:attrNameLst>
                                      </p:cBhvr>
                                      <p:tavLst>
                                        <p:tav tm="0">
                                          <p:val>
                                            <p:fltVal val="0"/>
                                          </p:val>
                                        </p:tav>
                                        <p:tav tm="100000">
                                          <p:val>
                                            <p:strVal val="#ppt_w"/>
                                          </p:val>
                                        </p:tav>
                                      </p:tavLst>
                                    </p:anim>
                                    <p:anim calcmode="lin" valueType="num">
                                      <p:cBhvr>
                                        <p:cTn id="8" dur="300" fill="hold"/>
                                        <p:tgtEl>
                                          <p:spTgt spid="3727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72739">
                                            <p:txEl>
                                              <p:pRg st="1" end="1"/>
                                            </p:txEl>
                                          </p:spTgt>
                                        </p:tgtEl>
                                        <p:attrNameLst>
                                          <p:attrName>style.visibility</p:attrName>
                                        </p:attrNameLst>
                                      </p:cBhvr>
                                      <p:to>
                                        <p:strVal val="visible"/>
                                      </p:to>
                                    </p:set>
                                    <p:anim calcmode="lin" valueType="num">
                                      <p:cBhvr>
                                        <p:cTn id="13" dur="300" fill="hold"/>
                                        <p:tgtEl>
                                          <p:spTgt spid="372739">
                                            <p:txEl>
                                              <p:pRg st="1" end="1"/>
                                            </p:txEl>
                                          </p:spTgt>
                                        </p:tgtEl>
                                        <p:attrNameLst>
                                          <p:attrName>ppt_w</p:attrName>
                                        </p:attrNameLst>
                                      </p:cBhvr>
                                      <p:tavLst>
                                        <p:tav tm="0">
                                          <p:val>
                                            <p:fltVal val="0"/>
                                          </p:val>
                                        </p:tav>
                                        <p:tav tm="100000">
                                          <p:val>
                                            <p:strVal val="#ppt_w"/>
                                          </p:val>
                                        </p:tav>
                                      </p:tavLst>
                                    </p:anim>
                                    <p:anim calcmode="lin" valueType="num">
                                      <p:cBhvr>
                                        <p:cTn id="14" dur="300" fill="hold"/>
                                        <p:tgtEl>
                                          <p:spTgt spid="37273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9" grpId="0" build="p"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6595" name="Rectangle 1027"/>
          <p:cNvSpPr>
            <a:spLocks noGrp="1" noChangeArrowheads="1"/>
          </p:cNvSpPr>
          <p:nvPr>
            <p:ph type="body" idx="4294967295"/>
          </p:nvPr>
        </p:nvSpPr>
        <p:spPr>
          <a:xfrm>
            <a:off x="395288" y="1341438"/>
            <a:ext cx="8424862" cy="4535487"/>
          </a:xfrm>
        </p:spPr>
        <p:txBody>
          <a:bodyPr rtlCol="0">
            <a:normAutofit lnSpcReduction="10000"/>
          </a:bodyPr>
          <a:lstStyle/>
          <a:p>
            <a:pPr eaLnBrk="1" fontAlgn="auto" hangingPunct="1">
              <a:lnSpc>
                <a:spcPct val="90000"/>
              </a:lnSpc>
              <a:spcAft>
                <a:spcPts val="0"/>
              </a:spcAft>
              <a:buFont typeface="Arial" pitchFamily="34" charset="0"/>
              <a:buChar char="•"/>
              <a:defRPr/>
            </a:pPr>
            <a:r>
              <a:rPr lang="tr-TR" b="1" i="1" dirty="0" smtClean="0">
                <a:solidFill>
                  <a:srgbClr val="990099"/>
                </a:solidFill>
              </a:rPr>
              <a:t>İddia konuları için her sanık hakkında ayrı, ayrı teklif getirir,</a:t>
            </a:r>
          </a:p>
          <a:p>
            <a:pPr eaLnBrk="1" fontAlgn="auto" hangingPunct="1">
              <a:lnSpc>
                <a:spcPct val="90000"/>
              </a:lnSpc>
              <a:spcAft>
                <a:spcPts val="0"/>
              </a:spcAft>
              <a:buFont typeface="Arial" pitchFamily="34" charset="0"/>
              <a:buChar char="•"/>
              <a:defRPr/>
            </a:pPr>
            <a:r>
              <a:rPr lang="tr-TR" b="1" i="1" dirty="0" smtClean="0">
                <a:solidFill>
                  <a:srgbClr val="003399"/>
                </a:solidFill>
              </a:rPr>
              <a:t>Fiillerin mali yönü varsa, net ve kesin belirleme yapar,</a:t>
            </a:r>
          </a:p>
          <a:p>
            <a:pPr eaLnBrk="1" fontAlgn="auto" hangingPunct="1">
              <a:lnSpc>
                <a:spcPct val="90000"/>
              </a:lnSpc>
              <a:spcAft>
                <a:spcPts val="0"/>
              </a:spcAft>
              <a:buFont typeface="Arial" pitchFamily="34" charset="0"/>
              <a:buChar char="•"/>
              <a:defRPr/>
            </a:pPr>
            <a:r>
              <a:rPr lang="tr-TR" b="1" i="1" dirty="0" smtClean="0">
                <a:solidFill>
                  <a:srgbClr val="090FF7"/>
                </a:solidFill>
              </a:rPr>
              <a:t>Gerekiyorsa (uzmanlık gerektiren konularda) </a:t>
            </a:r>
            <a:r>
              <a:rPr lang="tr-TR" b="1" i="1" dirty="0" err="1" smtClean="0">
                <a:solidFill>
                  <a:srgbClr val="090FF7"/>
                </a:solidFill>
              </a:rPr>
              <a:t>CMK’un</a:t>
            </a:r>
            <a:r>
              <a:rPr lang="tr-TR" b="1" i="1" dirty="0" smtClean="0">
                <a:solidFill>
                  <a:srgbClr val="090FF7"/>
                </a:solidFill>
              </a:rPr>
              <a:t> 63.maddesine göre bilirkişi ister,</a:t>
            </a:r>
          </a:p>
          <a:p>
            <a:pPr eaLnBrk="1" fontAlgn="auto" hangingPunct="1">
              <a:lnSpc>
                <a:spcPct val="90000"/>
              </a:lnSpc>
              <a:spcAft>
                <a:spcPts val="0"/>
              </a:spcAft>
              <a:buFont typeface="Arial" pitchFamily="34" charset="0"/>
              <a:buChar char="•"/>
              <a:defRPr/>
            </a:pPr>
            <a:r>
              <a:rPr lang="tr-TR" b="1" i="1" dirty="0" smtClean="0">
                <a:solidFill>
                  <a:srgbClr val="A50021"/>
                </a:solidFill>
              </a:rPr>
              <a:t>Soruşturma yaptığı yerde dokümanlarını unutmaz, (flaş, belge, kağıt, bilgisayar kaydı gibi)</a:t>
            </a:r>
          </a:p>
          <a:p>
            <a:pPr eaLnBrk="1" fontAlgn="auto" hangingPunct="1">
              <a:lnSpc>
                <a:spcPct val="90000"/>
              </a:lnSpc>
              <a:spcAft>
                <a:spcPts val="0"/>
              </a:spcAft>
              <a:buFont typeface="Arial" pitchFamily="34" charset="0"/>
              <a:buChar char="•"/>
              <a:defRPr/>
            </a:pPr>
            <a:r>
              <a:rPr lang="tr-TR" b="1" i="1" dirty="0" smtClean="0"/>
              <a:t>Tarafları uzlaştırmaz ve yönlendirmez,</a:t>
            </a:r>
          </a:p>
          <a:p>
            <a:pPr eaLnBrk="1" fontAlgn="auto" hangingPunct="1">
              <a:lnSpc>
                <a:spcPct val="90000"/>
              </a:lnSpc>
              <a:spcAft>
                <a:spcPts val="0"/>
              </a:spcAft>
              <a:buFont typeface="Arial" pitchFamily="34" charset="0"/>
              <a:buChar char="•"/>
              <a:defRPr/>
            </a:pPr>
            <a:endParaRPr lang="tr-TR" b="1" i="1" dirty="0" smtClean="0">
              <a:solidFill>
                <a:schemeClr val="bg1"/>
              </a:solidFill>
            </a:endParaRPr>
          </a:p>
          <a:p>
            <a:pPr eaLnBrk="1" fontAlgn="auto" hangingPunct="1">
              <a:lnSpc>
                <a:spcPct val="90000"/>
              </a:lnSpc>
              <a:spcAft>
                <a:spcPts val="0"/>
              </a:spcAft>
              <a:buFont typeface="Wingdings" pitchFamily="2" charset="2"/>
              <a:buNone/>
              <a:defRPr/>
            </a:pPr>
            <a:endParaRPr lang="tr-TR" b="1" dirty="0"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iterate type="wd">
                                    <p:tmPct val="100000"/>
                                  </p:iterate>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slide(fromBottom)">
                                      <p:cBhvr>
                                        <p:cTn id="7" dur="300"/>
                                        <p:tgtEl>
                                          <p:spTgt spid="36659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iterate type="wd">
                                    <p:tmPct val="100000"/>
                                  </p:iterate>
                                  <p:childTnLst>
                                    <p:set>
                                      <p:cBhvr>
                                        <p:cTn id="11" dur="1" fill="hold">
                                          <p:stCondLst>
                                            <p:cond delay="0"/>
                                          </p:stCondLst>
                                        </p:cTn>
                                        <p:tgtEl>
                                          <p:spTgt spid="366595">
                                            <p:txEl>
                                              <p:pRg st="1" end="1"/>
                                            </p:txEl>
                                          </p:spTgt>
                                        </p:tgtEl>
                                        <p:attrNameLst>
                                          <p:attrName>style.visibility</p:attrName>
                                        </p:attrNameLst>
                                      </p:cBhvr>
                                      <p:to>
                                        <p:strVal val="visible"/>
                                      </p:to>
                                    </p:set>
                                    <p:animEffect transition="in" filter="slide(fromBottom)">
                                      <p:cBhvr>
                                        <p:cTn id="12" dur="300"/>
                                        <p:tgtEl>
                                          <p:spTgt spid="36659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iterate type="wd">
                                    <p:tmPct val="100000"/>
                                  </p:iterate>
                                  <p:childTnLst>
                                    <p:set>
                                      <p:cBhvr>
                                        <p:cTn id="16" dur="1" fill="hold">
                                          <p:stCondLst>
                                            <p:cond delay="0"/>
                                          </p:stCondLst>
                                        </p:cTn>
                                        <p:tgtEl>
                                          <p:spTgt spid="366595">
                                            <p:txEl>
                                              <p:pRg st="2" end="2"/>
                                            </p:txEl>
                                          </p:spTgt>
                                        </p:tgtEl>
                                        <p:attrNameLst>
                                          <p:attrName>style.visibility</p:attrName>
                                        </p:attrNameLst>
                                      </p:cBhvr>
                                      <p:to>
                                        <p:strVal val="visible"/>
                                      </p:to>
                                    </p:set>
                                    <p:animEffect transition="in" filter="slide(fromBottom)">
                                      <p:cBhvr>
                                        <p:cTn id="17" dur="300"/>
                                        <p:tgtEl>
                                          <p:spTgt spid="36659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iterate type="wd">
                                    <p:tmPct val="100000"/>
                                  </p:iterate>
                                  <p:childTnLst>
                                    <p:set>
                                      <p:cBhvr>
                                        <p:cTn id="21" dur="1" fill="hold">
                                          <p:stCondLst>
                                            <p:cond delay="0"/>
                                          </p:stCondLst>
                                        </p:cTn>
                                        <p:tgtEl>
                                          <p:spTgt spid="366595">
                                            <p:txEl>
                                              <p:pRg st="3" end="3"/>
                                            </p:txEl>
                                          </p:spTgt>
                                        </p:tgtEl>
                                        <p:attrNameLst>
                                          <p:attrName>style.visibility</p:attrName>
                                        </p:attrNameLst>
                                      </p:cBhvr>
                                      <p:to>
                                        <p:strVal val="visible"/>
                                      </p:to>
                                    </p:set>
                                    <p:animEffect transition="in" filter="slide(fromBottom)">
                                      <p:cBhvr>
                                        <p:cTn id="22" dur="300"/>
                                        <p:tgtEl>
                                          <p:spTgt spid="36659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iterate type="wd">
                                    <p:tmPct val="100000"/>
                                  </p:iterate>
                                  <p:childTnLst>
                                    <p:set>
                                      <p:cBhvr>
                                        <p:cTn id="26" dur="1" fill="hold">
                                          <p:stCondLst>
                                            <p:cond delay="0"/>
                                          </p:stCondLst>
                                        </p:cTn>
                                        <p:tgtEl>
                                          <p:spTgt spid="366595">
                                            <p:txEl>
                                              <p:pRg st="4" end="4"/>
                                            </p:txEl>
                                          </p:spTgt>
                                        </p:tgtEl>
                                        <p:attrNameLst>
                                          <p:attrName>style.visibility</p:attrName>
                                        </p:attrNameLst>
                                      </p:cBhvr>
                                      <p:to>
                                        <p:strVal val="visible"/>
                                      </p:to>
                                    </p:set>
                                    <p:animEffect transition="in" filter="slide(fromBottom)">
                                      <p:cBhvr>
                                        <p:cTn id="27" dur="300"/>
                                        <p:tgtEl>
                                          <p:spTgt spid="366595">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5" name="Rectangle 3"/>
          <p:cNvSpPr>
            <a:spLocks noGrp="1" noChangeArrowheads="1"/>
          </p:cNvSpPr>
          <p:nvPr>
            <p:ph type="body" idx="4294967295"/>
          </p:nvPr>
        </p:nvSpPr>
        <p:spPr>
          <a:xfrm>
            <a:off x="539750" y="1628775"/>
            <a:ext cx="7994650" cy="3889375"/>
          </a:xfrm>
        </p:spPr>
        <p:txBody>
          <a:bodyPr rtlCol="0">
            <a:normAutofit fontScale="92500" lnSpcReduction="10000"/>
          </a:bodyPr>
          <a:lstStyle/>
          <a:p>
            <a:pPr eaLnBrk="1" fontAlgn="auto" hangingPunct="1">
              <a:spcAft>
                <a:spcPts val="0"/>
              </a:spcAft>
              <a:buFont typeface="Arial" pitchFamily="34" charset="0"/>
              <a:buChar char="•"/>
              <a:defRPr/>
            </a:pPr>
            <a:r>
              <a:rPr lang="tr-TR" b="1" i="1" dirty="0" smtClean="0">
                <a:solidFill>
                  <a:srgbClr val="003399"/>
                </a:solidFill>
              </a:rPr>
              <a:t>Fiilin  meydana geldiği tarihin; </a:t>
            </a:r>
            <a:r>
              <a:rPr lang="tr-TR" b="1" i="1" dirty="0" smtClean="0"/>
              <a:t>olayın olduğu tarih, </a:t>
            </a:r>
            <a:r>
              <a:rPr lang="tr-TR" sz="2400" b="1" i="1" dirty="0" smtClean="0">
                <a:solidFill>
                  <a:srgbClr val="A50021"/>
                </a:solidFill>
              </a:rPr>
              <a:t>(sürekli fiillerde olayın en son günü)</a:t>
            </a:r>
          </a:p>
          <a:p>
            <a:pPr eaLnBrk="1" fontAlgn="auto" hangingPunct="1">
              <a:spcAft>
                <a:spcPts val="0"/>
              </a:spcAft>
              <a:buFont typeface="Arial" pitchFamily="34" charset="0"/>
              <a:buChar char="•"/>
              <a:defRPr/>
            </a:pPr>
            <a:r>
              <a:rPr lang="tr-TR" b="1" i="1" dirty="0" smtClean="0">
                <a:solidFill>
                  <a:srgbClr val="003399"/>
                </a:solidFill>
              </a:rPr>
              <a:t>Fiilin öğrenildiği tarihin; </a:t>
            </a:r>
            <a:r>
              <a:rPr lang="tr-TR" b="1" i="1" dirty="0" smtClean="0"/>
              <a:t>şikayet dilekçesi veya ihbarın kurumun gelen evrak defterine giriş tarihi,</a:t>
            </a:r>
          </a:p>
          <a:p>
            <a:pPr eaLnBrk="1" fontAlgn="auto" hangingPunct="1">
              <a:spcAft>
                <a:spcPts val="0"/>
              </a:spcAft>
              <a:buFont typeface="Arial" pitchFamily="34" charset="0"/>
              <a:buChar char="•"/>
              <a:defRPr/>
            </a:pPr>
            <a:r>
              <a:rPr lang="tr-TR" b="1" i="1" dirty="0" smtClean="0">
                <a:solidFill>
                  <a:srgbClr val="003399"/>
                </a:solidFill>
              </a:rPr>
              <a:t>Soruşturmanın başladığı tarihin; </a:t>
            </a:r>
            <a:r>
              <a:rPr lang="tr-TR" b="1" i="1" dirty="0" smtClean="0"/>
              <a:t>olur tarihi,</a:t>
            </a:r>
          </a:p>
          <a:p>
            <a:pPr eaLnBrk="1" fontAlgn="auto" hangingPunct="1">
              <a:spcAft>
                <a:spcPts val="0"/>
              </a:spcAft>
              <a:buFont typeface="Arial" pitchFamily="34" charset="0"/>
              <a:buChar char="•"/>
              <a:defRPr/>
            </a:pPr>
            <a:r>
              <a:rPr lang="tr-TR" b="1" i="1" dirty="0" smtClean="0">
                <a:solidFill>
                  <a:srgbClr val="003399"/>
                </a:solidFill>
              </a:rPr>
              <a:t>Soruşturmanın bitirildiği tarihin; </a:t>
            </a:r>
            <a:r>
              <a:rPr lang="tr-TR" b="1" i="1" dirty="0" smtClean="0"/>
              <a:t>en son alınan ifade veya belgenin tarihi olduğunu bilir,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 calcmode="lin" valueType="num">
                                      <p:cBhvr additive="base">
                                        <p:cTn id="7" dur="500" fill="hold"/>
                                        <p:tgtEl>
                                          <p:spTgt spid="233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347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3475">
                                            <p:txEl>
                                              <p:pRg st="1" end="1"/>
                                            </p:txEl>
                                          </p:spTgt>
                                        </p:tgtEl>
                                        <p:attrNameLst>
                                          <p:attrName>style.visibility</p:attrName>
                                        </p:attrNameLst>
                                      </p:cBhvr>
                                      <p:to>
                                        <p:strVal val="visible"/>
                                      </p:to>
                                    </p:set>
                                    <p:anim calcmode="lin" valueType="num">
                                      <p:cBhvr additive="base">
                                        <p:cTn id="13" dur="500" fill="hold"/>
                                        <p:tgtEl>
                                          <p:spTgt spid="2334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3475">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3475">
                                            <p:txEl>
                                              <p:pRg st="2" end="2"/>
                                            </p:txEl>
                                          </p:spTgt>
                                        </p:tgtEl>
                                        <p:attrNameLst>
                                          <p:attrName>style.visibility</p:attrName>
                                        </p:attrNameLst>
                                      </p:cBhvr>
                                      <p:to>
                                        <p:strVal val="visible"/>
                                      </p:to>
                                    </p:set>
                                    <p:anim calcmode="lin" valueType="num">
                                      <p:cBhvr additive="base">
                                        <p:cTn id="19" dur="500" fill="hold"/>
                                        <p:tgtEl>
                                          <p:spTgt spid="2334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3475">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3475">
                                            <p:txEl>
                                              <p:pRg st="3" end="3"/>
                                            </p:txEl>
                                          </p:spTgt>
                                        </p:tgtEl>
                                        <p:attrNameLst>
                                          <p:attrName>style.visibility</p:attrName>
                                        </p:attrNameLst>
                                      </p:cBhvr>
                                      <p:to>
                                        <p:strVal val="visible"/>
                                      </p:to>
                                    </p:set>
                                    <p:anim calcmode="lin" valueType="num">
                                      <p:cBhvr additive="base">
                                        <p:cTn id="25" dur="500" fill="hold"/>
                                        <p:tgtEl>
                                          <p:spTgt spid="2334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3475">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Genelge:</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Kanun</a:t>
            </a:r>
            <a:r>
              <a:rPr lang="tr-TR" dirty="0"/>
              <a:t>, tüzük, yönetmelik ve yönerge hükümlerinin uygulanmasında düşülen duraksamaları gidermek için veya bu yasal ve idari düzenleyici metinlerde yer alan hususların daha kolay anlaşılabilmesi ve uygulanabilmesi için, yargı kararında yer alan bazı hususlarda yapılacak idari iş ve işlemleri açıklamak için, idarenin açıklanmasını gerekli gördüğü hususları teşkilat birimlerine ve çalışanlarına bildirmek için yayımladığı genel nitelikli yazılı emirler bütünüdür.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073625894"/>
      </p:ext>
    </p:extLst>
  </p:cSld>
  <p:clrMapOvr>
    <a:masterClrMapping/>
  </p:clrMapOvr>
  <p:transition spd="slow">
    <p:wipe dir="u"/>
  </p:transition>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5" name="Rectangle 1027"/>
          <p:cNvSpPr>
            <a:spLocks noGrp="1" noChangeArrowheads="1"/>
          </p:cNvSpPr>
          <p:nvPr>
            <p:ph type="body" idx="4294967295"/>
          </p:nvPr>
        </p:nvSpPr>
        <p:spPr>
          <a:xfrm>
            <a:off x="468313" y="836613"/>
            <a:ext cx="8245475" cy="5327650"/>
          </a:xfrm>
        </p:spPr>
        <p:txBody>
          <a:bodyPr rtlCol="0">
            <a:normAutofit lnSpcReduction="10000"/>
          </a:bodyPr>
          <a:lstStyle/>
          <a:p>
            <a:pPr marL="274320" indent="-274320" eaLnBrk="1" fontAlgn="auto" hangingPunct="1">
              <a:spcBef>
                <a:spcPct val="0"/>
              </a:spcBef>
              <a:spcAft>
                <a:spcPts val="0"/>
              </a:spcAft>
              <a:buFont typeface="Wingdings 2"/>
              <a:buChar char=""/>
              <a:defRPr/>
            </a:pPr>
            <a:r>
              <a:rPr lang="tr-TR" sz="2800" b="1" dirty="0" smtClean="0"/>
              <a:t>Disiplin cezalarında zaman aşımı olup olmadığını dikkate alır,</a:t>
            </a:r>
          </a:p>
          <a:p>
            <a:pPr marL="274320" indent="-274320" eaLnBrk="1" fontAlgn="auto" hangingPunct="1">
              <a:spcBef>
                <a:spcPct val="0"/>
              </a:spcBef>
              <a:spcAft>
                <a:spcPts val="0"/>
              </a:spcAft>
              <a:buFont typeface="Wingdings" pitchFamily="2" charset="2"/>
              <a:buNone/>
              <a:defRPr/>
            </a:pPr>
            <a:r>
              <a:rPr lang="tr-TR" sz="2800" b="1" i="1" dirty="0" smtClean="0">
                <a:solidFill>
                  <a:srgbClr val="003399"/>
                </a:solidFill>
              </a:rPr>
              <a:t>      </a:t>
            </a:r>
            <a:r>
              <a:rPr lang="tr-TR" sz="2400" b="1" dirty="0" smtClean="0">
                <a:solidFill>
                  <a:srgbClr val="003399"/>
                </a:solidFill>
              </a:rPr>
              <a:t>( </a:t>
            </a:r>
            <a:r>
              <a:rPr lang="tr-TR" sz="2400" b="1" u="sng" dirty="0" smtClean="0">
                <a:solidFill>
                  <a:srgbClr val="003399"/>
                </a:solidFill>
              </a:rPr>
              <a:t>Soruşturmaya başlamada zamanaşımı</a:t>
            </a:r>
            <a:r>
              <a:rPr lang="tr-TR" sz="2400" b="1" dirty="0" smtClean="0"/>
              <a:t>: Uyarma, kınama, aylıktan kesme ve kademe ilerlemesinin durdurulması cezalarında </a:t>
            </a:r>
            <a:r>
              <a:rPr lang="tr-TR" sz="2400" b="1" dirty="0" smtClean="0">
                <a:solidFill>
                  <a:srgbClr val="FF0066"/>
                </a:solidFill>
              </a:rPr>
              <a:t>bir ay</a:t>
            </a:r>
            <a:r>
              <a:rPr lang="tr-TR" sz="2400" b="1" dirty="0" smtClean="0"/>
              <a:t>, memuriyetten çıkarma cezasında ise </a:t>
            </a:r>
            <a:r>
              <a:rPr lang="tr-TR" sz="2400" b="1" dirty="0" smtClean="0">
                <a:solidFill>
                  <a:srgbClr val="FF0066"/>
                </a:solidFill>
              </a:rPr>
              <a:t>altı ay</a:t>
            </a:r>
            <a:r>
              <a:rPr lang="tr-TR" sz="2400" b="1" dirty="0" smtClean="0">
                <a:solidFill>
                  <a:schemeClr val="bg2"/>
                </a:solidFill>
              </a:rPr>
              <a:t> </a:t>
            </a:r>
            <a:r>
              <a:rPr lang="tr-TR" sz="2400" b="1" dirty="0" smtClean="0"/>
              <a:t>dır ve bu süreler içinde soruşturmaya başlanmaz ise disiplin cezası verme yetkisi zaman aşımına uğrar.</a:t>
            </a:r>
          </a:p>
          <a:p>
            <a:pPr marL="274320" indent="-274320" eaLnBrk="1" fontAlgn="auto" hangingPunct="1">
              <a:spcBef>
                <a:spcPct val="0"/>
              </a:spcBef>
              <a:spcAft>
                <a:spcPts val="0"/>
              </a:spcAft>
              <a:buFont typeface="Wingdings" pitchFamily="2" charset="2"/>
              <a:buNone/>
              <a:defRPr/>
            </a:pPr>
            <a:r>
              <a:rPr lang="tr-TR" sz="2800" b="1" dirty="0" smtClean="0"/>
              <a:t>         </a:t>
            </a:r>
            <a:r>
              <a:rPr lang="tr-TR" sz="2400" b="1" dirty="0" smtClean="0"/>
              <a:t>Bu</a:t>
            </a:r>
            <a:r>
              <a:rPr lang="tr-TR" sz="2800" b="1" dirty="0" smtClean="0"/>
              <a:t> </a:t>
            </a:r>
            <a:r>
              <a:rPr lang="tr-TR" sz="2400" b="1" dirty="0" smtClean="0"/>
              <a:t>zaman aşımının başlangıç tarihi fiilin işlendiğinin öğrenildiği tarihtir. </a:t>
            </a:r>
            <a:r>
              <a:rPr lang="tr-TR" sz="2400" b="1" dirty="0" smtClean="0">
                <a:solidFill>
                  <a:srgbClr val="A50021"/>
                </a:solidFill>
              </a:rPr>
              <a:t>Yani</a:t>
            </a:r>
            <a:r>
              <a:rPr lang="tr-TR" sz="2400" b="1" dirty="0" smtClean="0">
                <a:solidFill>
                  <a:schemeClr val="bg2"/>
                </a:solidFill>
              </a:rPr>
              <a:t> </a:t>
            </a:r>
            <a:r>
              <a:rPr lang="tr-TR" sz="2400" b="1" dirty="0" smtClean="0">
                <a:solidFill>
                  <a:srgbClr val="A50021"/>
                </a:solidFill>
              </a:rPr>
              <a:t>evrakın ilgili birimin evrak kaydına giriş tarihidir)</a:t>
            </a:r>
            <a:r>
              <a:rPr lang="tr-TR" sz="2800" b="1" dirty="0" smtClean="0">
                <a:solidFill>
                  <a:srgbClr val="FF66FF"/>
                </a:solidFill>
              </a:rPr>
              <a:t> </a:t>
            </a:r>
          </a:p>
          <a:p>
            <a:pPr marL="274320" indent="-274320" eaLnBrk="1" fontAlgn="auto" hangingPunct="1">
              <a:spcBef>
                <a:spcPct val="0"/>
              </a:spcBef>
              <a:spcAft>
                <a:spcPts val="0"/>
              </a:spcAft>
              <a:buFont typeface="Wingdings" pitchFamily="2" charset="2"/>
              <a:buNone/>
              <a:defRPr/>
            </a:pPr>
            <a:r>
              <a:rPr lang="tr-TR" sz="2800" b="1" dirty="0" smtClean="0">
                <a:solidFill>
                  <a:srgbClr val="FF66FF"/>
                </a:solidFill>
              </a:rPr>
              <a:t>          </a:t>
            </a:r>
            <a:r>
              <a:rPr lang="tr-TR" sz="2800" b="1" dirty="0" smtClean="0">
                <a:solidFill>
                  <a:srgbClr val="003399"/>
                </a:solidFill>
              </a:rPr>
              <a:t>F</a:t>
            </a:r>
            <a:r>
              <a:rPr lang="tr-TR" sz="2400" b="1" dirty="0" smtClean="0">
                <a:solidFill>
                  <a:srgbClr val="003399"/>
                </a:solidFill>
              </a:rPr>
              <a:t>iil ve hallerin işlendiği tarihten itibaren nihayet iki yıl içinde disiplin cezası verilmediği takdirde ceza verme yetkisi zamanaşımına uğrar</a:t>
            </a:r>
            <a:r>
              <a:rPr lang="tr-TR" sz="2400" b="1" dirty="0" smtClean="0"/>
              <a:t>. (657/ 127. md)</a:t>
            </a:r>
            <a:r>
              <a:rPr lang="tr-TR" sz="2800" dirty="0" smtClean="0"/>
              <a:t> </a:t>
            </a:r>
            <a:endParaRPr lang="tr-TR" sz="2400" b="1" dirty="0" smtClean="0"/>
          </a:p>
          <a:p>
            <a:pPr marL="274320" indent="-274320" eaLnBrk="1" fontAlgn="auto" hangingPunct="1">
              <a:spcBef>
                <a:spcPct val="0"/>
              </a:spcBef>
              <a:spcAft>
                <a:spcPts val="0"/>
              </a:spcAft>
              <a:buFont typeface="Wingdings" pitchFamily="2" charset="2"/>
              <a:buNone/>
              <a:defRPr/>
            </a:pPr>
            <a:r>
              <a:rPr lang="tr-TR" sz="2400" b="1" dirty="0" smtClean="0">
                <a:solidFill>
                  <a:schemeClr val="bg2"/>
                </a:solidFill>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wd">
                                    <p:tmPct val="100000"/>
                                  </p:iterate>
                                  <p:childTnLst>
                                    <p:set>
                                      <p:cBhvr>
                                        <p:cTn id="6" dur="1" fill="hold">
                                          <p:stCondLst>
                                            <p:cond delay="0"/>
                                          </p:stCondLst>
                                        </p:cTn>
                                        <p:tgtEl>
                                          <p:spTgt spid="371715">
                                            <p:txEl>
                                              <p:pRg st="0" end="0"/>
                                            </p:txEl>
                                          </p:spTgt>
                                        </p:tgtEl>
                                        <p:attrNameLst>
                                          <p:attrName>style.visibility</p:attrName>
                                        </p:attrNameLst>
                                      </p:cBhvr>
                                      <p:to>
                                        <p:strVal val="visible"/>
                                      </p:to>
                                    </p:set>
                                    <p:anim calcmode="lin" valueType="num">
                                      <p:cBhvr additive="base">
                                        <p:cTn id="7" dur="300" fill="hold"/>
                                        <p:tgtEl>
                                          <p:spTgt spid="371715">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71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iterate type="wd">
                                    <p:tmPct val="100000"/>
                                  </p:iterate>
                                  <p:childTnLst>
                                    <p:set>
                                      <p:cBhvr>
                                        <p:cTn id="12" dur="1" fill="hold">
                                          <p:stCondLst>
                                            <p:cond delay="0"/>
                                          </p:stCondLst>
                                        </p:cTn>
                                        <p:tgtEl>
                                          <p:spTgt spid="371715">
                                            <p:txEl>
                                              <p:pRg st="1" end="1"/>
                                            </p:txEl>
                                          </p:spTgt>
                                        </p:tgtEl>
                                        <p:attrNameLst>
                                          <p:attrName>style.visibility</p:attrName>
                                        </p:attrNameLst>
                                      </p:cBhvr>
                                      <p:to>
                                        <p:strVal val="visible"/>
                                      </p:to>
                                    </p:set>
                                    <p:anim calcmode="lin" valueType="num">
                                      <p:cBhvr additive="base">
                                        <p:cTn id="13" dur="300" fill="hold"/>
                                        <p:tgtEl>
                                          <p:spTgt spid="371715">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371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iterate type="wd">
                                    <p:tmPct val="100000"/>
                                  </p:iterate>
                                  <p:childTnLst>
                                    <p:set>
                                      <p:cBhvr>
                                        <p:cTn id="18" dur="1" fill="hold">
                                          <p:stCondLst>
                                            <p:cond delay="0"/>
                                          </p:stCondLst>
                                        </p:cTn>
                                        <p:tgtEl>
                                          <p:spTgt spid="371715">
                                            <p:txEl>
                                              <p:pRg st="2" end="2"/>
                                            </p:txEl>
                                          </p:spTgt>
                                        </p:tgtEl>
                                        <p:attrNameLst>
                                          <p:attrName>style.visibility</p:attrName>
                                        </p:attrNameLst>
                                      </p:cBhvr>
                                      <p:to>
                                        <p:strVal val="visible"/>
                                      </p:to>
                                    </p:set>
                                    <p:anim calcmode="lin" valueType="num">
                                      <p:cBhvr additive="base">
                                        <p:cTn id="19" dur="300" fill="hold"/>
                                        <p:tgtEl>
                                          <p:spTgt spid="371715">
                                            <p:txEl>
                                              <p:pRg st="2" end="2"/>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371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iterate type="wd">
                                    <p:tmPct val="100000"/>
                                  </p:iterate>
                                  <p:childTnLst>
                                    <p:set>
                                      <p:cBhvr>
                                        <p:cTn id="24" dur="1" fill="hold">
                                          <p:stCondLst>
                                            <p:cond delay="0"/>
                                          </p:stCondLst>
                                        </p:cTn>
                                        <p:tgtEl>
                                          <p:spTgt spid="371715">
                                            <p:txEl>
                                              <p:pRg st="3" end="3"/>
                                            </p:txEl>
                                          </p:spTgt>
                                        </p:tgtEl>
                                        <p:attrNameLst>
                                          <p:attrName>style.visibility</p:attrName>
                                        </p:attrNameLst>
                                      </p:cBhvr>
                                      <p:to>
                                        <p:strVal val="visible"/>
                                      </p:to>
                                    </p:set>
                                    <p:anim calcmode="lin" valueType="num">
                                      <p:cBhvr additive="base">
                                        <p:cTn id="25" dur="300" fill="hold"/>
                                        <p:tgtEl>
                                          <p:spTgt spid="371715">
                                            <p:txEl>
                                              <p:pRg st="3" end="3"/>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371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iterate type="wd">
                                    <p:tmPct val="100000"/>
                                  </p:iterate>
                                  <p:childTnLst>
                                    <p:set>
                                      <p:cBhvr>
                                        <p:cTn id="30" dur="1" fill="hold">
                                          <p:stCondLst>
                                            <p:cond delay="0"/>
                                          </p:stCondLst>
                                        </p:cTn>
                                        <p:tgtEl>
                                          <p:spTgt spid="371715">
                                            <p:txEl>
                                              <p:pRg st="4" end="4"/>
                                            </p:txEl>
                                          </p:spTgt>
                                        </p:tgtEl>
                                        <p:attrNameLst>
                                          <p:attrName>style.visibility</p:attrName>
                                        </p:attrNameLst>
                                      </p:cBhvr>
                                      <p:to>
                                        <p:strVal val="visible"/>
                                      </p:to>
                                    </p:set>
                                    <p:anim calcmode="lin" valueType="num">
                                      <p:cBhvr additive="base">
                                        <p:cTn id="31" dur="300" fill="hold"/>
                                        <p:tgtEl>
                                          <p:spTgt spid="371715">
                                            <p:txEl>
                                              <p:pRg st="4" end="4"/>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3717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build="p"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7" name="Rectangle 1027"/>
          <p:cNvSpPr>
            <a:spLocks noGrp="1" noChangeArrowheads="1"/>
          </p:cNvSpPr>
          <p:nvPr>
            <p:ph type="body" idx="4294967295"/>
          </p:nvPr>
        </p:nvSpPr>
        <p:spPr>
          <a:xfrm>
            <a:off x="684213" y="765175"/>
            <a:ext cx="7667625" cy="5543550"/>
          </a:xfrm>
        </p:spPr>
        <p:txBody>
          <a:bodyPr rtlCol="0">
            <a:normAutofit lnSpcReduction="10000"/>
          </a:bodyPr>
          <a:lstStyle/>
          <a:p>
            <a:pPr marL="274320" indent="-274320" eaLnBrk="1" fontAlgn="auto" hangingPunct="1">
              <a:lnSpc>
                <a:spcPct val="80000"/>
              </a:lnSpc>
              <a:spcAft>
                <a:spcPts val="0"/>
              </a:spcAft>
              <a:buFont typeface="Wingdings 2"/>
              <a:buChar char=""/>
              <a:defRPr/>
            </a:pPr>
            <a:r>
              <a:rPr lang="tr-TR" sz="3600" b="1" dirty="0" smtClean="0">
                <a:solidFill>
                  <a:srgbClr val="FF0066"/>
                </a:solidFill>
              </a:rPr>
              <a:t>Ceza vermede zaman aşımı;</a:t>
            </a:r>
            <a:r>
              <a:rPr lang="tr-TR" sz="3600" b="1" dirty="0" smtClean="0">
                <a:solidFill>
                  <a:schemeClr val="bg2"/>
                </a:solidFill>
              </a:rPr>
              <a:t> </a:t>
            </a:r>
            <a:r>
              <a:rPr lang="tr-TR" sz="3600" b="1" dirty="0" smtClean="0">
                <a:solidFill>
                  <a:srgbClr val="090FF7"/>
                </a:solidFill>
              </a:rPr>
              <a:t>fiilin işlendiği tarihin ertesinde başladığı için, bu tarihi raporunda belirtir, </a:t>
            </a:r>
            <a:r>
              <a:rPr lang="tr-TR" sz="3600" b="1" dirty="0" smtClean="0">
                <a:solidFill>
                  <a:srgbClr val="A50021"/>
                </a:solidFill>
              </a:rPr>
              <a:t>teklifin zamanaşımına girmemesi için dikkatli olur,</a:t>
            </a:r>
          </a:p>
          <a:p>
            <a:pPr marL="274320" indent="-274320" eaLnBrk="1" fontAlgn="auto" hangingPunct="1">
              <a:lnSpc>
                <a:spcPct val="80000"/>
              </a:lnSpc>
              <a:spcAft>
                <a:spcPts val="0"/>
              </a:spcAft>
              <a:buFont typeface="Wingdings 2"/>
              <a:buChar char=""/>
              <a:defRPr/>
            </a:pPr>
            <a:r>
              <a:rPr lang="tr-TR" sz="3600" b="1" dirty="0" smtClean="0">
                <a:solidFill>
                  <a:schemeClr val="accent5">
                    <a:lumMod val="50000"/>
                  </a:schemeClr>
                </a:solidFill>
              </a:rPr>
              <a:t>Ceza vermede zaman aşım süresi; </a:t>
            </a:r>
            <a:r>
              <a:rPr lang="tr-TR" sz="3600" b="1" dirty="0" smtClean="0"/>
              <a:t>disiplin fiilinin işlendiği tarih ile disiplin cezasının uygulandığı tarih arasıdır. </a:t>
            </a:r>
          </a:p>
          <a:p>
            <a:pPr marL="274320" indent="-274320" eaLnBrk="1" fontAlgn="auto" hangingPunct="1">
              <a:lnSpc>
                <a:spcPct val="80000"/>
              </a:lnSpc>
              <a:spcAft>
                <a:spcPts val="0"/>
              </a:spcAft>
              <a:buFont typeface="Wingdings 2"/>
              <a:buChar char=""/>
              <a:defRPr/>
            </a:pPr>
            <a:r>
              <a:rPr lang="tr-TR" sz="3600" b="1" dirty="0" err="1" smtClean="0">
                <a:solidFill>
                  <a:schemeClr val="accent5">
                    <a:lumMod val="50000"/>
                  </a:schemeClr>
                </a:solidFill>
              </a:rPr>
              <a:t>Âni</a:t>
            </a:r>
            <a:r>
              <a:rPr lang="tr-TR" sz="3600" b="1" dirty="0" smtClean="0">
                <a:solidFill>
                  <a:schemeClr val="accent5">
                    <a:lumMod val="50000"/>
                  </a:schemeClr>
                </a:solidFill>
              </a:rPr>
              <a:t> disiplin suçlarında </a:t>
            </a:r>
            <a:r>
              <a:rPr lang="tr-TR" sz="3600" b="1" dirty="0" smtClean="0"/>
              <a:t>fiilin bütün unsurlarının oluşup tamamlanmasından sonra başlar,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369667">
                                            <p:txEl>
                                              <p:pRg st="0" end="0"/>
                                            </p:txEl>
                                          </p:spTgt>
                                        </p:tgtEl>
                                        <p:attrNameLst>
                                          <p:attrName>style.visibility</p:attrName>
                                        </p:attrNameLst>
                                      </p:cBhvr>
                                      <p:to>
                                        <p:strVal val="visible"/>
                                      </p:to>
                                    </p:set>
                                    <p:anim calcmode="lin" valueType="num">
                                      <p:cBhvr>
                                        <p:cTn id="7" dur="300" fill="hold"/>
                                        <p:tgtEl>
                                          <p:spTgt spid="369667">
                                            <p:txEl>
                                              <p:pRg st="0" end="0"/>
                                            </p:txEl>
                                          </p:spTgt>
                                        </p:tgtEl>
                                        <p:attrNameLst>
                                          <p:attrName>ppt_w</p:attrName>
                                        </p:attrNameLst>
                                      </p:cBhvr>
                                      <p:tavLst>
                                        <p:tav tm="0">
                                          <p:val>
                                            <p:fltVal val="0"/>
                                          </p:val>
                                        </p:tav>
                                        <p:tav tm="100000">
                                          <p:val>
                                            <p:strVal val="#ppt_w"/>
                                          </p:val>
                                        </p:tav>
                                      </p:tavLst>
                                    </p:anim>
                                    <p:anim calcmode="lin" valueType="num">
                                      <p:cBhvr>
                                        <p:cTn id="8" dur="300" fill="hold"/>
                                        <p:tgtEl>
                                          <p:spTgt spid="3696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69667">
                                            <p:txEl>
                                              <p:pRg st="1" end="1"/>
                                            </p:txEl>
                                          </p:spTgt>
                                        </p:tgtEl>
                                        <p:attrNameLst>
                                          <p:attrName>style.visibility</p:attrName>
                                        </p:attrNameLst>
                                      </p:cBhvr>
                                      <p:to>
                                        <p:strVal val="visible"/>
                                      </p:to>
                                    </p:set>
                                    <p:anim calcmode="lin" valueType="num">
                                      <p:cBhvr>
                                        <p:cTn id="13" dur="300" fill="hold"/>
                                        <p:tgtEl>
                                          <p:spTgt spid="369667">
                                            <p:txEl>
                                              <p:pRg st="1" end="1"/>
                                            </p:txEl>
                                          </p:spTgt>
                                        </p:tgtEl>
                                        <p:attrNameLst>
                                          <p:attrName>ppt_w</p:attrName>
                                        </p:attrNameLst>
                                      </p:cBhvr>
                                      <p:tavLst>
                                        <p:tav tm="0">
                                          <p:val>
                                            <p:fltVal val="0"/>
                                          </p:val>
                                        </p:tav>
                                        <p:tav tm="100000">
                                          <p:val>
                                            <p:strVal val="#ppt_w"/>
                                          </p:val>
                                        </p:tav>
                                      </p:tavLst>
                                    </p:anim>
                                    <p:anim calcmode="lin" valueType="num">
                                      <p:cBhvr>
                                        <p:cTn id="14" dur="300" fill="hold"/>
                                        <p:tgtEl>
                                          <p:spTgt spid="3696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69667">
                                            <p:txEl>
                                              <p:pRg st="2" end="2"/>
                                            </p:txEl>
                                          </p:spTgt>
                                        </p:tgtEl>
                                        <p:attrNameLst>
                                          <p:attrName>style.visibility</p:attrName>
                                        </p:attrNameLst>
                                      </p:cBhvr>
                                      <p:to>
                                        <p:strVal val="visible"/>
                                      </p:to>
                                    </p:set>
                                    <p:anim calcmode="lin" valueType="num">
                                      <p:cBhvr>
                                        <p:cTn id="19" dur="300" fill="hold"/>
                                        <p:tgtEl>
                                          <p:spTgt spid="369667">
                                            <p:txEl>
                                              <p:pRg st="2" end="2"/>
                                            </p:txEl>
                                          </p:spTgt>
                                        </p:tgtEl>
                                        <p:attrNameLst>
                                          <p:attrName>ppt_w</p:attrName>
                                        </p:attrNameLst>
                                      </p:cBhvr>
                                      <p:tavLst>
                                        <p:tav tm="0">
                                          <p:val>
                                            <p:fltVal val="0"/>
                                          </p:val>
                                        </p:tav>
                                        <p:tav tm="100000">
                                          <p:val>
                                            <p:strVal val="#ppt_w"/>
                                          </p:val>
                                        </p:tav>
                                      </p:tavLst>
                                    </p:anim>
                                    <p:anim calcmode="lin" valueType="num">
                                      <p:cBhvr>
                                        <p:cTn id="20" dur="300" fill="hold"/>
                                        <p:tgtEl>
                                          <p:spTgt spid="36966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7" grpId="0" build="p"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ChangeArrowheads="1"/>
          </p:cNvSpPr>
          <p:nvPr/>
        </p:nvSpPr>
        <p:spPr bwMode="auto">
          <a:xfrm>
            <a:off x="684213" y="908050"/>
            <a:ext cx="8064500" cy="4524375"/>
          </a:xfrm>
          <a:prstGeom prst="rect">
            <a:avLst/>
          </a:prstGeom>
          <a:noFill/>
          <a:ln w="12700" cap="sq">
            <a:noFill/>
            <a:miter lim="800000"/>
            <a:headEnd type="none" w="sm" len="sm"/>
            <a:tailEnd type="none" w="sm" len="sm"/>
          </a:ln>
        </p:spPr>
        <p:txBody>
          <a:bodyPr>
            <a:spAutoFit/>
          </a:bodyPr>
          <a:lstStyle/>
          <a:p>
            <a:pPr fontAlgn="auto">
              <a:spcBef>
                <a:spcPts val="0"/>
              </a:spcBef>
              <a:spcAft>
                <a:spcPts val="0"/>
              </a:spcAft>
              <a:defRPr/>
            </a:pPr>
            <a:r>
              <a:rPr lang="tr-TR" sz="3200" b="1" dirty="0">
                <a:solidFill>
                  <a:schemeClr val="hlink"/>
                </a:solidFill>
                <a:latin typeface="+mn-lt"/>
                <a:cs typeface="+mn-cs"/>
              </a:rPr>
              <a:t>Teşebbüs suçlarında;</a:t>
            </a:r>
            <a:r>
              <a:rPr lang="tr-TR" sz="3200" b="1" dirty="0">
                <a:solidFill>
                  <a:schemeClr val="bg2"/>
                </a:solidFill>
                <a:latin typeface="+mn-lt"/>
                <a:cs typeface="+mn-cs"/>
              </a:rPr>
              <a:t> </a:t>
            </a:r>
            <a:r>
              <a:rPr lang="tr-TR" sz="3200" b="1" dirty="0">
                <a:latin typeface="+mn-lt"/>
                <a:cs typeface="+mn-cs"/>
              </a:rPr>
              <a:t>sonucun gerçekleşmesinden sonra başlar,</a:t>
            </a:r>
          </a:p>
          <a:p>
            <a:pPr fontAlgn="auto">
              <a:spcBef>
                <a:spcPts val="0"/>
              </a:spcBef>
              <a:spcAft>
                <a:spcPts val="0"/>
              </a:spcAft>
              <a:defRPr/>
            </a:pPr>
            <a:r>
              <a:rPr lang="tr-TR" sz="3200" b="1" dirty="0">
                <a:solidFill>
                  <a:srgbClr val="FF0000"/>
                </a:solidFill>
                <a:latin typeface="+mn-lt"/>
                <a:cs typeface="+mn-cs"/>
              </a:rPr>
              <a:t>Mütemadi </a:t>
            </a:r>
            <a:r>
              <a:rPr lang="tr-TR" sz="3200" b="1" dirty="0">
                <a:solidFill>
                  <a:schemeClr val="accent5">
                    <a:lumMod val="50000"/>
                  </a:schemeClr>
                </a:solidFill>
                <a:latin typeface="+mn-lt"/>
                <a:cs typeface="+mn-cs"/>
              </a:rPr>
              <a:t>(süregelme, sürme) </a:t>
            </a:r>
            <a:r>
              <a:rPr lang="tr-TR" sz="3200" b="1" dirty="0">
                <a:latin typeface="+mn-lt"/>
                <a:cs typeface="+mn-cs"/>
              </a:rPr>
              <a:t>ve </a:t>
            </a:r>
            <a:r>
              <a:rPr lang="tr-TR" sz="3200" b="1" dirty="0">
                <a:solidFill>
                  <a:schemeClr val="hlink"/>
                </a:solidFill>
                <a:latin typeface="+mn-lt"/>
                <a:cs typeface="+mn-cs"/>
              </a:rPr>
              <a:t>müteselsil</a:t>
            </a:r>
            <a:r>
              <a:rPr lang="tr-TR" sz="3200" b="1" dirty="0">
                <a:solidFill>
                  <a:schemeClr val="bg2"/>
                </a:solidFill>
                <a:latin typeface="+mn-lt"/>
                <a:cs typeface="+mn-cs"/>
              </a:rPr>
              <a:t> </a:t>
            </a:r>
            <a:r>
              <a:rPr lang="tr-TR" sz="3200" b="1" dirty="0">
                <a:solidFill>
                  <a:schemeClr val="accent5">
                    <a:lumMod val="50000"/>
                  </a:schemeClr>
                </a:solidFill>
                <a:latin typeface="+mn-lt"/>
                <a:cs typeface="+mn-cs"/>
              </a:rPr>
              <a:t>(</a:t>
            </a:r>
            <a:r>
              <a:rPr lang="tr-TR" sz="3200" b="1" dirty="0" err="1">
                <a:solidFill>
                  <a:schemeClr val="accent5">
                    <a:lumMod val="50000"/>
                  </a:schemeClr>
                </a:solidFill>
                <a:latin typeface="+mn-lt"/>
                <a:cs typeface="+mn-cs"/>
              </a:rPr>
              <a:t>ardarda</a:t>
            </a:r>
            <a:r>
              <a:rPr lang="tr-TR" sz="3200" b="1" dirty="0">
                <a:solidFill>
                  <a:schemeClr val="accent5">
                    <a:lumMod val="50000"/>
                  </a:schemeClr>
                </a:solidFill>
                <a:latin typeface="+mn-lt"/>
                <a:cs typeface="+mn-cs"/>
              </a:rPr>
              <a:t>, zincirlemeli) disiplin suçlarında, temadi ve teselsülün son bulduğu andan itibaren başlar</a:t>
            </a:r>
            <a:r>
              <a:rPr lang="tr-TR" sz="3200" b="1" dirty="0">
                <a:solidFill>
                  <a:srgbClr val="FF66FF"/>
                </a:solidFill>
                <a:latin typeface="+mn-lt"/>
                <a:cs typeface="+mn-cs"/>
              </a:rPr>
              <a:t>,</a:t>
            </a:r>
          </a:p>
          <a:p>
            <a:pPr fontAlgn="auto">
              <a:spcBef>
                <a:spcPts val="0"/>
              </a:spcBef>
              <a:spcAft>
                <a:spcPts val="0"/>
              </a:spcAft>
              <a:defRPr/>
            </a:pPr>
            <a:r>
              <a:rPr lang="tr-TR" sz="3200" b="1" dirty="0">
                <a:solidFill>
                  <a:schemeClr val="hlink"/>
                </a:solidFill>
                <a:latin typeface="+mn-lt"/>
                <a:cs typeface="+mn-cs"/>
              </a:rPr>
              <a:t>İştirak halinde</a:t>
            </a:r>
            <a:r>
              <a:rPr lang="tr-TR" sz="3200" b="1" dirty="0">
                <a:solidFill>
                  <a:schemeClr val="bg2"/>
                </a:solidFill>
                <a:latin typeface="+mn-lt"/>
                <a:cs typeface="+mn-cs"/>
              </a:rPr>
              <a:t> </a:t>
            </a:r>
            <a:r>
              <a:rPr lang="tr-TR" sz="3200" b="1" dirty="0">
                <a:latin typeface="+mn-lt"/>
                <a:cs typeface="+mn-cs"/>
              </a:rPr>
              <a:t>işlenen toplu disiplin suçlarında fiile toplu suç vasfını verecek derecede iştirak halinin tamamlanması ile başlar.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9" name="Rectangle 3"/>
          <p:cNvSpPr>
            <a:spLocks noGrp="1" noChangeArrowheads="1"/>
          </p:cNvSpPr>
          <p:nvPr>
            <p:ph type="body" idx="4294967295"/>
          </p:nvPr>
        </p:nvSpPr>
        <p:spPr>
          <a:xfrm>
            <a:off x="863600" y="333375"/>
            <a:ext cx="7740650" cy="5991225"/>
          </a:xfrm>
        </p:spPr>
        <p:txBody>
          <a:bodyPr rtlCol="0">
            <a:normAutofit/>
          </a:bodyPr>
          <a:lstStyle/>
          <a:p>
            <a:pPr marL="274320" indent="-274320" algn="ctr" eaLnBrk="1" fontAlgn="auto" hangingPunct="1">
              <a:spcAft>
                <a:spcPts val="0"/>
              </a:spcAft>
              <a:buFont typeface="Wingdings 2"/>
              <a:buChar char=""/>
              <a:defRPr/>
            </a:pPr>
            <a:endParaRPr lang="tr-TR" sz="2800" b="1" i="1" dirty="0" smtClean="0">
              <a:solidFill>
                <a:schemeClr val="hlink"/>
              </a:solidFill>
              <a:effectLst>
                <a:outerShdw blurRad="38100" dist="38100" dir="2700000" algn="tl">
                  <a:srgbClr val="000000"/>
                </a:outerShdw>
              </a:effectLst>
            </a:endParaRPr>
          </a:p>
          <a:p>
            <a:pPr marL="274320" indent="-274320" eaLnBrk="1" fontAlgn="auto" hangingPunct="1">
              <a:spcAft>
                <a:spcPts val="0"/>
              </a:spcAft>
              <a:buFont typeface="Wingdings 2"/>
              <a:buChar char=""/>
              <a:defRPr/>
            </a:pPr>
            <a:r>
              <a:rPr lang="tr-TR" sz="2800" b="1" i="1" dirty="0" smtClean="0">
                <a:solidFill>
                  <a:srgbClr val="C00000"/>
                </a:solidFill>
              </a:rPr>
              <a:t>Soruşturmanın uzaması, bazı idari tedbirlerin acil olarak alınmasına ihtiyaç duyulması ve idareye bilgi verilmesi gerektiğinde, </a:t>
            </a:r>
            <a:r>
              <a:rPr lang="tr-TR" sz="2800" b="1" i="1" dirty="0" smtClean="0">
                <a:solidFill>
                  <a:srgbClr val="090FF7"/>
                </a:solidFill>
              </a:rPr>
              <a:t>ön rapor</a:t>
            </a:r>
            <a:r>
              <a:rPr lang="tr-TR" sz="2800" b="1" i="1" dirty="0" smtClean="0">
                <a:solidFill>
                  <a:schemeClr val="hlink"/>
                </a:solidFill>
              </a:rPr>
              <a:t> </a:t>
            </a:r>
            <a:r>
              <a:rPr lang="tr-TR" sz="2800" b="1" i="1" dirty="0" smtClean="0">
                <a:solidFill>
                  <a:srgbClr val="C00000"/>
                </a:solidFill>
              </a:rPr>
              <a:t>düzenler,</a:t>
            </a:r>
            <a:r>
              <a:rPr lang="tr-TR" sz="2800" b="1" i="1" dirty="0" smtClean="0">
                <a:solidFill>
                  <a:schemeClr val="hlink"/>
                </a:solidFill>
              </a:rPr>
              <a:t>  </a:t>
            </a:r>
            <a:r>
              <a:rPr lang="tr-TR" sz="2400" b="1" i="1" dirty="0" smtClean="0">
                <a:solidFill>
                  <a:srgbClr val="666699"/>
                </a:solidFill>
              </a:rPr>
              <a:t>(**Ön İnceleme ile karıştırılmamalıdır)</a:t>
            </a:r>
            <a:r>
              <a:rPr lang="tr-TR" sz="2800" b="1" i="1" dirty="0" smtClean="0">
                <a:solidFill>
                  <a:srgbClr val="666699"/>
                </a:solidFill>
              </a:rPr>
              <a:t> </a:t>
            </a:r>
          </a:p>
          <a:p>
            <a:pPr marL="274320" indent="-274320" eaLnBrk="1" fontAlgn="auto" hangingPunct="1">
              <a:spcAft>
                <a:spcPts val="0"/>
              </a:spcAft>
              <a:buFont typeface="Wingdings 2"/>
              <a:buChar char=""/>
              <a:defRPr/>
            </a:pPr>
            <a:r>
              <a:rPr lang="tr-TR" sz="2800" b="1" dirty="0" smtClean="0"/>
              <a:t>İfade tutanaklarının sonuna;</a:t>
            </a:r>
            <a:r>
              <a:rPr lang="tr-TR" sz="2800" b="1" i="1" dirty="0" smtClean="0"/>
              <a:t> </a:t>
            </a:r>
            <a:r>
              <a:rPr lang="tr-TR" sz="2800" b="1" i="1" dirty="0" smtClean="0">
                <a:solidFill>
                  <a:srgbClr val="A50021"/>
                </a:solidFill>
              </a:rPr>
              <a:t>Yazılanlar okundu, kendisinin okumasına fırsat verildi. Yazılanların söylediklerinin aynısı olduğunu, başka diyeceğinin bulunmadığını, ifadesinin özgür iradesine dayalı olduğunu beyan etmesi üzerine bu ifade tutanağı birlikte imzalandı” </a:t>
            </a:r>
            <a:r>
              <a:rPr lang="tr-TR" sz="2800" b="1" dirty="0" smtClean="0"/>
              <a:t>diye yazmayı unutmaz,</a:t>
            </a:r>
            <a:r>
              <a:rPr lang="tr-TR" sz="2800" dirty="0" smtClean="0"/>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4499">
                                            <p:txEl>
                                              <p:pRg st="1" end="1"/>
                                            </p:txEl>
                                          </p:spTgt>
                                        </p:tgtEl>
                                        <p:attrNameLst>
                                          <p:attrName>style.visibility</p:attrName>
                                        </p:attrNameLst>
                                      </p:cBhvr>
                                      <p:to>
                                        <p:strVal val="visible"/>
                                      </p:to>
                                    </p:set>
                                    <p:anim calcmode="lin" valueType="num">
                                      <p:cBhvr additive="base">
                                        <p:cTn id="7" dur="500" fill="hold"/>
                                        <p:tgtEl>
                                          <p:spTgt spid="23449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449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4499">
                                            <p:txEl>
                                              <p:pRg st="2" end="2"/>
                                            </p:txEl>
                                          </p:spTgt>
                                        </p:tgtEl>
                                        <p:attrNameLst>
                                          <p:attrName>style.visibility</p:attrName>
                                        </p:attrNameLst>
                                      </p:cBhvr>
                                      <p:to>
                                        <p:strVal val="visible"/>
                                      </p:to>
                                    </p:set>
                                    <p:anim calcmode="lin" valueType="num">
                                      <p:cBhvr additive="base">
                                        <p:cTn id="13" dur="500" fill="hold"/>
                                        <p:tgtEl>
                                          <p:spTgt spid="23449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4499">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5" name="Rectangle 3"/>
          <p:cNvSpPr>
            <a:spLocks noGrp="1" noChangeArrowheads="1"/>
          </p:cNvSpPr>
          <p:nvPr>
            <p:ph type="body" idx="4294967295"/>
          </p:nvPr>
        </p:nvSpPr>
        <p:spPr>
          <a:xfrm>
            <a:off x="827088" y="836613"/>
            <a:ext cx="7470775" cy="5616575"/>
          </a:xfrm>
        </p:spPr>
        <p:txBody>
          <a:bodyPr rtlCol="0">
            <a:normAutofit lnSpcReduction="10000"/>
          </a:bodyPr>
          <a:lstStyle/>
          <a:p>
            <a:pPr marL="274320" indent="-274320" eaLnBrk="1" fontAlgn="auto" hangingPunct="1">
              <a:spcAft>
                <a:spcPts val="0"/>
              </a:spcAft>
              <a:buFont typeface="Wingdings 2"/>
              <a:buChar char=""/>
              <a:defRPr/>
            </a:pPr>
            <a:r>
              <a:rPr lang="tr-TR" sz="4000" b="1" i="1" dirty="0" smtClean="0">
                <a:solidFill>
                  <a:srgbClr val="669900"/>
                </a:solidFill>
                <a:effectLst>
                  <a:outerShdw blurRad="38100" dist="38100" dir="2700000" algn="tl">
                    <a:srgbClr val="000000"/>
                  </a:outerShdw>
                </a:effectLst>
              </a:rPr>
              <a:t>İdari soruşturma veya ön inceleme işlemini yürütürken; </a:t>
            </a:r>
            <a:r>
              <a:rPr lang="tr-TR" sz="4000" b="1" i="1" dirty="0" smtClean="0">
                <a:solidFill>
                  <a:srgbClr val="A50021"/>
                </a:solidFill>
              </a:rPr>
              <a:t>genel hükümlere göre kovuşturulması gereken bir suçla karşılaştığında       </a:t>
            </a:r>
            <a:r>
              <a:rPr lang="tr-TR" sz="4000" b="1" i="1" dirty="0" smtClean="0"/>
              <a:t>-suçlu kamu görevlisi olsun  veya olmasın-  </a:t>
            </a:r>
            <a:r>
              <a:rPr lang="tr-TR" sz="4000" b="1" i="1" dirty="0" smtClean="0">
                <a:solidFill>
                  <a:srgbClr val="A50021"/>
                </a:solidFill>
              </a:rPr>
              <a:t>ilgili Cumhuriyet Başsavcılığına (makam aracılığı ile) suç duyurusunda bulunur, </a:t>
            </a:r>
            <a:r>
              <a:rPr lang="tr-TR" sz="4000" b="1" i="1" dirty="0" smtClean="0"/>
              <a:t>suç duyurusuna belgeleri de ekler,</a:t>
            </a:r>
          </a:p>
          <a:p>
            <a:pPr marL="274320" indent="-274320" eaLnBrk="1" fontAlgn="auto" hangingPunct="1">
              <a:spcAft>
                <a:spcPts val="0"/>
              </a:spcAft>
              <a:buFont typeface="Wingdings 2"/>
              <a:buChar char=""/>
              <a:defRPr/>
            </a:pPr>
            <a:endParaRPr lang="tr-TR" sz="4000" dirty="0" smtClean="0">
              <a:solidFill>
                <a:schemeClr val="bg1"/>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3" name="Rectangle 3"/>
          <p:cNvSpPr>
            <a:spLocks noGrp="1" noChangeArrowheads="1"/>
          </p:cNvSpPr>
          <p:nvPr>
            <p:ph type="body" idx="4294967295"/>
          </p:nvPr>
        </p:nvSpPr>
        <p:spPr>
          <a:xfrm>
            <a:off x="468313" y="765175"/>
            <a:ext cx="8101012" cy="5472113"/>
          </a:xfrm>
        </p:spPr>
        <p:txBody>
          <a:bodyPr rtlCol="0">
            <a:normAutofit lnSpcReduction="10000"/>
          </a:bodyPr>
          <a:lstStyle/>
          <a:p>
            <a:pPr marL="274320" indent="-274320" algn="just" eaLnBrk="1" fontAlgn="auto" hangingPunct="1">
              <a:lnSpc>
                <a:spcPct val="90000"/>
              </a:lnSpc>
              <a:spcAft>
                <a:spcPts val="0"/>
              </a:spcAft>
              <a:buFont typeface="Wingdings 2"/>
              <a:buChar char=""/>
              <a:defRPr/>
            </a:pPr>
            <a:r>
              <a:rPr lang="tr-TR" sz="2800" b="1" dirty="0" smtClean="0">
                <a:solidFill>
                  <a:schemeClr val="hlink"/>
                </a:solidFill>
              </a:rPr>
              <a:t>Ön inceleme ve idari soruşturmalarda; </a:t>
            </a:r>
            <a:r>
              <a:rPr lang="tr-TR" sz="2800" b="1" dirty="0" smtClean="0">
                <a:solidFill>
                  <a:schemeClr val="accent5">
                    <a:lumMod val="50000"/>
                  </a:schemeClr>
                </a:solidFill>
              </a:rPr>
              <a:t>Ceza Muhakemesi Kanunu’nun 45-51. maddelerine göre; </a:t>
            </a:r>
            <a:r>
              <a:rPr lang="tr-TR" sz="2800" b="1" dirty="0" smtClean="0">
                <a:solidFill>
                  <a:srgbClr val="A50021"/>
                </a:solidFill>
              </a:rPr>
              <a:t>sanığın nişanlısı, evlilik bağı kalmasa bile karısı veya kocası, sanığın ve eşinin ikinci-üçüncü derecedeki nesepten akrabalarının veya tanıklıktan çekinme hakkı olanların</a:t>
            </a:r>
            <a:r>
              <a:rPr lang="tr-TR" sz="2800" b="1" dirty="0" smtClean="0">
                <a:solidFill>
                  <a:srgbClr val="339933"/>
                </a:solidFill>
              </a:rPr>
              <a:t> </a:t>
            </a:r>
            <a:r>
              <a:rPr lang="tr-TR" sz="2800" b="1" dirty="0" smtClean="0">
                <a:solidFill>
                  <a:schemeClr val="accent5">
                    <a:lumMod val="50000"/>
                  </a:schemeClr>
                </a:solidFill>
              </a:rPr>
              <a:t>çekinme taleplerine uyar, </a:t>
            </a:r>
            <a:r>
              <a:rPr lang="tr-TR" sz="2800" b="1" dirty="0" smtClean="0"/>
              <a:t>bilmeyenlere de kendisi hatırlatır,</a:t>
            </a:r>
          </a:p>
          <a:p>
            <a:pPr marL="274320" indent="-274320" algn="just" eaLnBrk="1" fontAlgn="auto" hangingPunct="1">
              <a:lnSpc>
                <a:spcPct val="90000"/>
              </a:lnSpc>
              <a:spcAft>
                <a:spcPts val="0"/>
              </a:spcAft>
              <a:buFont typeface="Wingdings 2"/>
              <a:buChar char=""/>
              <a:defRPr/>
            </a:pPr>
            <a:r>
              <a:rPr lang="tr-TR" sz="2800" b="1" dirty="0" smtClean="0">
                <a:solidFill>
                  <a:schemeClr val="hlink"/>
                </a:solidFill>
              </a:rPr>
              <a:t>Tanıkları, </a:t>
            </a:r>
            <a:r>
              <a:rPr lang="tr-TR" sz="2800" b="1" dirty="0" smtClean="0"/>
              <a:t>C.</a:t>
            </a:r>
            <a:r>
              <a:rPr lang="tr-TR" sz="2800" b="1" dirty="0" err="1" smtClean="0"/>
              <a:t>M.K’un</a:t>
            </a:r>
            <a:r>
              <a:rPr lang="tr-TR" sz="2800" b="1" dirty="0" smtClean="0"/>
              <a:t> 52-61. maddelerine göre dinler, </a:t>
            </a:r>
            <a:r>
              <a:rPr lang="tr-TR" sz="2800" b="1" dirty="0" smtClean="0">
                <a:solidFill>
                  <a:schemeClr val="hlink"/>
                </a:solidFill>
              </a:rPr>
              <a:t>ifade öncesi </a:t>
            </a:r>
            <a:r>
              <a:rPr lang="tr-TR" sz="2800" b="1" dirty="0" smtClean="0">
                <a:solidFill>
                  <a:srgbClr val="A50021"/>
                </a:solidFill>
              </a:rPr>
              <a:t>"Bildiğimi dosdoğru söyleyeceğime namusum ve vicdanım üzerine yemin ederim" </a:t>
            </a:r>
            <a:r>
              <a:rPr lang="tr-TR" sz="2800" b="1" dirty="0" smtClean="0">
                <a:solidFill>
                  <a:schemeClr val="hlink"/>
                </a:solidFill>
              </a:rPr>
              <a:t>54. maddeye göre tanıklıktan sonra verilmesi hâlinde</a:t>
            </a:r>
            <a:r>
              <a:rPr lang="tr-TR" sz="2800" b="1" dirty="0" smtClean="0">
                <a:solidFill>
                  <a:srgbClr val="A50021"/>
                </a:solidFill>
              </a:rPr>
              <a:t> "Bildiğimi dosdoğru söylediğime namusum ve vicdanım üzerine yemin ederim</a:t>
            </a:r>
            <a:r>
              <a:rPr lang="tr-TR" sz="2800" b="1" dirty="0" smtClean="0"/>
              <a:t>" biçiminde yemin verdirir,</a:t>
            </a:r>
          </a:p>
          <a:p>
            <a:pPr marL="274320" indent="-274320" eaLnBrk="1" fontAlgn="auto" hangingPunct="1">
              <a:lnSpc>
                <a:spcPct val="90000"/>
              </a:lnSpc>
              <a:spcAft>
                <a:spcPts val="0"/>
              </a:spcAft>
              <a:buFont typeface="Wingdings" pitchFamily="2" charset="2"/>
              <a:buNone/>
              <a:defRPr/>
            </a:pPr>
            <a:endParaRPr lang="tr-TR" sz="2800" b="1" dirty="0" smtClean="0">
              <a:solidFill>
                <a:schemeClr val="bg2"/>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anim calcmode="lin" valueType="num">
                                      <p:cBhvr>
                                        <p:cTn id="7" dur="500" fill="hold"/>
                                        <p:tgtEl>
                                          <p:spTgt spid="2355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23">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5523">
                                            <p:txEl>
                                              <p:pRg st="1" end="1"/>
                                            </p:txEl>
                                          </p:spTgt>
                                        </p:tgtEl>
                                        <p:attrNameLst>
                                          <p:attrName>style.visibility</p:attrName>
                                        </p:attrNameLst>
                                      </p:cBhvr>
                                      <p:to>
                                        <p:strVal val="visible"/>
                                      </p:to>
                                    </p:set>
                                    <p:anim calcmode="lin" valueType="num">
                                      <p:cBhvr>
                                        <p:cTn id="13" dur="500" fill="hold"/>
                                        <p:tgtEl>
                                          <p:spTgt spid="2355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5523">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19" name="Rectangle 1027"/>
          <p:cNvSpPr>
            <a:spLocks noGrp="1" noChangeArrowheads="1"/>
          </p:cNvSpPr>
          <p:nvPr>
            <p:ph type="body" idx="4294967295"/>
          </p:nvPr>
        </p:nvSpPr>
        <p:spPr>
          <a:xfrm>
            <a:off x="468313" y="1196975"/>
            <a:ext cx="8101012" cy="4608513"/>
          </a:xfrm>
        </p:spPr>
        <p:txBody>
          <a:bodyPr rtlCol="0">
            <a:normAutofit fontScale="85000" lnSpcReduction="10000"/>
          </a:bodyPr>
          <a:lstStyle/>
          <a:p>
            <a:pPr marL="274320" indent="-274320" algn="just" eaLnBrk="1" fontAlgn="auto" hangingPunct="1">
              <a:spcAft>
                <a:spcPts val="0"/>
              </a:spcAft>
              <a:buFont typeface="Wingdings 2"/>
              <a:buChar char=""/>
              <a:defRPr/>
            </a:pPr>
            <a:r>
              <a:rPr lang="tr-TR" b="1" i="1" dirty="0" smtClean="0">
                <a:solidFill>
                  <a:srgbClr val="090FF7"/>
                </a:solidFill>
              </a:rPr>
              <a:t>Yasal olarak </a:t>
            </a:r>
            <a:r>
              <a:rPr lang="tr-TR" b="1" i="1" dirty="0" smtClean="0">
                <a:solidFill>
                  <a:srgbClr val="A50021"/>
                </a:solidFill>
              </a:rPr>
              <a:t>“susma hakkı”</a:t>
            </a:r>
            <a:r>
              <a:rPr lang="tr-TR" b="1" i="1" dirty="0" smtClean="0">
                <a:solidFill>
                  <a:srgbClr val="090FF7"/>
                </a:solidFill>
              </a:rPr>
              <a:t> olan soruşturulanı, ifade vermesi için zorlamaz, ancak kimliğe ilişkin soruları cevaplamak zorunda olduğunu anımsatır ve bilgileri alır, </a:t>
            </a:r>
          </a:p>
          <a:p>
            <a:pPr marL="274320" indent="-274320" algn="just" eaLnBrk="1" fontAlgn="auto" hangingPunct="1">
              <a:spcAft>
                <a:spcPts val="0"/>
              </a:spcAft>
              <a:buFont typeface="Wingdings 2"/>
              <a:buChar char=""/>
              <a:defRPr/>
            </a:pPr>
            <a:r>
              <a:rPr lang="tr-TR" b="1" i="1" dirty="0" smtClean="0">
                <a:solidFill>
                  <a:srgbClr val="A50021"/>
                </a:solidFill>
              </a:rPr>
              <a:t>İfade ve imzadan imtina etmesi halinde durumu bir görevli ile birlikte tutanağa bağlar,</a:t>
            </a:r>
          </a:p>
          <a:p>
            <a:pPr marL="274320" indent="-274320" algn="just" eaLnBrk="1" fontAlgn="auto" hangingPunct="1">
              <a:spcAft>
                <a:spcPts val="0"/>
              </a:spcAft>
              <a:buFont typeface="Wingdings 2"/>
              <a:buChar char=""/>
              <a:defRPr/>
            </a:pPr>
            <a:r>
              <a:rPr lang="tr-TR" b="1" i="1" dirty="0" smtClean="0">
                <a:solidFill>
                  <a:schemeClr val="accent5">
                    <a:lumMod val="50000"/>
                  </a:schemeClr>
                </a:solidFill>
              </a:rPr>
              <a:t>Fotokopisini alacağı belgeye </a:t>
            </a:r>
            <a:r>
              <a:rPr lang="tr-TR" b="1" i="1" u="sng" dirty="0" smtClean="0">
                <a:solidFill>
                  <a:schemeClr val="hlink"/>
                </a:solidFill>
              </a:rPr>
              <a:t>aslının fotokopisidir</a:t>
            </a:r>
            <a:r>
              <a:rPr lang="tr-TR" b="1" i="1" dirty="0" smtClean="0">
                <a:solidFill>
                  <a:srgbClr val="669900"/>
                </a:solidFill>
              </a:rPr>
              <a:t> </a:t>
            </a:r>
            <a:r>
              <a:rPr lang="tr-TR" b="1" i="1" dirty="0" smtClean="0">
                <a:solidFill>
                  <a:schemeClr val="accent5">
                    <a:lumMod val="50000"/>
                  </a:schemeClr>
                </a:solidFill>
              </a:rPr>
              <a:t>diye yazdırarak belgeyi veren makama onaylattırır, </a:t>
            </a:r>
          </a:p>
          <a:p>
            <a:pPr marL="274320" indent="-274320" algn="just" eaLnBrk="1" fontAlgn="auto" hangingPunct="1">
              <a:spcAft>
                <a:spcPts val="0"/>
              </a:spcAft>
              <a:buFont typeface="Wingdings 2"/>
              <a:buChar char=""/>
              <a:defRPr/>
            </a:pPr>
            <a:r>
              <a:rPr lang="tr-TR" b="1" i="1" dirty="0" smtClean="0">
                <a:solidFill>
                  <a:srgbClr val="A50021"/>
                </a:solidFill>
              </a:rPr>
              <a:t>Aslını almak gerektiğinde; kendi imzasıyla onaylı bir fotokopisini bırakır, tutanakla teslim alır,</a:t>
            </a:r>
          </a:p>
          <a:p>
            <a:pPr marL="274320" indent="-274320" eaLnBrk="1" fontAlgn="auto" hangingPunct="1">
              <a:spcAft>
                <a:spcPts val="0"/>
              </a:spcAft>
              <a:buFont typeface="Wingdings" pitchFamily="2" charset="2"/>
              <a:buNone/>
              <a:defRPr/>
            </a:pPr>
            <a:endParaRPr lang="tr-TR" dirty="0" smtClean="0">
              <a:solidFill>
                <a:srgbClr val="A50021"/>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93219">
                                            <p:txEl>
                                              <p:pRg st="0" end="0"/>
                                            </p:txEl>
                                          </p:spTgt>
                                        </p:tgtEl>
                                        <p:attrNameLst>
                                          <p:attrName>style.visibility</p:attrName>
                                        </p:attrNameLst>
                                      </p:cBhvr>
                                      <p:to>
                                        <p:strVal val="visible"/>
                                      </p:to>
                                    </p:set>
                                    <p:animEffect transition="in" filter="slide(fromLeft)">
                                      <p:cBhvr>
                                        <p:cTn id="7" dur="500"/>
                                        <p:tgtEl>
                                          <p:spTgt spid="393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393219">
                                            <p:txEl>
                                              <p:pRg st="1" end="1"/>
                                            </p:txEl>
                                          </p:spTgt>
                                        </p:tgtEl>
                                        <p:attrNameLst>
                                          <p:attrName>style.visibility</p:attrName>
                                        </p:attrNameLst>
                                      </p:cBhvr>
                                      <p:to>
                                        <p:strVal val="visible"/>
                                      </p:to>
                                    </p:set>
                                    <p:animEffect transition="in" filter="slide(fromLeft)">
                                      <p:cBhvr>
                                        <p:cTn id="12" dur="500"/>
                                        <p:tgtEl>
                                          <p:spTgt spid="393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93219">
                                            <p:txEl>
                                              <p:pRg st="2" end="2"/>
                                            </p:txEl>
                                          </p:spTgt>
                                        </p:tgtEl>
                                        <p:attrNameLst>
                                          <p:attrName>style.visibility</p:attrName>
                                        </p:attrNameLst>
                                      </p:cBhvr>
                                      <p:to>
                                        <p:strVal val="visible"/>
                                      </p:to>
                                    </p:set>
                                    <p:animEffect transition="in" filter="slide(fromLeft)">
                                      <p:cBhvr>
                                        <p:cTn id="17" dur="500"/>
                                        <p:tgtEl>
                                          <p:spTgt spid="393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93219">
                                            <p:txEl>
                                              <p:pRg st="3" end="3"/>
                                            </p:txEl>
                                          </p:spTgt>
                                        </p:tgtEl>
                                        <p:attrNameLst>
                                          <p:attrName>style.visibility</p:attrName>
                                        </p:attrNameLst>
                                      </p:cBhvr>
                                      <p:to>
                                        <p:strVal val="visible"/>
                                      </p:to>
                                    </p:set>
                                    <p:animEffect transition="in" filter="slide(fromLeft)">
                                      <p:cBhvr>
                                        <p:cTn id="22" dur="500"/>
                                        <p:tgtEl>
                                          <p:spTgt spid="393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build="p" autoUpdateAnimBg="0"/>
    </p:bld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7" name="Rectangle 3"/>
          <p:cNvSpPr>
            <a:spLocks noGrp="1" noChangeArrowheads="1"/>
          </p:cNvSpPr>
          <p:nvPr>
            <p:ph type="body" idx="4294967295"/>
          </p:nvPr>
        </p:nvSpPr>
        <p:spPr>
          <a:xfrm>
            <a:off x="646113" y="765175"/>
            <a:ext cx="8174037" cy="5543550"/>
          </a:xfrm>
        </p:spPr>
        <p:txBody>
          <a:bodyPr/>
          <a:lstStyle/>
          <a:p>
            <a:pPr marL="273050" indent="-273050" algn="just" eaLnBrk="1" hangingPunct="1">
              <a:lnSpc>
                <a:spcPct val="90000"/>
              </a:lnSpc>
              <a:buFont typeface="Wingdings 2" pitchFamily="18" charset="2"/>
              <a:buChar char=""/>
            </a:pPr>
            <a:r>
              <a:rPr lang="tr-TR" altLang="tr-TR" sz="2800" b="1" dirty="0" smtClean="0">
                <a:solidFill>
                  <a:srgbClr val="003399"/>
                </a:solidFill>
              </a:rPr>
              <a:t>Öğretmen ve idarecilerin kendilerini haklı göstermek için öğrencileri tanık gösterebileceklerini, bunun da okulda gruplaşmalara ve huzurun bozulmasına neden olacağını düşünerek, bu durumlarda zorunluluk olmadıkça öğrenci ifadesine başvurmaz, </a:t>
            </a:r>
          </a:p>
          <a:p>
            <a:pPr marL="273050" indent="-273050" algn="just" eaLnBrk="1" hangingPunct="1">
              <a:lnSpc>
                <a:spcPct val="90000"/>
              </a:lnSpc>
              <a:buFont typeface="Wingdings 2" pitchFamily="18" charset="2"/>
              <a:buChar char=""/>
            </a:pPr>
            <a:r>
              <a:rPr lang="tr-TR" altLang="tr-TR" sz="2800" b="1" dirty="0" smtClean="0"/>
              <a:t>Başvurulması  zorunlu hale gelirse, ifadesi alınacak öğrencilerin seçimini bir kurala göre yapar ve hassas konularda  öğrencilere sorulacak soruları özenle seçer,</a:t>
            </a:r>
          </a:p>
          <a:p>
            <a:pPr marL="273050" indent="-273050" algn="just" eaLnBrk="1" hangingPunct="1">
              <a:lnSpc>
                <a:spcPct val="90000"/>
              </a:lnSpc>
              <a:buFont typeface="Wingdings 2" pitchFamily="18" charset="2"/>
              <a:buChar char=""/>
            </a:pPr>
            <a:r>
              <a:rPr lang="tr-TR" altLang="tr-TR" sz="2800" b="1" dirty="0" smtClean="0">
                <a:solidFill>
                  <a:srgbClr val="003399"/>
                </a:solidFill>
              </a:rPr>
              <a:t>Hasta ve raporlu durumda olan bir tanığın ifadesini almadan önce, ilgilinin ifade verebilecek durumda olduğunu doktor raporuyla belirler,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36547">
                                            <p:txEl>
                                              <p:pRg st="0" end="0"/>
                                            </p:txEl>
                                          </p:spTgt>
                                        </p:tgtEl>
                                        <p:attrNameLst>
                                          <p:attrName>style.visibility</p:attrName>
                                        </p:attrNameLst>
                                      </p:cBhvr>
                                      <p:to>
                                        <p:strVal val="visible"/>
                                      </p:to>
                                    </p:set>
                                    <p:anim calcmode="lin" valueType="num">
                                      <p:cBhvr>
                                        <p:cTn id="7" dur="300" fill="hold"/>
                                        <p:tgtEl>
                                          <p:spTgt spid="236547">
                                            <p:txEl>
                                              <p:pRg st="0" end="0"/>
                                            </p:txEl>
                                          </p:spTgt>
                                        </p:tgtEl>
                                        <p:attrNameLst>
                                          <p:attrName>ppt_w</p:attrName>
                                        </p:attrNameLst>
                                      </p:cBhvr>
                                      <p:tavLst>
                                        <p:tav tm="0">
                                          <p:val>
                                            <p:fltVal val="0"/>
                                          </p:val>
                                        </p:tav>
                                        <p:tav tm="100000">
                                          <p:val>
                                            <p:strVal val="#ppt_w"/>
                                          </p:val>
                                        </p:tav>
                                      </p:tavLst>
                                    </p:anim>
                                    <p:anim calcmode="lin" valueType="num">
                                      <p:cBhvr>
                                        <p:cTn id="8" dur="300" fill="hold"/>
                                        <p:tgtEl>
                                          <p:spTgt spid="236547">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236547">
                                            <p:txEl>
                                              <p:pRg st="1" end="1"/>
                                            </p:txEl>
                                          </p:spTgt>
                                        </p:tgtEl>
                                        <p:attrNameLst>
                                          <p:attrName>style.visibility</p:attrName>
                                        </p:attrNameLst>
                                      </p:cBhvr>
                                      <p:to>
                                        <p:strVal val="visible"/>
                                      </p:to>
                                    </p:set>
                                    <p:anim calcmode="lin" valueType="num">
                                      <p:cBhvr>
                                        <p:cTn id="13" dur="300" fill="hold"/>
                                        <p:tgtEl>
                                          <p:spTgt spid="236547">
                                            <p:txEl>
                                              <p:pRg st="1" end="1"/>
                                            </p:txEl>
                                          </p:spTgt>
                                        </p:tgtEl>
                                        <p:attrNameLst>
                                          <p:attrName>ppt_w</p:attrName>
                                        </p:attrNameLst>
                                      </p:cBhvr>
                                      <p:tavLst>
                                        <p:tav tm="0">
                                          <p:val>
                                            <p:fltVal val="0"/>
                                          </p:val>
                                        </p:tav>
                                        <p:tav tm="100000">
                                          <p:val>
                                            <p:strVal val="#ppt_w"/>
                                          </p:val>
                                        </p:tav>
                                      </p:tavLst>
                                    </p:anim>
                                    <p:anim calcmode="lin" valueType="num">
                                      <p:cBhvr>
                                        <p:cTn id="14" dur="300" fill="hold"/>
                                        <p:tgtEl>
                                          <p:spTgt spid="236547">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236547">
                                            <p:txEl>
                                              <p:pRg st="2" end="2"/>
                                            </p:txEl>
                                          </p:spTgt>
                                        </p:tgtEl>
                                        <p:attrNameLst>
                                          <p:attrName>style.visibility</p:attrName>
                                        </p:attrNameLst>
                                      </p:cBhvr>
                                      <p:to>
                                        <p:strVal val="visible"/>
                                      </p:to>
                                    </p:set>
                                    <p:anim calcmode="lin" valueType="num">
                                      <p:cBhvr>
                                        <p:cTn id="19" dur="300" fill="hold"/>
                                        <p:tgtEl>
                                          <p:spTgt spid="236547">
                                            <p:txEl>
                                              <p:pRg st="2" end="2"/>
                                            </p:txEl>
                                          </p:spTgt>
                                        </p:tgtEl>
                                        <p:attrNameLst>
                                          <p:attrName>ppt_w</p:attrName>
                                        </p:attrNameLst>
                                      </p:cBhvr>
                                      <p:tavLst>
                                        <p:tav tm="0">
                                          <p:val>
                                            <p:fltVal val="0"/>
                                          </p:val>
                                        </p:tav>
                                        <p:tav tm="100000">
                                          <p:val>
                                            <p:strVal val="#ppt_w"/>
                                          </p:val>
                                        </p:tav>
                                      </p:tavLst>
                                    </p:anim>
                                    <p:anim calcmode="lin" valueType="num">
                                      <p:cBhvr>
                                        <p:cTn id="20" dur="300" fill="hold"/>
                                        <p:tgtEl>
                                          <p:spTgt spid="236547">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43" name="Rectangle 1027"/>
          <p:cNvSpPr>
            <a:spLocks noGrp="1" noChangeArrowheads="1"/>
          </p:cNvSpPr>
          <p:nvPr>
            <p:ph type="body" idx="4294967295"/>
          </p:nvPr>
        </p:nvSpPr>
        <p:spPr>
          <a:xfrm>
            <a:off x="827088" y="1196975"/>
            <a:ext cx="7597775" cy="4606925"/>
          </a:xfrm>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tr-TR" b="1" dirty="0" smtClean="0">
                <a:solidFill>
                  <a:srgbClr val="090FF7"/>
                </a:solidFill>
              </a:rPr>
              <a:t>Tutuklu bulunan bir kişinin ifadesini Cumhuriyet Başsavcılığından izin alarak, </a:t>
            </a:r>
            <a:r>
              <a:rPr lang="tr-TR" b="1" dirty="0" smtClean="0">
                <a:solidFill>
                  <a:srgbClr val="003399"/>
                </a:solidFill>
              </a:rPr>
              <a:t>Yabancılarınkini tercümanla</a:t>
            </a:r>
            <a:r>
              <a:rPr lang="tr-TR" b="1" dirty="0" smtClean="0">
                <a:solidFill>
                  <a:schemeClr val="hlink"/>
                </a:solidFill>
              </a:rPr>
              <a:t>,</a:t>
            </a:r>
            <a:r>
              <a:rPr lang="tr-TR" b="1" dirty="0" smtClean="0">
                <a:solidFill>
                  <a:srgbClr val="090FF7"/>
                </a:solidFill>
              </a:rPr>
              <a:t>                                 </a:t>
            </a:r>
            <a:r>
              <a:rPr lang="tr-TR" b="1" dirty="0" smtClean="0">
                <a:solidFill>
                  <a:srgbClr val="A50021"/>
                </a:solidFill>
              </a:rPr>
              <a:t>Sağır ve dilsizlerinkini işaretleri anlayanlarla,</a:t>
            </a:r>
          </a:p>
          <a:p>
            <a:pPr eaLnBrk="1" fontAlgn="auto" hangingPunct="1">
              <a:lnSpc>
                <a:spcPct val="90000"/>
              </a:lnSpc>
              <a:spcAft>
                <a:spcPts val="0"/>
              </a:spcAft>
              <a:buFont typeface="Wingdings" pitchFamily="2" charset="2"/>
              <a:buNone/>
              <a:defRPr/>
            </a:pPr>
            <a:r>
              <a:rPr lang="tr-TR" b="1" dirty="0" smtClean="0">
                <a:solidFill>
                  <a:srgbClr val="090FF7"/>
                </a:solidFill>
              </a:rPr>
              <a:t>   Müdafi bulunduranlarınkini avukatıyla </a:t>
            </a:r>
            <a:r>
              <a:rPr lang="tr-TR" b="1" i="1" dirty="0" smtClean="0">
                <a:solidFill>
                  <a:srgbClr val="333300"/>
                </a:solidFill>
              </a:rPr>
              <a:t>birlikte alır, tutanağı birlikte imzalar,</a:t>
            </a:r>
          </a:p>
          <a:p>
            <a:pPr eaLnBrk="1" fontAlgn="auto" hangingPunct="1">
              <a:lnSpc>
                <a:spcPct val="90000"/>
              </a:lnSpc>
              <a:spcAft>
                <a:spcPts val="0"/>
              </a:spcAft>
              <a:buFont typeface="Arial" pitchFamily="34" charset="0"/>
              <a:buChar char="•"/>
              <a:defRPr/>
            </a:pPr>
            <a:r>
              <a:rPr lang="tr-TR" b="1" dirty="0" smtClean="0">
                <a:solidFill>
                  <a:srgbClr val="990099"/>
                </a:solidFill>
              </a:rPr>
              <a:t>Soruşturmacının CMK. hükümlerine göre çekilmesi veya reddi mümkün olmadığından, sadece geçerli bir neden ortaya çıkarsa durumu soruşturmayı veren makama iletir, sonuca göre hareket eder,</a:t>
            </a:r>
            <a:endParaRPr lang="tr-TR" dirty="0"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368643">
                                            <p:txEl>
                                              <p:pRg st="0" end="0"/>
                                            </p:txEl>
                                          </p:spTgt>
                                        </p:tgtEl>
                                        <p:attrNameLst>
                                          <p:attrName>style.visibility</p:attrName>
                                        </p:attrNameLst>
                                      </p:cBhvr>
                                      <p:to>
                                        <p:strVal val="visible"/>
                                      </p:to>
                                    </p:set>
                                    <p:anim calcmode="lin" valueType="num">
                                      <p:cBhvr>
                                        <p:cTn id="7" dur="300" fill="hold"/>
                                        <p:tgtEl>
                                          <p:spTgt spid="368643">
                                            <p:txEl>
                                              <p:pRg st="0" end="0"/>
                                            </p:txEl>
                                          </p:spTgt>
                                        </p:tgtEl>
                                        <p:attrNameLst>
                                          <p:attrName>ppt_w</p:attrName>
                                        </p:attrNameLst>
                                      </p:cBhvr>
                                      <p:tavLst>
                                        <p:tav tm="0">
                                          <p:val>
                                            <p:fltVal val="0"/>
                                          </p:val>
                                        </p:tav>
                                        <p:tav tm="100000">
                                          <p:val>
                                            <p:strVal val="#ppt_w"/>
                                          </p:val>
                                        </p:tav>
                                      </p:tavLst>
                                    </p:anim>
                                    <p:anim calcmode="lin" valueType="num">
                                      <p:cBhvr>
                                        <p:cTn id="8" dur="300" fill="hold"/>
                                        <p:tgtEl>
                                          <p:spTgt spid="3686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68643">
                                            <p:txEl>
                                              <p:pRg st="1" end="1"/>
                                            </p:txEl>
                                          </p:spTgt>
                                        </p:tgtEl>
                                        <p:attrNameLst>
                                          <p:attrName>style.visibility</p:attrName>
                                        </p:attrNameLst>
                                      </p:cBhvr>
                                      <p:to>
                                        <p:strVal val="visible"/>
                                      </p:to>
                                    </p:set>
                                    <p:anim calcmode="lin" valueType="num">
                                      <p:cBhvr>
                                        <p:cTn id="13" dur="300" fill="hold"/>
                                        <p:tgtEl>
                                          <p:spTgt spid="368643">
                                            <p:txEl>
                                              <p:pRg st="1" end="1"/>
                                            </p:txEl>
                                          </p:spTgt>
                                        </p:tgtEl>
                                        <p:attrNameLst>
                                          <p:attrName>ppt_w</p:attrName>
                                        </p:attrNameLst>
                                      </p:cBhvr>
                                      <p:tavLst>
                                        <p:tav tm="0">
                                          <p:val>
                                            <p:fltVal val="0"/>
                                          </p:val>
                                        </p:tav>
                                        <p:tav tm="100000">
                                          <p:val>
                                            <p:strVal val="#ppt_w"/>
                                          </p:val>
                                        </p:tav>
                                      </p:tavLst>
                                    </p:anim>
                                    <p:anim calcmode="lin" valueType="num">
                                      <p:cBhvr>
                                        <p:cTn id="14" dur="300" fill="hold"/>
                                        <p:tgtEl>
                                          <p:spTgt spid="3686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68643">
                                            <p:txEl>
                                              <p:pRg st="2" end="2"/>
                                            </p:txEl>
                                          </p:spTgt>
                                        </p:tgtEl>
                                        <p:attrNameLst>
                                          <p:attrName>style.visibility</p:attrName>
                                        </p:attrNameLst>
                                      </p:cBhvr>
                                      <p:to>
                                        <p:strVal val="visible"/>
                                      </p:to>
                                    </p:set>
                                    <p:anim calcmode="lin" valueType="num">
                                      <p:cBhvr>
                                        <p:cTn id="19" dur="300" fill="hold"/>
                                        <p:tgtEl>
                                          <p:spTgt spid="368643">
                                            <p:txEl>
                                              <p:pRg st="2" end="2"/>
                                            </p:txEl>
                                          </p:spTgt>
                                        </p:tgtEl>
                                        <p:attrNameLst>
                                          <p:attrName>ppt_w</p:attrName>
                                        </p:attrNameLst>
                                      </p:cBhvr>
                                      <p:tavLst>
                                        <p:tav tm="0">
                                          <p:val>
                                            <p:fltVal val="0"/>
                                          </p:val>
                                        </p:tav>
                                        <p:tav tm="100000">
                                          <p:val>
                                            <p:strVal val="#ppt_w"/>
                                          </p:val>
                                        </p:tav>
                                      </p:tavLst>
                                    </p:anim>
                                    <p:anim calcmode="lin" valueType="num">
                                      <p:cBhvr>
                                        <p:cTn id="20" dur="300" fill="hold"/>
                                        <p:tgtEl>
                                          <p:spTgt spid="36864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autoUpdateAnimBg="0"/>
    </p:bld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1" name="Rectangle 3"/>
          <p:cNvSpPr>
            <a:spLocks noGrp="1" noChangeArrowheads="1"/>
          </p:cNvSpPr>
          <p:nvPr>
            <p:ph type="body" idx="4294967295"/>
          </p:nvPr>
        </p:nvSpPr>
        <p:spPr>
          <a:xfrm>
            <a:off x="755650" y="1412875"/>
            <a:ext cx="7772400" cy="4114800"/>
          </a:xfrm>
        </p:spPr>
        <p:txBody>
          <a:bodyPr/>
          <a:lstStyle/>
          <a:p>
            <a:pPr marL="273050" indent="-273050" algn="just" eaLnBrk="1" hangingPunct="1">
              <a:buFont typeface="Wingdings 2" pitchFamily="18" charset="2"/>
              <a:buChar char=""/>
            </a:pPr>
            <a:r>
              <a:rPr lang="tr-TR" altLang="tr-TR" sz="4000" b="1" i="1" dirty="0" smtClean="0">
                <a:solidFill>
                  <a:schemeClr val="hlink"/>
                </a:solidFill>
              </a:rPr>
              <a:t>Özel Öğretim Kurumlarında görevli olan kişiler hakkında ceza teklifi getirirken </a:t>
            </a:r>
            <a:r>
              <a:rPr lang="tr-TR" altLang="tr-TR" sz="4000" b="1" i="1" dirty="0" smtClean="0"/>
              <a:t>“5580 Sayılı Özel Öğretim Kurumları Kanunu’nun 9/b maddesine göre” </a:t>
            </a:r>
            <a:r>
              <a:rPr lang="tr-TR" altLang="tr-TR" sz="4000" b="1" i="1" dirty="0" smtClean="0">
                <a:solidFill>
                  <a:schemeClr val="hlink"/>
                </a:solidFill>
              </a:rPr>
              <a:t>açıklamasını eklemeyi unutmaz,</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iterate type="wd">
                                    <p:tmPct val="100000"/>
                                  </p:iterate>
                                  <p:childTnLst>
                                    <p:set>
                                      <p:cBhvr>
                                        <p:cTn id="6" dur="1" fill="hold">
                                          <p:stCondLst>
                                            <p:cond delay="0"/>
                                          </p:stCondLst>
                                        </p:cTn>
                                        <p:tgtEl>
                                          <p:spTgt spid="237571">
                                            <p:txEl>
                                              <p:pRg st="0" end="0"/>
                                            </p:txEl>
                                          </p:spTgt>
                                        </p:tgtEl>
                                        <p:attrNameLst>
                                          <p:attrName>style.visibility</p:attrName>
                                        </p:attrNameLst>
                                      </p:cBhvr>
                                      <p:to>
                                        <p:strVal val="visible"/>
                                      </p:to>
                                    </p:set>
                                    <p:anim calcmode="lin" valueType="num">
                                      <p:cBhvr>
                                        <p:cTn id="7" dur="300" fill="hold"/>
                                        <p:tgtEl>
                                          <p:spTgt spid="237571">
                                            <p:txEl>
                                              <p:pRg st="0" end="0"/>
                                            </p:txEl>
                                          </p:spTgt>
                                        </p:tgtEl>
                                        <p:attrNameLst>
                                          <p:attrName>ppt_w</p:attrName>
                                        </p:attrNameLst>
                                      </p:cBhvr>
                                      <p:tavLst>
                                        <p:tav tm="0">
                                          <p:val>
                                            <p:strVal val="2/3*#ppt_w"/>
                                          </p:val>
                                        </p:tav>
                                        <p:tav tm="100000">
                                          <p:val>
                                            <p:strVal val="#ppt_w"/>
                                          </p:val>
                                        </p:tav>
                                      </p:tavLst>
                                    </p:anim>
                                    <p:anim calcmode="lin" valueType="num">
                                      <p:cBhvr>
                                        <p:cTn id="8" dur="300" fill="hold"/>
                                        <p:tgtEl>
                                          <p:spTgt spid="237571">
                                            <p:txEl>
                                              <p:pRg st="0" end="0"/>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lstStyle/>
          <a:p>
            <a:r>
              <a:rPr lang="tr-TR" b="1" dirty="0"/>
              <a:t>İdari İşlem</a:t>
            </a:r>
            <a:r>
              <a:rPr lang="tr-TR" b="1" i="1" dirty="0"/>
              <a:t>:</a:t>
            </a:r>
            <a:endParaRPr lang="tr-TR" dirty="0"/>
          </a:p>
        </p:txBody>
      </p:sp>
      <p:sp>
        <p:nvSpPr>
          <p:cNvPr id="3" name="İçerik Yer Tutucusu 2"/>
          <p:cNvSpPr>
            <a:spLocks noGrp="1"/>
          </p:cNvSpPr>
          <p:nvPr>
            <p:ph idx="1"/>
          </p:nvPr>
        </p:nvSpPr>
        <p:spPr>
          <a:xfrm>
            <a:off x="457200" y="1340768"/>
            <a:ext cx="8229600" cy="4785395"/>
          </a:xfrm>
        </p:spPr>
        <p:txBody>
          <a:bodyPr>
            <a:normAutofit fontScale="85000" lnSpcReduction="20000"/>
          </a:bodyPr>
          <a:lstStyle/>
          <a:p>
            <a:pPr algn="just"/>
            <a:r>
              <a:rPr lang="tr-TR" dirty="0" smtClean="0">
                <a:solidFill>
                  <a:srgbClr val="FF0000"/>
                </a:solidFill>
              </a:rPr>
              <a:t>İdare </a:t>
            </a:r>
            <a:r>
              <a:rPr lang="tr-TR" dirty="0">
                <a:solidFill>
                  <a:srgbClr val="FF0000"/>
                </a:solidFill>
              </a:rPr>
              <a:t>hukuku alanında yönetimin tek yanlı irade açıklaması ile hukuksal sonuç yaratan başka bir deyişle hukuk düzeninde değişiklik yapan işlemlere idari işlem </a:t>
            </a:r>
            <a:r>
              <a:rPr lang="tr-TR" dirty="0" smtClean="0">
                <a:solidFill>
                  <a:srgbClr val="FF0000"/>
                </a:solidFill>
              </a:rPr>
              <a:t>denir.</a:t>
            </a:r>
          </a:p>
          <a:p>
            <a:pPr algn="just"/>
            <a:r>
              <a:rPr lang="tr-TR" dirty="0" smtClean="0"/>
              <a:t>İlke </a:t>
            </a:r>
            <a:r>
              <a:rPr lang="tr-TR" dirty="0"/>
              <a:t>olarak yönetsel işlemler yürürlüğe girdikleri andan başlayarak etkilerini gösterir. Bu etkilerin yürürlük öncesi döneme ilişkin olmamaları gerekir. Bu yasaların geriye yürümezliği ilkesinin yönetsel idari işlemlere yansımasıdır. Kısaca açıklamak gerekirse borçlandırıcı işlemlerde, disiplin cezalarında geriye yürümezlik kuralı katı bir biçimde uygulanır. Buna karşın affa ilişkin uygulamalar, ilgilinin yararına yapılan işlemler yasal dayanağı bulunmak koşulu ile geriye yürüyebilir.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429616891"/>
      </p:ext>
    </p:extLst>
  </p:cSld>
  <p:clrMapOvr>
    <a:masterClrMapping/>
  </p:clrMapOvr>
  <p:transition spd="slow">
    <p:wipe dir="u"/>
  </p:transition>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3763" name="Rectangle 3"/>
          <p:cNvSpPr>
            <a:spLocks noGrp="1" noChangeArrowheads="1"/>
          </p:cNvSpPr>
          <p:nvPr>
            <p:ph type="body" idx="4294967295"/>
          </p:nvPr>
        </p:nvSpPr>
        <p:spPr>
          <a:xfrm>
            <a:off x="827088" y="1412875"/>
            <a:ext cx="7772400" cy="4114800"/>
          </a:xfrm>
        </p:spPr>
        <p:txBody>
          <a:bodyPr rtlCol="0">
            <a:normAutofit/>
          </a:bodyPr>
          <a:lstStyle/>
          <a:p>
            <a:pPr marL="274320" indent="-274320" algn="just" eaLnBrk="1" fontAlgn="auto" hangingPunct="1">
              <a:spcAft>
                <a:spcPts val="0"/>
              </a:spcAft>
              <a:buFont typeface="Wingdings 2"/>
              <a:buChar char=""/>
              <a:defRPr/>
            </a:pPr>
            <a:r>
              <a:rPr lang="tr-TR" sz="3600" b="1" i="1" dirty="0" smtClean="0">
                <a:effectLst>
                  <a:outerShdw blurRad="38100" dist="38100" dir="2700000" algn="tl">
                    <a:srgbClr val="000000"/>
                  </a:outerShdw>
                </a:effectLst>
              </a:rPr>
              <a:t>Soruşturma raporunu</a:t>
            </a:r>
            <a:r>
              <a:rPr lang="tr-TR" sz="3600" b="1" i="1" dirty="0" smtClean="0">
                <a:solidFill>
                  <a:schemeClr val="bg1"/>
                </a:solidFill>
                <a:effectLst>
                  <a:outerShdw blurRad="38100" dist="38100" dir="2700000" algn="tl">
                    <a:srgbClr val="000000"/>
                  </a:outerShdw>
                </a:effectLst>
              </a:rPr>
              <a:t>,</a:t>
            </a:r>
            <a:r>
              <a:rPr lang="tr-TR" sz="3600" b="1" i="1" dirty="0" smtClean="0">
                <a:solidFill>
                  <a:schemeClr val="hlink"/>
                </a:solidFill>
                <a:effectLst>
                  <a:outerShdw blurRad="38100" dist="38100" dir="2700000" algn="tl">
                    <a:srgbClr val="000000"/>
                  </a:outerShdw>
                </a:effectLst>
              </a:rPr>
              <a:t> </a:t>
            </a:r>
            <a:r>
              <a:rPr lang="tr-TR" sz="3600" b="1" i="1" dirty="0" smtClean="0">
                <a:solidFill>
                  <a:schemeClr val="hlink"/>
                </a:solidFill>
              </a:rPr>
              <a:t>soruşturmayı tamamladığı tarihten sonra en geç 20 gün içinde düzenleyerek, biri ekli olmak üzere iki suret olarak dizi pusulasına bağlayarak resmi bir üst yazıyla emri veren makama verir,</a:t>
            </a:r>
            <a:endParaRPr lang="tr-TR" sz="3600" dirty="0"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3763">
                                            <p:txEl>
                                              <p:pRg st="0" end="0"/>
                                            </p:txEl>
                                          </p:spTgt>
                                        </p:tgtEl>
                                        <p:attrNameLst>
                                          <p:attrName>style.visibility</p:attrName>
                                        </p:attrNameLst>
                                      </p:cBhvr>
                                      <p:to>
                                        <p:strVal val="visible"/>
                                      </p:to>
                                    </p:set>
                                    <p:anim calcmode="lin" valueType="num">
                                      <p:cBhvr>
                                        <p:cTn id="7" dur="500" fill="hold"/>
                                        <p:tgtEl>
                                          <p:spTgt spid="3737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7376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3" grpId="0" build="p" autoUpdateAnimBg="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04800" y="304800"/>
            <a:ext cx="8610600" cy="119062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tr-TR" sz="3600">
                <a:solidFill>
                  <a:schemeClr val="hlink"/>
                </a:solidFill>
                <a:latin typeface="Times New Roman" pitchFamily="18" charset="0"/>
                <a:cs typeface="Times New Roman" pitchFamily="18" charset="0"/>
              </a:rPr>
              <a:t>   </a:t>
            </a:r>
            <a:r>
              <a:rPr lang="tr-TR" sz="3600" b="1" u="sng">
                <a:solidFill>
                  <a:schemeClr val="hlink"/>
                </a:solidFill>
                <a:effectLst>
                  <a:outerShdw blurRad="38100" dist="38100" dir="2700000" algn="tl">
                    <a:srgbClr val="000000"/>
                  </a:outerShdw>
                </a:effectLst>
                <a:latin typeface="Times New Roman" pitchFamily="18" charset="0"/>
                <a:cs typeface="Times New Roman" pitchFamily="18" charset="0"/>
              </a:rPr>
              <a:t>SORUŞTURMA RAPORU NASIL </a:t>
            </a:r>
            <a:r>
              <a:rPr lang="tr-TR" sz="3600" b="1" u="sng">
                <a:solidFill>
                  <a:schemeClr val="hlink"/>
                </a:solidFill>
                <a:effectLst>
                  <a:outerShdw blurRad="38100" dist="38100" dir="2700000" algn="tl">
                    <a:srgbClr val="000000"/>
                  </a:outerShdw>
                </a:effectLst>
                <a:latin typeface="Times New Roman" pitchFamily="18" charset="0"/>
                <a:cs typeface="+mn-cs"/>
              </a:rPr>
              <a:t>         </a:t>
            </a:r>
            <a:r>
              <a:rPr lang="tr-TR" sz="3600" b="1" u="sng">
                <a:solidFill>
                  <a:schemeClr val="hlink"/>
                </a:solidFill>
                <a:effectLst>
                  <a:outerShdw blurRad="38100" dist="38100" dir="2700000" algn="tl">
                    <a:srgbClr val="000000"/>
                  </a:outerShdw>
                </a:effectLst>
                <a:latin typeface="Times New Roman" pitchFamily="18" charset="0"/>
                <a:cs typeface="Times New Roman" pitchFamily="18" charset="0"/>
              </a:rPr>
              <a:t>HAZIRLANIR ?</a:t>
            </a:r>
            <a:endParaRPr lang="en-US" sz="3600" b="1">
              <a:solidFill>
                <a:schemeClr val="hlink"/>
              </a:solidFill>
              <a:effectLst>
                <a:outerShdw blurRad="38100" dist="38100" dir="2700000" algn="tl">
                  <a:srgbClr val="000000"/>
                </a:outerShdw>
              </a:effectLst>
              <a:latin typeface="Times New Roman" pitchFamily="18" charset="0"/>
              <a:cs typeface="+mn-cs"/>
            </a:endParaRPr>
          </a:p>
        </p:txBody>
      </p:sp>
      <p:sp>
        <p:nvSpPr>
          <p:cNvPr id="31747" name="Text Box 3"/>
          <p:cNvSpPr txBox="1">
            <a:spLocks noChangeArrowheads="1"/>
          </p:cNvSpPr>
          <p:nvPr/>
        </p:nvSpPr>
        <p:spPr bwMode="auto">
          <a:xfrm>
            <a:off x="381000" y="1676400"/>
            <a:ext cx="6781800" cy="5794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b="1" dirty="0">
                <a:effectLst>
                  <a:outerShdw blurRad="38100" dist="38100" dir="2700000" algn="tl">
                    <a:srgbClr val="000000"/>
                  </a:outerShdw>
                </a:effectLst>
                <a:latin typeface="Times New Roman" pitchFamily="18" charset="0"/>
                <a:cs typeface="+mn-cs"/>
              </a:rPr>
              <a:t>1)-</a:t>
            </a:r>
            <a:r>
              <a:rPr lang="tr-TR" sz="3200" b="1" dirty="0">
                <a:effectLst>
                  <a:outerShdw blurRad="38100" dist="38100" dir="2700000" algn="tl">
                    <a:srgbClr val="000000"/>
                  </a:outerShdw>
                </a:effectLst>
                <a:latin typeface="Times New Roman" pitchFamily="18" charset="0"/>
                <a:cs typeface="Times New Roman" pitchFamily="18" charset="0"/>
              </a:rPr>
              <a:t>Soruşturma planı hazırlanır.</a:t>
            </a:r>
            <a:endParaRPr lang="en-US" sz="3200" b="1" dirty="0">
              <a:effectLst>
                <a:outerShdw blurRad="38100" dist="38100" dir="2700000" algn="tl">
                  <a:srgbClr val="000000"/>
                </a:outerShdw>
              </a:effectLst>
              <a:latin typeface="Times New Roman" pitchFamily="18" charset="0"/>
              <a:cs typeface="+mn-cs"/>
            </a:endParaRPr>
          </a:p>
        </p:txBody>
      </p:sp>
      <p:sp>
        <p:nvSpPr>
          <p:cNvPr id="31748" name="Text Box 4"/>
          <p:cNvSpPr txBox="1">
            <a:spLocks noChangeArrowheads="1"/>
          </p:cNvSpPr>
          <p:nvPr/>
        </p:nvSpPr>
        <p:spPr bwMode="auto">
          <a:xfrm>
            <a:off x="1187450" y="2209800"/>
            <a:ext cx="7346950" cy="5794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dirty="0">
                <a:solidFill>
                  <a:schemeClr val="bg2"/>
                </a:solidFill>
                <a:latin typeface="Times New Roman" pitchFamily="18" charset="0"/>
                <a:cs typeface="+mn-cs"/>
              </a:rPr>
              <a:t>a</a:t>
            </a:r>
            <a:r>
              <a:rPr lang="tr-TR" sz="3200" b="1" dirty="0">
                <a:solidFill>
                  <a:schemeClr val="bg2"/>
                </a:solidFill>
                <a:effectLst>
                  <a:outerShdw blurRad="38100" dist="38100" dir="2700000" algn="tl">
                    <a:srgbClr val="FFFFFF"/>
                  </a:outerShdw>
                </a:effectLst>
                <a:latin typeface="Times New Roman" pitchFamily="18" charset="0"/>
                <a:cs typeface="+mn-cs"/>
              </a:rPr>
              <a:t>-) </a:t>
            </a:r>
            <a:r>
              <a:rPr lang="tr-TR" sz="3200" b="1" dirty="0">
                <a:solidFill>
                  <a:srgbClr val="FF9900"/>
                </a:solidFill>
                <a:effectLst>
                  <a:outerShdw blurRad="38100" dist="38100" dir="2700000" algn="tl">
                    <a:srgbClr val="000000"/>
                  </a:outerShdw>
                </a:effectLst>
                <a:latin typeface="Times New Roman" pitchFamily="18" charset="0"/>
                <a:cs typeface="Times New Roman" pitchFamily="18" charset="0"/>
              </a:rPr>
              <a:t>Önce </a:t>
            </a:r>
            <a:r>
              <a:rPr lang="tr-TR" sz="3200" b="1" dirty="0">
                <a:solidFill>
                  <a:srgbClr val="FF9900"/>
                </a:solidFill>
                <a:effectLst>
                  <a:outerShdw blurRad="38100" dist="38100" dir="2700000" algn="tl">
                    <a:srgbClr val="000000"/>
                  </a:outerShdw>
                </a:effectLst>
                <a:latin typeface="Times New Roman" pitchFamily="18" charset="0"/>
                <a:cs typeface="+mn-cs"/>
              </a:rPr>
              <a:t>O</a:t>
            </a:r>
            <a:r>
              <a:rPr lang="tr-TR" sz="3200" b="1" dirty="0">
                <a:solidFill>
                  <a:srgbClr val="FF9900"/>
                </a:solidFill>
                <a:effectLst>
                  <a:outerShdw blurRad="38100" dist="38100" dir="2700000" algn="tl">
                    <a:srgbClr val="000000"/>
                  </a:outerShdw>
                </a:effectLst>
                <a:latin typeface="Times New Roman" pitchFamily="18" charset="0"/>
                <a:cs typeface="Times New Roman" pitchFamily="18" charset="0"/>
              </a:rPr>
              <a:t>lurun anlaşılmasına çalışılır.</a:t>
            </a:r>
            <a:endParaRPr lang="en-US" sz="3200" b="1" dirty="0">
              <a:solidFill>
                <a:srgbClr val="FF9900"/>
              </a:solidFill>
              <a:effectLst>
                <a:outerShdw blurRad="38100" dist="38100" dir="2700000" algn="tl">
                  <a:srgbClr val="000000"/>
                </a:outerShdw>
              </a:effectLst>
              <a:latin typeface="Times New Roman" pitchFamily="18" charset="0"/>
              <a:cs typeface="+mn-cs"/>
            </a:endParaRPr>
          </a:p>
        </p:txBody>
      </p:sp>
      <p:sp>
        <p:nvSpPr>
          <p:cNvPr id="31749" name="Text Box 5"/>
          <p:cNvSpPr txBox="1">
            <a:spLocks noChangeArrowheads="1"/>
          </p:cNvSpPr>
          <p:nvPr/>
        </p:nvSpPr>
        <p:spPr bwMode="auto">
          <a:xfrm>
            <a:off x="1258888" y="2667000"/>
            <a:ext cx="7705725" cy="5794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dirty="0">
                <a:solidFill>
                  <a:schemeClr val="bg2"/>
                </a:solidFill>
                <a:latin typeface="Times New Roman" pitchFamily="18" charset="0"/>
                <a:cs typeface="+mn-cs"/>
              </a:rPr>
              <a:t>b-) </a:t>
            </a:r>
            <a:r>
              <a:rPr lang="tr-TR" sz="3200" b="1" dirty="0">
                <a:solidFill>
                  <a:srgbClr val="339933"/>
                </a:solidFill>
                <a:effectLst>
                  <a:outerShdw blurRad="38100" dist="38100" dir="2700000" algn="tl">
                    <a:srgbClr val="000000"/>
                  </a:outerShdw>
                </a:effectLst>
                <a:latin typeface="Times New Roman" pitchFamily="18" charset="0"/>
                <a:cs typeface="Times New Roman" pitchFamily="18" charset="0"/>
              </a:rPr>
              <a:t>Kimlere ve ne</a:t>
            </a:r>
            <a:r>
              <a:rPr lang="tr-TR" sz="3200" b="1" dirty="0">
                <a:solidFill>
                  <a:srgbClr val="339933"/>
                </a:solidFill>
                <a:effectLst>
                  <a:outerShdw blurRad="38100" dist="38100" dir="2700000" algn="tl">
                    <a:srgbClr val="000000"/>
                  </a:outerShdw>
                </a:effectLst>
                <a:latin typeface="Times New Roman" pitchFamily="18" charset="0"/>
                <a:cs typeface="+mn-cs"/>
              </a:rPr>
              <a:t>lere</a:t>
            </a:r>
            <a:r>
              <a:rPr lang="tr-TR" sz="3200" b="1" dirty="0">
                <a:solidFill>
                  <a:srgbClr val="339933"/>
                </a:solidFill>
                <a:effectLst>
                  <a:outerShdw blurRad="38100" dist="38100" dir="2700000" algn="tl">
                    <a:srgbClr val="000000"/>
                  </a:outerShdw>
                </a:effectLst>
                <a:latin typeface="Times New Roman" pitchFamily="18" charset="0"/>
                <a:cs typeface="Times New Roman" pitchFamily="18" charset="0"/>
              </a:rPr>
              <a:t> ulaşılacağı </a:t>
            </a:r>
            <a:r>
              <a:rPr lang="tr-TR" sz="3200" b="1" dirty="0">
                <a:solidFill>
                  <a:srgbClr val="339933"/>
                </a:solidFill>
                <a:effectLst>
                  <a:outerShdw blurRad="38100" dist="38100" dir="2700000" algn="tl">
                    <a:srgbClr val="000000"/>
                  </a:outerShdw>
                </a:effectLst>
                <a:latin typeface="Times New Roman" pitchFamily="18" charset="0"/>
                <a:cs typeface="+mn-cs"/>
              </a:rPr>
              <a:t>saptanır.</a:t>
            </a:r>
            <a:endParaRPr lang="en-US" sz="3200" b="1" dirty="0">
              <a:solidFill>
                <a:srgbClr val="339933"/>
              </a:solidFill>
              <a:effectLst>
                <a:outerShdw blurRad="38100" dist="38100" dir="2700000" algn="tl">
                  <a:srgbClr val="000000"/>
                </a:outerShdw>
              </a:effectLst>
              <a:latin typeface="Times New Roman" pitchFamily="18" charset="0"/>
              <a:cs typeface="+mn-cs"/>
            </a:endParaRPr>
          </a:p>
        </p:txBody>
      </p:sp>
      <p:sp>
        <p:nvSpPr>
          <p:cNvPr id="31750" name="Text Box 6"/>
          <p:cNvSpPr txBox="1">
            <a:spLocks noChangeArrowheads="1"/>
          </p:cNvSpPr>
          <p:nvPr/>
        </p:nvSpPr>
        <p:spPr bwMode="auto">
          <a:xfrm>
            <a:off x="1187450" y="3141663"/>
            <a:ext cx="7632700" cy="10668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2400">
                <a:latin typeface="Times New Roman" pitchFamily="18" charset="0"/>
                <a:cs typeface="Times New Roman" pitchFamily="18" charset="0"/>
              </a:rPr>
              <a:t> </a:t>
            </a:r>
            <a:r>
              <a:rPr lang="tr-TR" sz="3200">
                <a:solidFill>
                  <a:schemeClr val="bg2"/>
                </a:solidFill>
                <a:latin typeface="Times New Roman" pitchFamily="18" charset="0"/>
                <a:cs typeface="Times New Roman" pitchFamily="18" charset="0"/>
              </a:rPr>
              <a:t>c-)</a:t>
            </a:r>
            <a:r>
              <a:rPr lang="tr-TR" sz="3200">
                <a:latin typeface="Times New Roman" pitchFamily="18" charset="0"/>
                <a:cs typeface="Times New Roman" pitchFamily="18" charset="0"/>
              </a:rPr>
              <a:t> </a:t>
            </a:r>
            <a:r>
              <a:rPr lang="tr-TR" sz="3200" b="1">
                <a:solidFill>
                  <a:srgbClr val="800000"/>
                </a:solidFill>
                <a:effectLst>
                  <a:outerShdw blurRad="38100" dist="38100" dir="2700000" algn="tl">
                    <a:srgbClr val="000000"/>
                  </a:outerShdw>
                </a:effectLst>
                <a:latin typeface="Times New Roman" pitchFamily="18" charset="0"/>
                <a:cs typeface="Times New Roman" pitchFamily="18" charset="0"/>
              </a:rPr>
              <a:t>Şikayetçi, tanık ve soruşturulana yöneltilecek sorular tespit edilir.</a:t>
            </a:r>
            <a:endParaRPr lang="en-US" sz="3200" b="1">
              <a:effectLst>
                <a:outerShdw blurRad="38100" dist="38100" dir="2700000" algn="tl">
                  <a:srgbClr val="000000"/>
                </a:outerShdw>
              </a:effectLst>
              <a:latin typeface="Times New Roman" pitchFamily="18" charset="0"/>
              <a:cs typeface="+mn-cs"/>
            </a:endParaRPr>
          </a:p>
        </p:txBody>
      </p:sp>
      <p:sp>
        <p:nvSpPr>
          <p:cNvPr id="31751" name="Text Box 7"/>
          <p:cNvSpPr txBox="1">
            <a:spLocks noChangeArrowheads="1"/>
          </p:cNvSpPr>
          <p:nvPr/>
        </p:nvSpPr>
        <p:spPr bwMode="auto">
          <a:xfrm>
            <a:off x="1116013" y="4038600"/>
            <a:ext cx="7723187" cy="10668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a:solidFill>
                  <a:schemeClr val="bg2"/>
                </a:solidFill>
                <a:latin typeface="Times New Roman" pitchFamily="18" charset="0"/>
                <a:cs typeface="+mn-cs"/>
              </a:rPr>
              <a:t> </a:t>
            </a:r>
            <a:r>
              <a:rPr lang="tr-TR" sz="3200">
                <a:solidFill>
                  <a:schemeClr val="bg2"/>
                </a:solidFill>
                <a:latin typeface="Times New Roman" pitchFamily="18" charset="0"/>
                <a:cs typeface="Times New Roman" pitchFamily="18" charset="0"/>
              </a:rPr>
              <a:t>d-)</a:t>
            </a:r>
            <a:r>
              <a:rPr lang="tr-TR" sz="3200">
                <a:latin typeface="Times New Roman" pitchFamily="18" charset="0"/>
                <a:cs typeface="Times New Roman" pitchFamily="18" charset="0"/>
              </a:rPr>
              <a:t> </a:t>
            </a:r>
            <a:r>
              <a:rPr lang="tr-TR" sz="3200" b="1">
                <a:solidFill>
                  <a:srgbClr val="FF7C80"/>
                </a:solidFill>
                <a:effectLst>
                  <a:outerShdw blurRad="38100" dist="38100" dir="2700000" algn="tl">
                    <a:srgbClr val="000000"/>
                  </a:outerShdw>
                </a:effectLst>
                <a:latin typeface="Times New Roman" pitchFamily="18" charset="0"/>
                <a:cs typeface="Times New Roman" pitchFamily="18" charset="0"/>
              </a:rPr>
              <a:t>Değerlendirmeye alınacak iddialarla </a:t>
            </a:r>
            <a:r>
              <a:rPr lang="tr-TR" sz="3200" b="1">
                <a:solidFill>
                  <a:srgbClr val="FF7C80"/>
                </a:solidFill>
                <a:effectLst>
                  <a:outerShdw blurRad="38100" dist="38100" dir="2700000" algn="tl">
                    <a:srgbClr val="000000"/>
                  </a:outerShdw>
                </a:effectLst>
                <a:latin typeface="Times New Roman" pitchFamily="18" charset="0"/>
                <a:cs typeface="+mn-cs"/>
              </a:rPr>
              <a:t>  </a:t>
            </a:r>
            <a:r>
              <a:rPr lang="tr-TR" sz="3200" b="1">
                <a:solidFill>
                  <a:srgbClr val="FF7C80"/>
                </a:solidFill>
                <a:effectLst>
                  <a:outerShdw blurRad="38100" dist="38100" dir="2700000" algn="tl">
                    <a:srgbClr val="000000"/>
                  </a:outerShdw>
                </a:effectLst>
                <a:latin typeface="Times New Roman" pitchFamily="18" charset="0"/>
                <a:cs typeface="Times New Roman" pitchFamily="18" charset="0"/>
              </a:rPr>
              <a:t>ilgili dayanak ve yasalar hazırlanır.</a:t>
            </a:r>
            <a:endParaRPr lang="en-US" sz="3200" b="1">
              <a:solidFill>
                <a:srgbClr val="FF7C80"/>
              </a:solidFill>
              <a:effectLst>
                <a:outerShdw blurRad="38100" dist="38100" dir="2700000" algn="tl">
                  <a:srgbClr val="000000"/>
                </a:outerShdw>
              </a:effectLst>
              <a:latin typeface="Times New Roman" pitchFamily="18" charset="0"/>
              <a:cs typeface="+mn-cs"/>
            </a:endParaRPr>
          </a:p>
        </p:txBody>
      </p:sp>
      <p:sp>
        <p:nvSpPr>
          <p:cNvPr id="31752" name="Text Box 8"/>
          <p:cNvSpPr txBox="1">
            <a:spLocks noChangeArrowheads="1"/>
          </p:cNvSpPr>
          <p:nvPr/>
        </p:nvSpPr>
        <p:spPr bwMode="auto">
          <a:xfrm>
            <a:off x="1187450" y="5084763"/>
            <a:ext cx="7651750" cy="10668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dirty="0">
                <a:solidFill>
                  <a:schemeClr val="bg2"/>
                </a:solidFill>
                <a:latin typeface="Times New Roman" pitchFamily="18" charset="0"/>
                <a:cs typeface="Times New Roman" pitchFamily="18" charset="0"/>
              </a:rPr>
              <a:t>e-)</a:t>
            </a:r>
            <a:r>
              <a:rPr lang="tr-TR" sz="3200" dirty="0">
                <a:latin typeface="Times New Roman" pitchFamily="18" charset="0"/>
                <a:cs typeface="Times New Roman" pitchFamily="18" charset="0"/>
              </a:rPr>
              <a:t> </a:t>
            </a:r>
            <a:r>
              <a:rPr lang="tr-TR" sz="3200" b="1" dirty="0">
                <a:solidFill>
                  <a:srgbClr val="BA6F00"/>
                </a:solidFill>
                <a:effectLst>
                  <a:outerShdw blurRad="38100" dist="38100" dir="2700000" algn="tl">
                    <a:srgbClr val="000000"/>
                  </a:outerShdw>
                </a:effectLst>
                <a:latin typeface="Times New Roman" pitchFamily="18" charset="0"/>
                <a:cs typeface="Times New Roman" pitchFamily="18" charset="0"/>
              </a:rPr>
              <a:t>Süre (zaman aşımı) dikkate alınarak zaman tayini yapılır</a:t>
            </a:r>
            <a:r>
              <a:rPr lang="tr-TR" sz="2400" b="1" dirty="0">
                <a:solidFill>
                  <a:srgbClr val="BA6F00"/>
                </a:solidFill>
                <a:effectLst>
                  <a:outerShdw blurRad="38100" dist="38100" dir="2700000" algn="tl">
                    <a:srgbClr val="000000"/>
                  </a:outerShdw>
                </a:effectLst>
                <a:latin typeface="Times New Roman" pitchFamily="18" charset="0"/>
                <a:cs typeface="Times New Roman" pitchFamily="18" charset="0"/>
              </a:rPr>
              <a:t>.	</a:t>
            </a:r>
            <a:r>
              <a:rPr lang="en-US" sz="2400" b="1" dirty="0">
                <a:solidFill>
                  <a:srgbClr val="BA6F00"/>
                </a:solidFill>
                <a:effectLst>
                  <a:outerShdw blurRad="38100" dist="38100" dir="2700000" algn="tl">
                    <a:srgbClr val="000000"/>
                  </a:outerShdw>
                </a:effectLst>
                <a:latin typeface="Times New Roman" pitchFamily="18" charset="0"/>
                <a:cs typeface="+mn-cs"/>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box(out)">
                                      <p:cBhvr>
                                        <p:cTn id="7" dur="500"/>
                                        <p:tgtEl>
                                          <p:spTgt spid="3174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box(out)">
                                      <p:cBhvr>
                                        <p:cTn id="12" dur="500"/>
                                        <p:tgtEl>
                                          <p:spTgt spid="3174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1748">
                                            <p:txEl>
                                              <p:pRg st="0" end="0"/>
                                            </p:txEl>
                                          </p:spTgt>
                                        </p:tgtEl>
                                        <p:attrNameLst>
                                          <p:attrName>style.visibility</p:attrName>
                                        </p:attrNameLst>
                                      </p:cBhvr>
                                      <p:to>
                                        <p:strVal val="visible"/>
                                      </p:to>
                                    </p:set>
                                    <p:animEffect transition="in" filter="box(out)">
                                      <p:cBhvr>
                                        <p:cTn id="17" dur="500"/>
                                        <p:tgtEl>
                                          <p:spTgt spid="31748">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1749">
                                            <p:txEl>
                                              <p:pRg st="0" end="0"/>
                                            </p:txEl>
                                          </p:spTgt>
                                        </p:tgtEl>
                                        <p:attrNameLst>
                                          <p:attrName>style.visibility</p:attrName>
                                        </p:attrNameLst>
                                      </p:cBhvr>
                                      <p:to>
                                        <p:strVal val="visible"/>
                                      </p:to>
                                    </p:set>
                                    <p:animEffect transition="in" filter="box(out)">
                                      <p:cBhvr>
                                        <p:cTn id="22" dur="500"/>
                                        <p:tgtEl>
                                          <p:spTgt spid="31749">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1750">
                                            <p:txEl>
                                              <p:pRg st="0" end="0"/>
                                            </p:txEl>
                                          </p:spTgt>
                                        </p:tgtEl>
                                        <p:attrNameLst>
                                          <p:attrName>style.visibility</p:attrName>
                                        </p:attrNameLst>
                                      </p:cBhvr>
                                      <p:to>
                                        <p:strVal val="visible"/>
                                      </p:to>
                                    </p:set>
                                    <p:animEffect transition="in" filter="box(out)">
                                      <p:cBhvr>
                                        <p:cTn id="27" dur="500"/>
                                        <p:tgtEl>
                                          <p:spTgt spid="31750">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1751">
                                            <p:txEl>
                                              <p:pRg st="0" end="0"/>
                                            </p:txEl>
                                          </p:spTgt>
                                        </p:tgtEl>
                                        <p:attrNameLst>
                                          <p:attrName>style.visibility</p:attrName>
                                        </p:attrNameLst>
                                      </p:cBhvr>
                                      <p:to>
                                        <p:strVal val="visible"/>
                                      </p:to>
                                    </p:set>
                                    <p:animEffect transition="in" filter="box(out)">
                                      <p:cBhvr>
                                        <p:cTn id="32" dur="500"/>
                                        <p:tgtEl>
                                          <p:spTgt spid="31751">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1752">
                                            <p:txEl>
                                              <p:pRg st="0" end="0"/>
                                            </p:txEl>
                                          </p:spTgt>
                                        </p:tgtEl>
                                        <p:attrNameLst>
                                          <p:attrName>style.visibility</p:attrName>
                                        </p:attrNameLst>
                                      </p:cBhvr>
                                      <p:to>
                                        <p:strVal val="visible"/>
                                      </p:to>
                                    </p:set>
                                    <p:animEffect transition="in" filter="box(out)">
                                      <p:cBhvr>
                                        <p:cTn id="37" dur="500"/>
                                        <p:tgtEl>
                                          <p:spTgt spid="31752">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P spid="31748" grpId="0" build="p" autoUpdateAnimBg="0"/>
      <p:bldP spid="31749" grpId="0" build="p" autoUpdateAnimBg="0"/>
      <p:bldP spid="31750" grpId="0" build="p" autoUpdateAnimBg="0"/>
      <p:bldP spid="31751" grpId="0" build="p" autoUpdateAnimBg="0"/>
      <p:bldP spid="31752" grpId="0" build="p" autoUpdateAnimBg="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39750" y="620713"/>
            <a:ext cx="8208963" cy="5754687"/>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b="1" dirty="0">
                <a:solidFill>
                  <a:srgbClr val="0033CC"/>
                </a:solidFill>
                <a:latin typeface="Times New Roman" pitchFamily="18" charset="0"/>
                <a:cs typeface="+mn-cs"/>
              </a:rPr>
              <a:t>2)-</a:t>
            </a:r>
            <a:r>
              <a:rPr lang="tr-TR" sz="3200" b="1" dirty="0">
                <a:solidFill>
                  <a:srgbClr val="0033CC"/>
                </a:solidFill>
                <a:latin typeface="Times New Roman" pitchFamily="18" charset="0"/>
                <a:cs typeface="Times New Roman" pitchFamily="18" charset="0"/>
              </a:rPr>
              <a:t>Soruşturmaya önce mahallinde başlanır.</a:t>
            </a:r>
          </a:p>
          <a:p>
            <a:pPr fontAlgn="auto">
              <a:spcBef>
                <a:spcPct val="50000"/>
              </a:spcBef>
              <a:spcAft>
                <a:spcPts val="0"/>
              </a:spcAft>
              <a:defRPr/>
            </a:pPr>
            <a:r>
              <a:rPr lang="tr-TR" sz="3200" b="1" dirty="0">
                <a:solidFill>
                  <a:srgbClr val="FF0000"/>
                </a:solidFill>
                <a:latin typeface="Times New Roman" pitchFamily="18" charset="0"/>
                <a:cs typeface="+mn-cs"/>
              </a:rPr>
              <a:t>3)-Gerekli belge ve bilgiye ulaşılır, yada ulaşılmaz. </a:t>
            </a:r>
          </a:p>
          <a:p>
            <a:pPr fontAlgn="auto">
              <a:spcBef>
                <a:spcPts val="0"/>
              </a:spcBef>
              <a:spcAft>
                <a:spcPts val="0"/>
              </a:spcAft>
              <a:defRPr/>
            </a:pPr>
            <a:r>
              <a:rPr lang="tr-TR" sz="3200" b="1" dirty="0">
                <a:solidFill>
                  <a:srgbClr val="339933"/>
                </a:solidFill>
                <a:latin typeface="Times New Roman" pitchFamily="18" charset="0"/>
                <a:cs typeface="+mn-cs"/>
              </a:rPr>
              <a:t>4</a:t>
            </a:r>
            <a:r>
              <a:rPr lang="tr-TR" sz="3200" b="1" dirty="0">
                <a:solidFill>
                  <a:schemeClr val="accent5">
                    <a:lumMod val="50000"/>
                  </a:schemeClr>
                </a:solidFill>
                <a:latin typeface="Times New Roman" pitchFamily="18" charset="0"/>
                <a:cs typeface="+mn-cs"/>
              </a:rPr>
              <a:t>)-İfade vereceklerden ifadeler alınır.</a:t>
            </a:r>
            <a:r>
              <a:rPr lang="tr-TR" sz="3200" b="1" dirty="0">
                <a:solidFill>
                  <a:schemeClr val="accent5">
                    <a:lumMod val="50000"/>
                  </a:schemeClr>
                </a:solidFill>
                <a:effectLst>
                  <a:outerShdw blurRad="38100" dist="38100" dir="2700000" algn="tl">
                    <a:srgbClr val="000000"/>
                  </a:outerShdw>
                </a:effectLst>
                <a:latin typeface="Times New Roman" pitchFamily="18" charset="0"/>
                <a:cs typeface="+mn-cs"/>
              </a:rPr>
              <a:t>  </a:t>
            </a:r>
          </a:p>
          <a:p>
            <a:pPr fontAlgn="auto">
              <a:spcBef>
                <a:spcPts val="0"/>
              </a:spcBef>
              <a:spcAft>
                <a:spcPts val="0"/>
              </a:spcAft>
              <a:defRPr/>
            </a:pPr>
            <a:r>
              <a:rPr lang="tr-TR" sz="3200" b="1" dirty="0">
                <a:solidFill>
                  <a:srgbClr val="66FF33"/>
                </a:solidFill>
                <a:effectLst>
                  <a:outerShdw blurRad="38100" dist="38100" dir="2700000" algn="tl">
                    <a:srgbClr val="000000"/>
                  </a:outerShdw>
                </a:effectLst>
                <a:latin typeface="Times New Roman" pitchFamily="18" charset="0"/>
                <a:cs typeface="+mn-cs"/>
              </a:rPr>
              <a:t>( Şikayetçi, tanık, sorgulananlar.................) </a:t>
            </a:r>
          </a:p>
          <a:p>
            <a:pPr fontAlgn="auto">
              <a:spcBef>
                <a:spcPct val="50000"/>
              </a:spcBef>
              <a:spcAft>
                <a:spcPts val="0"/>
              </a:spcAft>
              <a:defRPr/>
            </a:pPr>
            <a:r>
              <a:rPr lang="tr-TR" sz="3200" b="1" dirty="0">
                <a:effectLst>
                  <a:outerShdw blurRad="38100" dist="38100" dir="2700000" algn="tl">
                    <a:srgbClr val="FFFFFF"/>
                  </a:outerShdw>
                </a:effectLst>
                <a:latin typeface="Times New Roman" pitchFamily="18" charset="0"/>
                <a:cs typeface="+mn-cs"/>
              </a:rPr>
              <a:t>5)-Belgeler, bilgiler tasnif edilir. Soruşturma raporunda kullanılacak belgeler, bilgiler raporda kullanılacak şekilde sıraya konur. </a:t>
            </a:r>
          </a:p>
          <a:p>
            <a:pPr fontAlgn="auto">
              <a:spcBef>
                <a:spcPct val="50000"/>
              </a:spcBef>
              <a:spcAft>
                <a:spcPts val="0"/>
              </a:spcAft>
              <a:defRPr/>
            </a:pPr>
            <a:r>
              <a:rPr lang="tr-TR" sz="3200" b="1" dirty="0">
                <a:solidFill>
                  <a:schemeClr val="accent6">
                    <a:lumMod val="50000"/>
                  </a:schemeClr>
                </a:solidFill>
                <a:effectLst>
                  <a:outerShdw blurRad="38100" dist="38100" dir="2700000" algn="tl">
                    <a:srgbClr val="000000">
                      <a:alpha val="43137"/>
                    </a:srgbClr>
                  </a:outerShdw>
                </a:effectLst>
                <a:latin typeface="Times New Roman" pitchFamily="18" charset="0"/>
                <a:cs typeface="+mn-cs"/>
              </a:rPr>
              <a:t>6)-Soruşturma raporunun yazılmasına  başlanır.</a:t>
            </a:r>
            <a:endParaRPr lang="en-US" sz="3200" b="1" dirty="0">
              <a:solidFill>
                <a:schemeClr val="accent6">
                  <a:lumMod val="50000"/>
                </a:schemeClr>
              </a:solidFill>
              <a:effectLst>
                <a:outerShdw blurRad="38100" dist="38100" dir="2700000" algn="tl">
                  <a:srgbClr val="000000">
                    <a:alpha val="43137"/>
                  </a:srgbClr>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box(out)">
                                      <p:cBhvr>
                                        <p:cTn id="7" dur="500"/>
                                        <p:tgtEl>
                                          <p:spTgt spid="327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2770">
                                            <p:txEl>
                                              <p:pRg st="1" end="1"/>
                                            </p:txEl>
                                          </p:spTgt>
                                        </p:tgtEl>
                                        <p:attrNameLst>
                                          <p:attrName>style.visibility</p:attrName>
                                        </p:attrNameLst>
                                      </p:cBhvr>
                                      <p:to>
                                        <p:strVal val="visible"/>
                                      </p:to>
                                    </p:set>
                                    <p:animEffect transition="in" filter="box(out)">
                                      <p:cBhvr>
                                        <p:cTn id="12" dur="500"/>
                                        <p:tgtEl>
                                          <p:spTgt spid="32770">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2770">
                                            <p:txEl>
                                              <p:pRg st="2" end="2"/>
                                            </p:txEl>
                                          </p:spTgt>
                                        </p:tgtEl>
                                        <p:attrNameLst>
                                          <p:attrName>style.visibility</p:attrName>
                                        </p:attrNameLst>
                                      </p:cBhvr>
                                      <p:to>
                                        <p:strVal val="visible"/>
                                      </p:to>
                                    </p:set>
                                    <p:animEffect transition="in" filter="box(out)">
                                      <p:cBhvr>
                                        <p:cTn id="17" dur="500"/>
                                        <p:tgtEl>
                                          <p:spTgt spid="32770">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2770">
                                            <p:txEl>
                                              <p:pRg st="3" end="3"/>
                                            </p:txEl>
                                          </p:spTgt>
                                        </p:tgtEl>
                                        <p:attrNameLst>
                                          <p:attrName>style.visibility</p:attrName>
                                        </p:attrNameLst>
                                      </p:cBhvr>
                                      <p:to>
                                        <p:strVal val="visible"/>
                                      </p:to>
                                    </p:set>
                                    <p:animEffect transition="in" filter="box(out)">
                                      <p:cBhvr>
                                        <p:cTn id="22" dur="500"/>
                                        <p:tgtEl>
                                          <p:spTgt spid="32770">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2770">
                                            <p:txEl>
                                              <p:pRg st="4" end="4"/>
                                            </p:txEl>
                                          </p:spTgt>
                                        </p:tgtEl>
                                        <p:attrNameLst>
                                          <p:attrName>style.visibility</p:attrName>
                                        </p:attrNameLst>
                                      </p:cBhvr>
                                      <p:to>
                                        <p:strVal val="visible"/>
                                      </p:to>
                                    </p:set>
                                    <p:animEffect transition="in" filter="box(out)">
                                      <p:cBhvr>
                                        <p:cTn id="27" dur="500"/>
                                        <p:tgtEl>
                                          <p:spTgt spid="32770">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2770">
                                            <p:txEl>
                                              <p:pRg st="5" end="5"/>
                                            </p:txEl>
                                          </p:spTgt>
                                        </p:tgtEl>
                                        <p:attrNameLst>
                                          <p:attrName>style.visibility</p:attrName>
                                        </p:attrNameLst>
                                      </p:cBhvr>
                                      <p:to>
                                        <p:strVal val="visible"/>
                                      </p:to>
                                    </p:set>
                                    <p:animEffect transition="in" filter="box(out)">
                                      <p:cBhvr>
                                        <p:cTn id="32" dur="500"/>
                                        <p:tgtEl>
                                          <p:spTgt spid="32770">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50825" y="188913"/>
            <a:ext cx="8447088" cy="6494462"/>
          </a:xfrm>
          <a:prstGeom prst="rect">
            <a:avLst/>
          </a:prstGeom>
          <a:noFill/>
          <a:ln w="9525">
            <a:noFill/>
            <a:miter lim="800000"/>
            <a:headEnd/>
            <a:tailEnd/>
          </a:ln>
          <a:effectLst/>
        </p:spPr>
        <p:txBody>
          <a:bodyPr>
            <a:spAutoFit/>
          </a:bodyPr>
          <a:lstStyle/>
          <a:p>
            <a:pPr fontAlgn="auto">
              <a:spcBef>
                <a:spcPct val="50000"/>
              </a:spcBef>
              <a:spcAft>
                <a:spcPts val="0"/>
              </a:spcAft>
              <a:defRPr/>
            </a:pPr>
            <a:r>
              <a:rPr lang="tr-TR" sz="3200" dirty="0">
                <a:solidFill>
                  <a:schemeClr val="bg2"/>
                </a:solidFill>
                <a:latin typeface="Times New Roman" pitchFamily="18" charset="0"/>
                <a:cs typeface="+mn-cs"/>
              </a:rPr>
              <a:t>7)-</a:t>
            </a:r>
            <a:r>
              <a:rPr lang="tr-TR" sz="3200" dirty="0">
                <a:solidFill>
                  <a:srgbClr val="0033CC"/>
                </a:solidFill>
                <a:effectLst>
                  <a:outerShdw blurRad="38100" dist="38100" dir="2700000" algn="tl">
                    <a:srgbClr val="000000"/>
                  </a:outerShdw>
                </a:effectLst>
                <a:latin typeface="Times New Roman" pitchFamily="18" charset="0"/>
                <a:cs typeface="Times New Roman" pitchFamily="18" charset="0"/>
              </a:rPr>
              <a:t>Hazırlanan </a:t>
            </a:r>
            <a:r>
              <a:rPr lang="tr-TR" sz="3200" dirty="0">
                <a:solidFill>
                  <a:srgbClr val="0033CC"/>
                </a:solidFill>
                <a:effectLst>
                  <a:outerShdw blurRad="38100" dist="38100" dir="2700000" algn="tl">
                    <a:srgbClr val="000000"/>
                  </a:outerShdw>
                </a:effectLst>
                <a:latin typeface="Times New Roman" pitchFamily="18" charset="0"/>
                <a:cs typeface="+mn-cs"/>
              </a:rPr>
              <a:t>Soruşturma</a:t>
            </a:r>
            <a:r>
              <a:rPr lang="tr-TR" sz="3200" dirty="0">
                <a:solidFill>
                  <a:srgbClr val="0033CC"/>
                </a:solidFill>
                <a:effectLst>
                  <a:outerShdw blurRad="38100" dist="38100" dir="2700000" algn="tl">
                    <a:srgbClr val="000000"/>
                  </a:outerShdw>
                </a:effectLst>
                <a:latin typeface="Times New Roman" pitchFamily="18" charset="0"/>
                <a:cs typeface="Times New Roman" pitchFamily="18" charset="0"/>
              </a:rPr>
              <a:t> </a:t>
            </a:r>
            <a:r>
              <a:rPr lang="tr-TR" sz="3200" dirty="0">
                <a:solidFill>
                  <a:srgbClr val="0033CC"/>
                </a:solidFill>
                <a:effectLst>
                  <a:outerShdw blurRad="38100" dist="38100" dir="2700000" algn="tl">
                    <a:srgbClr val="000000"/>
                  </a:outerShdw>
                </a:effectLst>
                <a:latin typeface="Times New Roman" pitchFamily="18" charset="0"/>
                <a:cs typeface="+mn-cs"/>
              </a:rPr>
              <a:t>R</a:t>
            </a:r>
            <a:r>
              <a:rPr lang="tr-TR" sz="3200" dirty="0">
                <a:solidFill>
                  <a:srgbClr val="0033CC"/>
                </a:solidFill>
                <a:effectLst>
                  <a:outerShdw blurRad="38100" dist="38100" dir="2700000" algn="tl">
                    <a:srgbClr val="000000"/>
                  </a:outerShdw>
                </a:effectLst>
                <a:latin typeface="Times New Roman" pitchFamily="18" charset="0"/>
                <a:cs typeface="Times New Roman" pitchFamily="18" charset="0"/>
              </a:rPr>
              <a:t>aporuna dizi pusulası yazılır.</a:t>
            </a:r>
          </a:p>
          <a:p>
            <a:pPr fontAlgn="auto">
              <a:spcBef>
                <a:spcPct val="50000"/>
              </a:spcBef>
              <a:spcAft>
                <a:spcPts val="0"/>
              </a:spcAft>
              <a:defRPr/>
            </a:pPr>
            <a:r>
              <a:rPr lang="tr-TR" sz="3200" dirty="0">
                <a:effectLst>
                  <a:outerShdw blurRad="38100" dist="38100" dir="2700000" algn="tl">
                    <a:srgbClr val="FFFFFF"/>
                  </a:outerShdw>
                </a:effectLst>
                <a:latin typeface="Times New Roman" pitchFamily="18" charset="0"/>
                <a:cs typeface="+mn-cs"/>
              </a:rPr>
              <a:t>8)-</a:t>
            </a:r>
            <a:r>
              <a:rPr lang="tr-TR" sz="3200" dirty="0">
                <a:solidFill>
                  <a:srgbClr val="FF9900"/>
                </a:solidFill>
                <a:effectLst>
                  <a:outerShdw blurRad="38100" dist="38100" dir="2700000" algn="tl">
                    <a:srgbClr val="000000"/>
                  </a:outerShdw>
                </a:effectLst>
                <a:latin typeface="Times New Roman" pitchFamily="18" charset="0"/>
                <a:cs typeface="Times New Roman" pitchFamily="18" charset="0"/>
              </a:rPr>
              <a:t>Soruşturma raporu kapağı hazırlanır.</a:t>
            </a:r>
          </a:p>
          <a:p>
            <a:pPr fontAlgn="auto">
              <a:spcBef>
                <a:spcPct val="50000"/>
              </a:spcBef>
              <a:spcAft>
                <a:spcPts val="0"/>
              </a:spcAft>
              <a:defRPr/>
            </a:pPr>
            <a:r>
              <a:rPr lang="tr-TR" sz="3200" dirty="0">
                <a:effectLst>
                  <a:outerShdw blurRad="38100" dist="38100" dir="2700000" algn="tl">
                    <a:srgbClr val="FFFFFF"/>
                  </a:outerShdw>
                </a:effectLst>
                <a:latin typeface="Times New Roman" pitchFamily="18" charset="0"/>
                <a:cs typeface="+mn-cs"/>
              </a:rPr>
              <a:t>9)-</a:t>
            </a:r>
            <a:r>
              <a:rPr lang="tr-TR" sz="3200" dirty="0">
                <a:solidFill>
                  <a:srgbClr val="339933"/>
                </a:solidFill>
                <a:effectLst>
                  <a:outerShdw blurRad="38100" dist="38100" dir="2700000" algn="tl">
                    <a:srgbClr val="000000"/>
                  </a:outerShdw>
                </a:effectLst>
                <a:latin typeface="Times New Roman" pitchFamily="18" charset="0"/>
                <a:cs typeface="Times New Roman" pitchFamily="18" charset="0"/>
              </a:rPr>
              <a:t>Rapora sayfa numarası, belgelere ek numarası verildikten sonra ilgili </a:t>
            </a:r>
            <a:r>
              <a:rPr lang="tr-TR" sz="3200" dirty="0" smtClean="0">
                <a:solidFill>
                  <a:srgbClr val="339933"/>
                </a:solidFill>
                <a:effectLst>
                  <a:outerShdw blurRad="38100" dist="38100" dir="2700000" algn="tl">
                    <a:srgbClr val="000000"/>
                  </a:outerShdw>
                </a:effectLst>
                <a:latin typeface="Times New Roman" pitchFamily="18" charset="0"/>
                <a:cs typeface="Times New Roman" pitchFamily="18" charset="0"/>
              </a:rPr>
              <a:t>yerlere </a:t>
            </a:r>
            <a:r>
              <a:rPr lang="tr-TR" sz="3200" dirty="0">
                <a:solidFill>
                  <a:srgbClr val="339933"/>
                </a:solidFill>
                <a:effectLst>
                  <a:outerShdw blurRad="38100" dist="38100" dir="2700000" algn="tl">
                    <a:srgbClr val="000000"/>
                  </a:outerShdw>
                </a:effectLst>
                <a:latin typeface="Times New Roman" pitchFamily="18" charset="0"/>
                <a:cs typeface="Times New Roman" pitchFamily="18" charset="0"/>
              </a:rPr>
              <a:t>paraflar ve imzalar atılır. Raporun ve eklerin her sayfası mühürlenir. </a:t>
            </a:r>
            <a:r>
              <a:rPr lang="tr-TR" sz="3200" dirty="0">
                <a:latin typeface="Times New Roman" pitchFamily="18" charset="0"/>
                <a:cs typeface="Times New Roman" pitchFamily="18" charset="0"/>
              </a:rPr>
              <a:t>(Belge  niteliğinde olduğu için) </a:t>
            </a:r>
          </a:p>
          <a:p>
            <a:pPr fontAlgn="auto">
              <a:spcBef>
                <a:spcPct val="50000"/>
              </a:spcBef>
              <a:spcAft>
                <a:spcPts val="0"/>
              </a:spcAft>
              <a:defRPr/>
            </a:pPr>
            <a:r>
              <a:rPr lang="tr-TR" sz="3200" dirty="0">
                <a:effectLst>
                  <a:outerShdw blurRad="38100" dist="38100" dir="2700000" algn="tl">
                    <a:srgbClr val="FFFFFF"/>
                  </a:outerShdw>
                </a:effectLst>
                <a:latin typeface="Times New Roman" pitchFamily="18" charset="0"/>
                <a:cs typeface="+mn-cs"/>
              </a:rPr>
              <a:t>10)-</a:t>
            </a:r>
            <a:r>
              <a:rPr lang="tr-TR" sz="3200" dirty="0">
                <a:solidFill>
                  <a:srgbClr val="800000"/>
                </a:solidFill>
                <a:effectLst>
                  <a:outerShdw blurRad="38100" dist="38100" dir="2700000" algn="tl">
                    <a:srgbClr val="000000"/>
                  </a:outerShdw>
                </a:effectLst>
                <a:latin typeface="Times New Roman" pitchFamily="18" charset="0"/>
                <a:cs typeface="Times New Roman" pitchFamily="18" charset="0"/>
              </a:rPr>
              <a:t>Bir </a:t>
            </a:r>
            <a:r>
              <a:rPr lang="tr-TR" sz="3200" dirty="0">
                <a:solidFill>
                  <a:srgbClr val="800000"/>
                </a:solidFill>
                <a:effectLst>
                  <a:outerShdw blurRad="38100" dist="38100" dir="2700000" algn="tl">
                    <a:srgbClr val="000000"/>
                  </a:outerShdw>
                </a:effectLst>
                <a:latin typeface="Times New Roman" pitchFamily="18" charset="0"/>
                <a:cs typeface="+mn-cs"/>
              </a:rPr>
              <a:t>sureti</a:t>
            </a:r>
            <a:r>
              <a:rPr lang="tr-TR" sz="3200" dirty="0">
                <a:solidFill>
                  <a:srgbClr val="800000"/>
                </a:solidFill>
                <a:effectLst>
                  <a:outerShdw blurRad="38100" dist="38100" dir="2700000" algn="tl">
                    <a:srgbClr val="000000"/>
                  </a:outerShdw>
                </a:effectLst>
                <a:latin typeface="Times New Roman" pitchFamily="18" charset="0"/>
                <a:cs typeface="Times New Roman" pitchFamily="18" charset="0"/>
              </a:rPr>
              <a:t> ekl</a:t>
            </a:r>
            <a:r>
              <a:rPr lang="tr-TR" sz="3200" dirty="0">
                <a:solidFill>
                  <a:srgbClr val="800000"/>
                </a:solidFill>
                <a:effectLst>
                  <a:outerShdw blurRad="38100" dist="38100" dir="2700000" algn="tl">
                    <a:srgbClr val="000000"/>
                  </a:outerShdw>
                </a:effectLst>
                <a:latin typeface="Times New Roman" pitchFamily="18" charset="0"/>
                <a:cs typeface="+mn-cs"/>
              </a:rPr>
              <a:t>i olmak üzere</a:t>
            </a:r>
            <a:r>
              <a:rPr lang="tr-TR" sz="3200" dirty="0">
                <a:solidFill>
                  <a:srgbClr val="800000"/>
                </a:solidFill>
                <a:effectLst>
                  <a:outerShdw blurRad="38100" dist="38100" dir="2700000" algn="tl">
                    <a:srgbClr val="000000"/>
                  </a:outerShdw>
                </a:effectLst>
                <a:latin typeface="Times New Roman" pitchFamily="18" charset="0"/>
                <a:cs typeface="Times New Roman" pitchFamily="18" charset="0"/>
              </a:rPr>
              <a:t>  iki </a:t>
            </a:r>
            <a:r>
              <a:rPr lang="tr-TR" sz="3200" dirty="0">
                <a:solidFill>
                  <a:srgbClr val="800000"/>
                </a:solidFill>
                <a:effectLst>
                  <a:outerShdw blurRad="38100" dist="38100" dir="2700000" algn="tl">
                    <a:srgbClr val="000000"/>
                  </a:outerShdw>
                </a:effectLst>
                <a:latin typeface="Times New Roman" pitchFamily="18" charset="0"/>
                <a:cs typeface="+mn-cs"/>
              </a:rPr>
              <a:t> adet</a:t>
            </a:r>
            <a:r>
              <a:rPr lang="tr-TR" sz="3200" dirty="0">
                <a:solidFill>
                  <a:srgbClr val="800000"/>
                </a:solidFill>
                <a:effectLst>
                  <a:outerShdw blurRad="38100" dist="38100" dir="2700000" algn="tl">
                    <a:srgbClr val="000000"/>
                  </a:outerShdw>
                </a:effectLst>
                <a:latin typeface="Times New Roman" pitchFamily="18" charset="0"/>
                <a:cs typeface="Times New Roman" pitchFamily="18" charset="0"/>
              </a:rPr>
              <a:t> rapor</a:t>
            </a:r>
            <a:r>
              <a:rPr lang="tr-TR" sz="3200" dirty="0">
                <a:solidFill>
                  <a:srgbClr val="800000"/>
                </a:solidFill>
                <a:effectLst>
                  <a:outerShdw blurRad="38100" dist="38100" dir="2700000" algn="tl">
                    <a:srgbClr val="000000"/>
                  </a:outerShdw>
                </a:effectLst>
                <a:latin typeface="Times New Roman" pitchFamily="18" charset="0"/>
                <a:cs typeface="+mn-cs"/>
              </a:rPr>
              <a:t>,</a:t>
            </a:r>
            <a:r>
              <a:rPr lang="tr-TR" sz="3200" dirty="0">
                <a:solidFill>
                  <a:srgbClr val="800000"/>
                </a:solidFill>
                <a:effectLst>
                  <a:outerShdw blurRad="38100" dist="38100" dir="2700000" algn="tl">
                    <a:srgbClr val="000000"/>
                  </a:outerShdw>
                </a:effectLst>
                <a:latin typeface="Times New Roman" pitchFamily="18" charset="0"/>
                <a:cs typeface="Times New Roman" pitchFamily="18" charset="0"/>
              </a:rPr>
              <a:t> dosya şeklinde düzenlenir</a:t>
            </a:r>
            <a:r>
              <a:rPr lang="tr-TR" sz="3200" dirty="0">
                <a:solidFill>
                  <a:schemeClr val="bg2"/>
                </a:solidFill>
                <a:effectLst>
                  <a:outerShdw blurRad="38100" dist="38100" dir="2700000" algn="tl">
                    <a:srgbClr val="FFFFFF"/>
                  </a:outerShdw>
                </a:effectLst>
                <a:latin typeface="Times New Roman" pitchFamily="18" charset="0"/>
                <a:cs typeface="Times New Roman" pitchFamily="18" charset="0"/>
              </a:rPr>
              <a:t>. </a:t>
            </a:r>
          </a:p>
          <a:p>
            <a:pPr fontAlgn="auto">
              <a:spcBef>
                <a:spcPct val="50000"/>
              </a:spcBef>
              <a:spcAft>
                <a:spcPts val="0"/>
              </a:spcAft>
              <a:defRPr/>
            </a:pPr>
            <a:r>
              <a:rPr lang="tr-TR" sz="3200" dirty="0">
                <a:effectLst>
                  <a:outerShdw blurRad="38100" dist="38100" dir="2700000" algn="tl">
                    <a:srgbClr val="FFFFFF"/>
                  </a:outerShdw>
                </a:effectLst>
                <a:latin typeface="Times New Roman" pitchFamily="18" charset="0"/>
                <a:cs typeface="Times New Roman" pitchFamily="18" charset="0"/>
              </a:rPr>
              <a:t>11)-</a:t>
            </a:r>
            <a:r>
              <a:rPr lang="tr-TR" sz="3200" dirty="0">
                <a:solidFill>
                  <a:srgbClr val="FF7C80"/>
                </a:solidFill>
                <a:effectLst>
                  <a:outerShdw blurRad="38100" dist="38100" dir="2700000" algn="tl">
                    <a:srgbClr val="000000"/>
                  </a:outerShdw>
                </a:effectLst>
                <a:latin typeface="Times New Roman" pitchFamily="18" charset="0"/>
                <a:cs typeface="Times New Roman" pitchFamily="18" charset="0"/>
              </a:rPr>
              <a:t>Bir üst yazı ile ilgili emri veren makama teslim edilir.</a:t>
            </a:r>
            <a:endParaRPr lang="en-US" sz="3200" dirty="0">
              <a:solidFill>
                <a:srgbClr val="FF7C80"/>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box(out)">
                                      <p:cBhvr>
                                        <p:cTn id="7" dur="500"/>
                                        <p:tgtEl>
                                          <p:spTgt spid="4096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62">
                                            <p:txEl>
                                              <p:pRg st="1" end="1"/>
                                            </p:txEl>
                                          </p:spTgt>
                                        </p:tgtEl>
                                        <p:attrNameLst>
                                          <p:attrName>style.visibility</p:attrName>
                                        </p:attrNameLst>
                                      </p:cBhvr>
                                      <p:to>
                                        <p:strVal val="visible"/>
                                      </p:to>
                                    </p:set>
                                    <p:animEffect transition="in" filter="box(out)">
                                      <p:cBhvr>
                                        <p:cTn id="12" dur="500"/>
                                        <p:tgtEl>
                                          <p:spTgt spid="4096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62">
                                            <p:txEl>
                                              <p:pRg st="2" end="2"/>
                                            </p:txEl>
                                          </p:spTgt>
                                        </p:tgtEl>
                                        <p:attrNameLst>
                                          <p:attrName>style.visibility</p:attrName>
                                        </p:attrNameLst>
                                      </p:cBhvr>
                                      <p:to>
                                        <p:strVal val="visible"/>
                                      </p:to>
                                    </p:set>
                                    <p:animEffect transition="in" filter="box(out)">
                                      <p:cBhvr>
                                        <p:cTn id="17" dur="500"/>
                                        <p:tgtEl>
                                          <p:spTgt spid="40962">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62">
                                            <p:txEl>
                                              <p:pRg st="3" end="3"/>
                                            </p:txEl>
                                          </p:spTgt>
                                        </p:tgtEl>
                                        <p:attrNameLst>
                                          <p:attrName>style.visibility</p:attrName>
                                        </p:attrNameLst>
                                      </p:cBhvr>
                                      <p:to>
                                        <p:strVal val="visible"/>
                                      </p:to>
                                    </p:set>
                                    <p:animEffect transition="in" filter="box(out)">
                                      <p:cBhvr>
                                        <p:cTn id="22" dur="500"/>
                                        <p:tgtEl>
                                          <p:spTgt spid="40962">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62">
                                            <p:txEl>
                                              <p:pRg st="4" end="4"/>
                                            </p:txEl>
                                          </p:spTgt>
                                        </p:tgtEl>
                                        <p:attrNameLst>
                                          <p:attrName>style.visibility</p:attrName>
                                        </p:attrNameLst>
                                      </p:cBhvr>
                                      <p:to>
                                        <p:strVal val="visible"/>
                                      </p:to>
                                    </p:set>
                                    <p:animEffect transition="in" filter="box(out)">
                                      <p:cBhvr>
                                        <p:cTn id="27" dur="500"/>
                                        <p:tgtEl>
                                          <p:spTgt spid="40962">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85800" y="1524000"/>
            <a:ext cx="7848600" cy="4432300"/>
          </a:xfrm>
          <a:prstGeom prst="rect">
            <a:avLst/>
          </a:prstGeom>
          <a:noFill/>
          <a:ln w="9525">
            <a:noFill/>
            <a:miter lim="800000"/>
            <a:headEnd/>
            <a:tailEnd/>
          </a:ln>
        </p:spPr>
        <p:txBody>
          <a:bodyPr>
            <a:spAutoFit/>
          </a:bodyPr>
          <a:lstStyle/>
          <a:p>
            <a:pPr algn="ctr" fontAlgn="auto">
              <a:spcBef>
                <a:spcPct val="50000"/>
              </a:spcBef>
              <a:spcAft>
                <a:spcPts val="0"/>
              </a:spcAft>
              <a:defRPr/>
            </a:pPr>
            <a:r>
              <a:rPr lang="tr-TR" sz="2400" dirty="0">
                <a:latin typeface="Times New Roman" pitchFamily="18" charset="0"/>
                <a:cs typeface="Times New Roman" pitchFamily="18" charset="0"/>
              </a:rPr>
              <a:t> </a:t>
            </a:r>
          </a:p>
          <a:p>
            <a:pPr algn="ctr" fontAlgn="auto">
              <a:spcBef>
                <a:spcPct val="50000"/>
              </a:spcBef>
              <a:spcAft>
                <a:spcPts val="0"/>
              </a:spcAft>
              <a:defRPr/>
            </a:pPr>
            <a:r>
              <a:rPr lang="tr-TR" sz="6000" b="1" dirty="0">
                <a:solidFill>
                  <a:schemeClr val="tx1">
                    <a:lumMod val="65000"/>
                  </a:schemeClr>
                </a:solidFill>
                <a:effectLst>
                  <a:outerShdw blurRad="38100" dist="38100" dir="2700000" algn="tl">
                    <a:srgbClr val="000000"/>
                  </a:outerShdw>
                </a:effectLst>
                <a:latin typeface="Times New Roman" pitchFamily="18" charset="0"/>
                <a:cs typeface="Times New Roman" pitchFamily="18" charset="0"/>
              </a:rPr>
              <a:t>SORUŞTURMA RAPORU ÖRNEĞİ</a:t>
            </a:r>
          </a:p>
          <a:p>
            <a:pPr algn="ctr" fontAlgn="auto">
              <a:spcBef>
                <a:spcPct val="50000"/>
              </a:spcBef>
              <a:spcAft>
                <a:spcPts val="0"/>
              </a:spcAft>
              <a:defRPr/>
            </a:pPr>
            <a:r>
              <a:rPr lang="tr-TR" sz="3600" dirty="0">
                <a:solidFill>
                  <a:schemeClr val="hlink"/>
                </a:solidFill>
                <a:latin typeface="Times New Roman" pitchFamily="18" charset="0"/>
                <a:cs typeface="Times New Roman" pitchFamily="18" charset="0"/>
              </a:rPr>
              <a:t> </a:t>
            </a:r>
          </a:p>
          <a:p>
            <a:pPr algn="ctr" fontAlgn="auto">
              <a:spcBef>
                <a:spcPct val="50000"/>
              </a:spcBef>
              <a:spcAft>
                <a:spcPts val="0"/>
              </a:spcAft>
              <a:defRPr/>
            </a:pPr>
            <a:endParaRPr lang="en-US" sz="3600" dirty="0">
              <a:solidFill>
                <a:schemeClr val="hlink"/>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ox(out)">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Effect transition="in" filter="box(out)">
                                      <p:cBhvr>
                                        <p:cTn id="12" dur="500"/>
                                        <p:tgtEl>
                                          <p:spTgt spid="337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Effect transition="in" filter="box(out)">
                                      <p:cBhvr>
                                        <p:cTn id="17" dur="500"/>
                                        <p:tgtEl>
                                          <p:spTgt spid="337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p:cNvSpPr>
            <a:spLocks noChangeArrowheads="1"/>
          </p:cNvSpPr>
          <p:nvPr/>
        </p:nvSpPr>
        <p:spPr bwMode="auto">
          <a:xfrm>
            <a:off x="179388" y="260350"/>
            <a:ext cx="8785225" cy="631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sz="2000" b="1" dirty="0">
                <a:solidFill>
                  <a:srgbClr val="333399"/>
                </a:solidFill>
                <a:latin typeface="Times New Roman" pitchFamily="18" charset="0"/>
              </a:rPr>
              <a:t>T.C.</a:t>
            </a:r>
          </a:p>
          <a:p>
            <a:pPr algn="ctr" eaLnBrk="1" hangingPunct="1">
              <a:spcBef>
                <a:spcPct val="0"/>
              </a:spcBef>
              <a:buFontTx/>
              <a:buNone/>
            </a:pPr>
            <a:r>
              <a:rPr lang="tr-TR" altLang="tr-TR" sz="2000" b="1" dirty="0" smtClean="0">
                <a:solidFill>
                  <a:srgbClr val="333399"/>
                </a:solidFill>
                <a:latin typeface="Times New Roman" pitchFamily="18" charset="0"/>
              </a:rPr>
              <a:t>HATAY VALİLİĞİ</a:t>
            </a:r>
            <a:endParaRPr lang="tr-TR" altLang="tr-TR" sz="2000" b="1" dirty="0">
              <a:solidFill>
                <a:srgbClr val="333399"/>
              </a:solidFill>
              <a:latin typeface="Times New Roman" pitchFamily="18" charset="0"/>
            </a:endParaRPr>
          </a:p>
          <a:p>
            <a:pPr algn="ctr" eaLnBrk="1" hangingPunct="1">
              <a:spcBef>
                <a:spcPct val="0"/>
              </a:spcBef>
              <a:buFontTx/>
              <a:buNone/>
            </a:pPr>
            <a:r>
              <a:rPr lang="tr-TR" altLang="tr-TR" sz="2000" b="1" dirty="0">
                <a:solidFill>
                  <a:srgbClr val="333399"/>
                </a:solidFill>
                <a:latin typeface="Times New Roman" pitchFamily="18" charset="0"/>
              </a:rPr>
              <a:t>İl Milli Eğitim </a:t>
            </a:r>
            <a:r>
              <a:rPr lang="tr-TR" altLang="tr-TR" sz="2000" b="1" dirty="0" smtClean="0">
                <a:solidFill>
                  <a:srgbClr val="333399"/>
                </a:solidFill>
                <a:latin typeface="Times New Roman" pitchFamily="18" charset="0"/>
              </a:rPr>
              <a:t>Müdürlüğü</a:t>
            </a:r>
            <a:endParaRPr lang="tr-TR" altLang="tr-TR" sz="2000" b="1" dirty="0">
              <a:solidFill>
                <a:srgbClr val="333399"/>
              </a:solidFill>
              <a:latin typeface="Times New Roman" pitchFamily="18" charset="0"/>
            </a:endParaRPr>
          </a:p>
          <a:p>
            <a:pPr algn="ctr" eaLnBrk="1" hangingPunct="1">
              <a:spcBef>
                <a:spcPct val="0"/>
              </a:spcBef>
              <a:buFontTx/>
              <a:buNone/>
            </a:pPr>
            <a:endParaRPr lang="tr-TR" altLang="tr-TR" sz="1800" b="1" dirty="0">
              <a:solidFill>
                <a:srgbClr val="333399"/>
              </a:solidFill>
              <a:latin typeface="Times New Roman" pitchFamily="18" charset="0"/>
            </a:endParaRPr>
          </a:p>
          <a:p>
            <a:pPr eaLnBrk="1" hangingPunct="1">
              <a:spcBef>
                <a:spcPct val="0"/>
              </a:spcBef>
              <a:buFontTx/>
              <a:buNone/>
            </a:pPr>
            <a:r>
              <a:rPr lang="tr-TR" altLang="tr-TR" sz="1800" b="1" dirty="0">
                <a:solidFill>
                  <a:srgbClr val="333399"/>
                </a:solidFill>
                <a:latin typeface="Times New Roman" pitchFamily="18" charset="0"/>
              </a:rPr>
              <a:t>SAYI: </a:t>
            </a:r>
            <a:r>
              <a:rPr lang="tr-TR" altLang="tr-TR" sz="1800" b="1" dirty="0">
                <a:solidFill>
                  <a:srgbClr val="FF33CC"/>
                </a:solidFill>
                <a:latin typeface="Times New Roman" pitchFamily="18" charset="0"/>
              </a:rPr>
              <a:t>----------------------------/</a:t>
            </a:r>
            <a:r>
              <a:rPr lang="tr-TR" altLang="tr-TR" sz="1800" b="1" i="1" u="sng" dirty="0">
                <a:latin typeface="Times New Roman" pitchFamily="18" charset="0"/>
              </a:rPr>
              <a:t> </a:t>
            </a:r>
            <a:r>
              <a:rPr lang="tr-TR" altLang="tr-TR" sz="1800" b="1" dirty="0">
                <a:solidFill>
                  <a:srgbClr val="333399"/>
                </a:solidFill>
                <a:latin typeface="Times New Roman" pitchFamily="18" charset="0"/>
              </a:rPr>
              <a:t>                                                           </a:t>
            </a:r>
            <a:r>
              <a:rPr lang="tr-TR" altLang="tr-TR" sz="1800" b="1" dirty="0" smtClean="0">
                <a:solidFill>
                  <a:srgbClr val="333399"/>
                </a:solidFill>
                <a:latin typeface="Times New Roman" pitchFamily="18" charset="0"/>
              </a:rPr>
              <a:t>14.11.2018</a:t>
            </a:r>
            <a:endParaRPr lang="tr-TR" altLang="tr-TR" sz="1800" b="1" dirty="0">
              <a:solidFill>
                <a:srgbClr val="333399"/>
              </a:solidFill>
              <a:latin typeface="Times New Roman" pitchFamily="18" charset="0"/>
            </a:endParaRPr>
          </a:p>
          <a:p>
            <a:pPr eaLnBrk="1" hangingPunct="1">
              <a:spcBef>
                <a:spcPct val="0"/>
              </a:spcBef>
              <a:buFontTx/>
              <a:buNone/>
            </a:pPr>
            <a:r>
              <a:rPr lang="tr-TR" altLang="tr-TR" sz="1800" b="1" dirty="0">
                <a:solidFill>
                  <a:srgbClr val="333399"/>
                </a:solidFill>
                <a:latin typeface="Times New Roman" pitchFamily="18" charset="0"/>
              </a:rPr>
              <a:t>KONU: </a:t>
            </a:r>
            <a:r>
              <a:rPr lang="tr-TR" altLang="tr-TR" sz="1800" b="1" dirty="0" smtClean="0">
                <a:solidFill>
                  <a:srgbClr val="333399"/>
                </a:solidFill>
                <a:latin typeface="Times New Roman" pitchFamily="18" charset="0"/>
              </a:rPr>
              <a:t>……….. Lisesi </a:t>
            </a:r>
            <a:r>
              <a:rPr lang="tr-TR" altLang="tr-TR" sz="1800" b="1" dirty="0">
                <a:solidFill>
                  <a:srgbClr val="333399"/>
                </a:solidFill>
                <a:latin typeface="Times New Roman" pitchFamily="18" charset="0"/>
              </a:rPr>
              <a:t>müdürü, </a:t>
            </a:r>
          </a:p>
          <a:p>
            <a:pPr eaLnBrk="1" hangingPunct="1">
              <a:spcBef>
                <a:spcPct val="0"/>
              </a:spcBef>
              <a:buFontTx/>
              <a:buNone/>
            </a:pPr>
            <a:r>
              <a:rPr lang="tr-TR" altLang="tr-TR" sz="1800" b="1" dirty="0">
                <a:solidFill>
                  <a:srgbClr val="333399"/>
                </a:solidFill>
                <a:latin typeface="Times New Roman" pitchFamily="18" charset="0"/>
              </a:rPr>
              <a:t>                öğretmeni ve memuru. </a:t>
            </a:r>
          </a:p>
          <a:p>
            <a:pPr eaLnBrk="1" hangingPunct="1">
              <a:spcBef>
                <a:spcPct val="0"/>
              </a:spcBef>
              <a:buFontTx/>
              <a:buNone/>
            </a:pPr>
            <a:endParaRPr lang="tr-TR" altLang="tr-TR" sz="1800" b="1" dirty="0">
              <a:solidFill>
                <a:srgbClr val="333399"/>
              </a:solidFill>
              <a:latin typeface="Times New Roman" pitchFamily="18" charset="0"/>
            </a:endParaRPr>
          </a:p>
          <a:p>
            <a:pPr eaLnBrk="1" hangingPunct="1">
              <a:spcBef>
                <a:spcPct val="0"/>
              </a:spcBef>
              <a:buFontTx/>
              <a:buNone/>
            </a:pPr>
            <a:r>
              <a:rPr lang="tr-TR" altLang="tr-TR" sz="2400" b="1" dirty="0">
                <a:solidFill>
                  <a:srgbClr val="333399"/>
                </a:solidFill>
                <a:latin typeface="Times New Roman" pitchFamily="18" charset="0"/>
              </a:rPr>
              <a:t>                                   </a:t>
            </a:r>
            <a:r>
              <a:rPr lang="tr-TR" altLang="tr-TR" sz="2000" b="1" u="sng" dirty="0">
                <a:solidFill>
                  <a:srgbClr val="333399"/>
                </a:solidFill>
                <a:latin typeface="Times New Roman" pitchFamily="18" charset="0"/>
              </a:rPr>
              <a:t>SORUŞTURMA RAPORU  </a:t>
            </a:r>
          </a:p>
          <a:p>
            <a:pPr algn="ctr" eaLnBrk="1" hangingPunct="1">
              <a:spcBef>
                <a:spcPct val="0"/>
              </a:spcBef>
              <a:buFontTx/>
              <a:buNone/>
            </a:pPr>
            <a:endParaRPr lang="tr-TR" altLang="tr-TR" sz="1400" b="1" dirty="0">
              <a:solidFill>
                <a:srgbClr val="333399"/>
              </a:solidFill>
              <a:latin typeface="Times New Roman" pitchFamily="18" charset="0"/>
            </a:endParaRPr>
          </a:p>
          <a:p>
            <a:pPr algn="ctr" eaLnBrk="1" hangingPunct="1">
              <a:spcBef>
                <a:spcPct val="0"/>
              </a:spcBef>
              <a:buFontTx/>
              <a:buNone/>
            </a:pPr>
            <a:r>
              <a:rPr lang="tr-TR" altLang="tr-TR" sz="2000" b="1" dirty="0">
                <a:solidFill>
                  <a:srgbClr val="333399"/>
                </a:solidFill>
                <a:latin typeface="Times New Roman" pitchFamily="18" charset="0"/>
              </a:rPr>
              <a:t>İL MİLLİ EĞİTİM MÜDÜRLÜĞÜNE</a:t>
            </a:r>
          </a:p>
          <a:p>
            <a:pPr algn="ctr" eaLnBrk="1" hangingPunct="1">
              <a:spcBef>
                <a:spcPct val="0"/>
              </a:spcBef>
              <a:buFontTx/>
              <a:buNone/>
            </a:pPr>
            <a:r>
              <a:rPr lang="tr-TR" altLang="tr-TR" sz="2000" b="1" dirty="0">
                <a:solidFill>
                  <a:srgbClr val="333399"/>
                </a:solidFill>
                <a:latin typeface="Times New Roman" pitchFamily="18" charset="0"/>
              </a:rPr>
              <a:t>                                                                Malatya</a:t>
            </a:r>
            <a:endParaRPr lang="tr-TR" altLang="tr-TR" sz="2000" b="1" u="sng" dirty="0">
              <a:solidFill>
                <a:srgbClr val="333399"/>
              </a:solidFill>
              <a:latin typeface="Times New Roman" pitchFamily="18" charset="0"/>
            </a:endParaRPr>
          </a:p>
          <a:p>
            <a:pPr eaLnBrk="1" hangingPunct="1">
              <a:spcBef>
                <a:spcPct val="0"/>
              </a:spcBef>
              <a:buFontTx/>
              <a:buNone/>
            </a:pPr>
            <a:r>
              <a:rPr lang="tr-TR" altLang="tr-TR" sz="2000" b="1" u="sng" dirty="0">
                <a:solidFill>
                  <a:srgbClr val="FF9900"/>
                </a:solidFill>
                <a:latin typeface="Times New Roman" pitchFamily="18" charset="0"/>
              </a:rPr>
              <a:t>İLGİ</a:t>
            </a:r>
            <a:r>
              <a:rPr lang="tr-TR" altLang="tr-TR" sz="2000" b="1" dirty="0">
                <a:solidFill>
                  <a:srgbClr val="FF9900"/>
                </a:solidFill>
                <a:latin typeface="Times New Roman" pitchFamily="18" charset="0"/>
              </a:rPr>
              <a:t>:</a:t>
            </a:r>
            <a:r>
              <a:rPr lang="tr-TR" altLang="tr-TR" sz="2000" b="1" dirty="0">
                <a:solidFill>
                  <a:srgbClr val="333399"/>
                </a:solidFill>
                <a:latin typeface="Times New Roman" pitchFamily="18" charset="0"/>
              </a:rPr>
              <a:t> </a:t>
            </a:r>
            <a:r>
              <a:rPr lang="tr-TR" altLang="tr-TR" sz="2000" b="1" dirty="0" smtClean="0">
                <a:solidFill>
                  <a:srgbClr val="333399"/>
                </a:solidFill>
                <a:latin typeface="Times New Roman" pitchFamily="18" charset="0"/>
              </a:rPr>
              <a:t>a)Hatay </a:t>
            </a:r>
            <a:r>
              <a:rPr lang="tr-TR" altLang="tr-TR" sz="2000" b="1" dirty="0">
                <a:solidFill>
                  <a:srgbClr val="333399"/>
                </a:solidFill>
                <a:latin typeface="Times New Roman" pitchFamily="18" charset="0"/>
              </a:rPr>
              <a:t>Valiliği’nin </a:t>
            </a:r>
            <a:r>
              <a:rPr lang="tr-TR" altLang="tr-TR" sz="2000" b="1" dirty="0" smtClean="0">
                <a:solidFill>
                  <a:srgbClr val="333399"/>
                </a:solidFill>
                <a:latin typeface="Times New Roman" pitchFamily="18" charset="0"/>
              </a:rPr>
              <a:t>25.10.2018 </a:t>
            </a:r>
            <a:r>
              <a:rPr lang="tr-TR" altLang="tr-TR" sz="2000" b="1" dirty="0">
                <a:solidFill>
                  <a:srgbClr val="333399"/>
                </a:solidFill>
                <a:latin typeface="Times New Roman" pitchFamily="18" charset="0"/>
              </a:rPr>
              <a:t>tarih ve </a:t>
            </a:r>
            <a:r>
              <a:rPr lang="tr-TR" altLang="tr-TR" sz="2000" b="1" dirty="0">
                <a:solidFill>
                  <a:srgbClr val="FF33CC"/>
                </a:solidFill>
                <a:latin typeface="Times New Roman" pitchFamily="18" charset="0"/>
              </a:rPr>
              <a:t>-----------------------------------------/  </a:t>
            </a:r>
            <a:r>
              <a:rPr lang="tr-TR" altLang="tr-TR" sz="2000" b="1" dirty="0">
                <a:solidFill>
                  <a:srgbClr val="333399"/>
                </a:solidFill>
                <a:latin typeface="Times New Roman" pitchFamily="18" charset="0"/>
              </a:rPr>
              <a:t>5370 sayılı Soruşturma Oluru,</a:t>
            </a:r>
          </a:p>
          <a:p>
            <a:pPr eaLnBrk="1" hangingPunct="1">
              <a:spcBef>
                <a:spcPct val="0"/>
              </a:spcBef>
              <a:buFontTx/>
              <a:buNone/>
            </a:pPr>
            <a:r>
              <a:rPr lang="tr-TR" altLang="tr-TR" sz="2000" b="1" dirty="0">
                <a:solidFill>
                  <a:srgbClr val="333399"/>
                </a:solidFill>
                <a:latin typeface="Times New Roman" pitchFamily="18" charset="0"/>
              </a:rPr>
              <a:t>           </a:t>
            </a:r>
            <a:r>
              <a:rPr lang="tr-TR" altLang="tr-TR" sz="2000" dirty="0">
                <a:solidFill>
                  <a:srgbClr val="333399"/>
                </a:solidFill>
                <a:latin typeface="Times New Roman" pitchFamily="18" charset="0"/>
              </a:rPr>
              <a:t>b)</a:t>
            </a:r>
            <a:r>
              <a:rPr lang="tr-TR" altLang="tr-TR" sz="2000" b="1" dirty="0">
                <a:solidFill>
                  <a:srgbClr val="333399"/>
                </a:solidFill>
                <a:latin typeface="Times New Roman" pitchFamily="18" charset="0"/>
              </a:rPr>
              <a:t> İl Milli Eğitim Müdürlüğü’nün </a:t>
            </a:r>
            <a:r>
              <a:rPr lang="tr-TR" altLang="tr-TR" sz="2000" b="1" dirty="0" smtClean="0">
                <a:solidFill>
                  <a:srgbClr val="333399"/>
                </a:solidFill>
                <a:latin typeface="Times New Roman" pitchFamily="18" charset="0"/>
              </a:rPr>
              <a:t>27.10.2018 </a:t>
            </a:r>
            <a:r>
              <a:rPr lang="tr-TR" altLang="tr-TR" sz="2000" b="1" dirty="0">
                <a:solidFill>
                  <a:srgbClr val="333399"/>
                </a:solidFill>
                <a:latin typeface="Times New Roman" pitchFamily="18" charset="0"/>
              </a:rPr>
              <a:t>tarih ve </a:t>
            </a:r>
            <a:r>
              <a:rPr lang="tr-TR" altLang="tr-TR" sz="2000" b="1" dirty="0">
                <a:solidFill>
                  <a:srgbClr val="FF33CC"/>
                </a:solidFill>
                <a:latin typeface="Times New Roman" pitchFamily="18" charset="0"/>
              </a:rPr>
              <a:t>-----------------</a:t>
            </a:r>
            <a:r>
              <a:rPr lang="tr-TR" altLang="tr-TR" sz="2000" b="1" dirty="0">
                <a:solidFill>
                  <a:srgbClr val="333399"/>
                </a:solidFill>
                <a:latin typeface="Times New Roman" pitchFamily="18" charset="0"/>
              </a:rPr>
              <a:t> sayılı görevlendirme emirleri</a:t>
            </a:r>
          </a:p>
          <a:p>
            <a:pPr eaLnBrk="1" hangingPunct="1">
              <a:spcBef>
                <a:spcPct val="0"/>
              </a:spcBef>
              <a:buFontTx/>
              <a:buNone/>
            </a:pPr>
            <a:r>
              <a:rPr lang="tr-TR" altLang="tr-TR" sz="2000" b="1" u="sng" dirty="0">
                <a:solidFill>
                  <a:srgbClr val="FF9900"/>
                </a:solidFill>
                <a:latin typeface="Times New Roman" pitchFamily="18" charset="0"/>
              </a:rPr>
              <a:t>GİRİŞ</a:t>
            </a:r>
            <a:r>
              <a:rPr lang="tr-TR" altLang="tr-TR" sz="2000" b="1" dirty="0">
                <a:solidFill>
                  <a:srgbClr val="FF9900"/>
                </a:solidFill>
                <a:latin typeface="Times New Roman" pitchFamily="18" charset="0"/>
              </a:rPr>
              <a:t>:</a:t>
            </a:r>
            <a:r>
              <a:rPr lang="tr-TR" altLang="tr-TR" sz="2000" b="1" dirty="0">
                <a:solidFill>
                  <a:srgbClr val="333399"/>
                </a:solidFill>
                <a:latin typeface="Times New Roman" pitchFamily="18" charset="0"/>
              </a:rPr>
              <a:t> </a:t>
            </a:r>
            <a:r>
              <a:rPr lang="tr-TR" altLang="tr-TR" sz="2000" b="1" dirty="0" smtClean="0">
                <a:solidFill>
                  <a:srgbClr val="A50021"/>
                </a:solidFill>
                <a:latin typeface="Times New Roman" pitchFamily="18" charset="0"/>
              </a:rPr>
              <a:t>Hatay Valiliği’nin 25.10.2018 </a:t>
            </a:r>
            <a:r>
              <a:rPr lang="tr-TR" altLang="tr-TR" sz="2000" b="1" dirty="0">
                <a:solidFill>
                  <a:srgbClr val="A50021"/>
                </a:solidFill>
                <a:latin typeface="Times New Roman" pitchFamily="18" charset="0"/>
              </a:rPr>
              <a:t>tarih ve ---- ilgi (a) Oluru ve İl Milli Eğitim Müdürlüğü’nün </a:t>
            </a:r>
            <a:r>
              <a:rPr lang="tr-TR" altLang="tr-TR" sz="2000" b="1" dirty="0" smtClean="0">
                <a:solidFill>
                  <a:srgbClr val="A50021"/>
                </a:solidFill>
                <a:latin typeface="Times New Roman" pitchFamily="18" charset="0"/>
              </a:rPr>
              <a:t>27.10.2018 </a:t>
            </a:r>
            <a:r>
              <a:rPr lang="tr-TR" altLang="tr-TR" sz="2000" b="1" dirty="0">
                <a:solidFill>
                  <a:srgbClr val="A50021"/>
                </a:solidFill>
                <a:latin typeface="Times New Roman" pitchFamily="18" charset="0"/>
              </a:rPr>
              <a:t>tarih ve ------ sayılı ilgi (b) görevlendirme emirleri uyarınca; Merkez Lisesi Müdürü …...,  öğretmen …... ve memur …....haklarında idari soruşturma yapılmış olup, tespit edilen hususlar aşağıda açıklanmıştır. (Ek: 1, 2/ 1-3)</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395288" y="363538"/>
            <a:ext cx="8064500" cy="6494462"/>
          </a:xfrm>
          <a:prstGeom prst="rect">
            <a:avLst/>
          </a:prstGeom>
          <a:noFill/>
          <a:ln w="12700" cap="sq">
            <a:noFill/>
            <a:miter lim="800000"/>
            <a:headEnd type="none" w="sm" len="sm"/>
            <a:tailEnd type="none" w="sm" len="sm"/>
          </a:ln>
          <a:effectLst/>
        </p:spPr>
        <p:txBody>
          <a:bodyPr>
            <a:spAutoFit/>
          </a:bodyPr>
          <a:lstStyle/>
          <a:p>
            <a:pPr indent="447675" algn="just" fontAlgn="auto">
              <a:spcBef>
                <a:spcPts val="0"/>
              </a:spcBef>
              <a:spcAft>
                <a:spcPts val="0"/>
              </a:spcAft>
              <a:tabLst>
                <a:tab pos="676275" algn="l"/>
              </a:tabLst>
              <a:defRPr/>
            </a:pPr>
            <a:r>
              <a:rPr lang="tr-TR" sz="2400" b="1" dirty="0">
                <a:solidFill>
                  <a:schemeClr val="bg1"/>
                </a:solidFill>
                <a:latin typeface="Times New Roman" pitchFamily="18" charset="0"/>
                <a:cs typeface="Times New Roman" pitchFamily="18" charset="0"/>
              </a:rPr>
              <a:t>    </a:t>
            </a:r>
            <a:r>
              <a:rPr lang="tr-TR" sz="2400" b="1" dirty="0">
                <a:solidFill>
                  <a:srgbClr val="003399"/>
                </a:solidFill>
                <a:latin typeface="Times New Roman" pitchFamily="18" charset="0"/>
                <a:cs typeface="+mn-cs"/>
              </a:rPr>
              <a:t>1) </a:t>
            </a:r>
            <a:r>
              <a:rPr lang="tr-TR" sz="2400" b="1" u="sng" dirty="0">
                <a:solidFill>
                  <a:srgbClr val="003399"/>
                </a:solidFill>
                <a:latin typeface="Times New Roman" pitchFamily="18" charset="0"/>
                <a:cs typeface="Times New Roman" pitchFamily="18" charset="0"/>
              </a:rPr>
              <a:t>SORUŞTURMANIN KONUSU</a:t>
            </a:r>
            <a:r>
              <a:rPr lang="tr-TR" sz="2400" b="1" dirty="0">
                <a:solidFill>
                  <a:srgbClr val="003399"/>
                </a:solidFill>
                <a:latin typeface="Times New Roman" pitchFamily="18" charset="0"/>
                <a:cs typeface="Times New Roman" pitchFamily="18" charset="0"/>
              </a:rPr>
              <a:t>:</a:t>
            </a:r>
            <a:endParaRPr lang="tr-TR" sz="2400" dirty="0">
              <a:solidFill>
                <a:srgbClr val="003399"/>
              </a:solidFill>
              <a:latin typeface="Times New Roman" pitchFamily="18" charset="0"/>
              <a:cs typeface="Times New Roman" pitchFamily="18" charset="0"/>
            </a:endParaRPr>
          </a:p>
          <a:p>
            <a:pPr indent="447675" algn="just" fontAlgn="auto">
              <a:spcBef>
                <a:spcPts val="0"/>
              </a:spcBef>
              <a:spcAft>
                <a:spcPts val="0"/>
              </a:spcAft>
              <a:tabLst>
                <a:tab pos="676275" algn="l"/>
              </a:tabLst>
              <a:defRPr/>
            </a:pPr>
            <a:r>
              <a:rPr lang="tr-TR" sz="2400" b="1" dirty="0">
                <a:effectLst>
                  <a:outerShdw blurRad="38100" dist="38100" dir="2700000" algn="tl">
                    <a:srgbClr val="000000"/>
                  </a:outerShdw>
                </a:effectLst>
                <a:latin typeface="Times New Roman" pitchFamily="18" charset="0"/>
                <a:cs typeface="Times New Roman" pitchFamily="18" charset="0"/>
              </a:rPr>
              <a:t> </a:t>
            </a:r>
            <a:r>
              <a:rPr lang="tr-TR" sz="2800" b="1" dirty="0">
                <a:latin typeface="Times New Roman" pitchFamily="18" charset="0"/>
                <a:cs typeface="Times New Roman" pitchFamily="18" charset="0"/>
              </a:rPr>
              <a:t>Milli Eğitim Müdürlüğü’nün ilgi (b) yazısı ile verilen, Valilik </a:t>
            </a:r>
            <a:r>
              <a:rPr lang="tr-TR" sz="2800" b="1" dirty="0" err="1">
                <a:latin typeface="Times New Roman" pitchFamily="18" charset="0"/>
                <a:cs typeface="Times New Roman" pitchFamily="18" charset="0"/>
              </a:rPr>
              <a:t>Makamı’nın</a:t>
            </a:r>
            <a:r>
              <a:rPr lang="tr-TR" sz="2800" b="1" dirty="0">
                <a:latin typeface="Times New Roman" pitchFamily="18" charset="0"/>
                <a:cs typeface="Times New Roman" pitchFamily="18" charset="0"/>
              </a:rPr>
              <a:t> </a:t>
            </a:r>
            <a:r>
              <a:rPr lang="tr-TR" sz="2800" b="1" dirty="0" smtClean="0">
                <a:latin typeface="Times New Roman" pitchFamily="18" charset="0"/>
                <a:cs typeface="+mn-cs"/>
              </a:rPr>
              <a:t>25.10.2018</a:t>
            </a:r>
            <a:r>
              <a:rPr lang="tr-TR" sz="2800" b="1" dirty="0" smtClean="0">
                <a:latin typeface="+mn-lt"/>
                <a:cs typeface="+mn-cs"/>
              </a:rPr>
              <a:t> </a:t>
            </a:r>
            <a:r>
              <a:rPr lang="tr-TR" sz="2800" b="1" dirty="0" smtClean="0">
                <a:latin typeface="Times New Roman" pitchFamily="18" charset="0"/>
                <a:cs typeface="Times New Roman" pitchFamily="18" charset="0"/>
              </a:rPr>
              <a:t>tarihli </a:t>
            </a:r>
            <a:r>
              <a:rPr lang="tr-TR" sz="2800" b="1" dirty="0">
                <a:latin typeface="Times New Roman" pitchFamily="18" charset="0"/>
                <a:cs typeface="Times New Roman" pitchFamily="18" charset="0"/>
              </a:rPr>
              <a:t>ve </a:t>
            </a:r>
            <a:r>
              <a:rPr lang="tr-TR" sz="2800" b="1" dirty="0">
                <a:latin typeface="Times New Roman" pitchFamily="18" charset="0"/>
                <a:cs typeface="+mn-cs"/>
              </a:rPr>
              <a:t>….. </a:t>
            </a:r>
            <a:r>
              <a:rPr lang="tr-TR" sz="2800" b="1" dirty="0">
                <a:latin typeface="Times New Roman" pitchFamily="18" charset="0"/>
                <a:cs typeface="Times New Roman" pitchFamily="18" charset="0"/>
              </a:rPr>
              <a:t>Sayılı Olur’larında belirtildiği üzere, Merkez Lisesinde;</a:t>
            </a:r>
          </a:p>
          <a:p>
            <a:pPr indent="447675" algn="just" fontAlgn="auto">
              <a:spcBef>
                <a:spcPts val="0"/>
              </a:spcBef>
              <a:spcAft>
                <a:spcPts val="0"/>
              </a:spcAft>
              <a:tabLst>
                <a:tab pos="676275" algn="l"/>
              </a:tabLst>
              <a:defRPr/>
            </a:pPr>
            <a:r>
              <a:rPr lang="tr-TR" sz="2800" b="1" dirty="0">
                <a:latin typeface="Times New Roman" pitchFamily="18" charset="0"/>
                <a:cs typeface="+mn-cs"/>
              </a:rPr>
              <a:t>    </a:t>
            </a:r>
            <a:r>
              <a:rPr lang="tr-TR" sz="2800" b="1" dirty="0">
                <a:latin typeface="Times New Roman" pitchFamily="18" charset="0"/>
                <a:cs typeface="Times New Roman" pitchFamily="18" charset="0"/>
              </a:rPr>
              <a:t>a) Okul Müdürü ……....</a:t>
            </a:r>
            <a:r>
              <a:rPr lang="tr-TR" sz="2800" b="1" dirty="0" err="1">
                <a:latin typeface="Times New Roman" pitchFamily="18" charset="0"/>
                <a:cs typeface="Times New Roman" pitchFamily="18" charset="0"/>
              </a:rPr>
              <a:t>nin</a:t>
            </a:r>
            <a:r>
              <a:rPr lang="tr-TR" sz="2800" b="1" dirty="0">
                <a:latin typeface="Times New Roman" pitchFamily="18" charset="0"/>
                <a:cs typeface="Times New Roman" pitchFamily="18" charset="0"/>
              </a:rPr>
              <a:t>; Okula gelen öğrenci velisi ……’ye kaba davranışlarda bulunduğu,</a:t>
            </a:r>
          </a:p>
          <a:p>
            <a:pPr indent="447675" algn="just" fontAlgn="auto">
              <a:spcBef>
                <a:spcPts val="0"/>
              </a:spcBef>
              <a:spcAft>
                <a:spcPts val="0"/>
              </a:spcAft>
              <a:tabLst>
                <a:tab pos="676275" algn="l"/>
              </a:tabLst>
              <a:defRPr/>
            </a:pPr>
            <a:r>
              <a:rPr lang="tr-TR" sz="2800" b="1" dirty="0">
                <a:solidFill>
                  <a:schemeClr val="bg1"/>
                </a:solidFill>
                <a:latin typeface="Times New Roman" pitchFamily="18" charset="0"/>
                <a:cs typeface="Times New Roman" pitchFamily="18" charset="0"/>
              </a:rPr>
              <a:t>	</a:t>
            </a:r>
            <a:r>
              <a:rPr lang="tr-TR" sz="2800" b="1" dirty="0">
                <a:solidFill>
                  <a:srgbClr val="B2634E"/>
                </a:solidFill>
                <a:latin typeface="Times New Roman" pitchFamily="18" charset="0"/>
                <a:cs typeface="Times New Roman" pitchFamily="18" charset="0"/>
              </a:rPr>
              <a:t>b) Öğretmen ….........</a:t>
            </a:r>
            <a:r>
              <a:rPr lang="tr-TR" sz="2800" b="1" dirty="0" err="1">
                <a:solidFill>
                  <a:srgbClr val="B2634E"/>
                </a:solidFill>
                <a:latin typeface="Times New Roman" pitchFamily="18" charset="0"/>
                <a:cs typeface="Times New Roman" pitchFamily="18" charset="0"/>
              </a:rPr>
              <a:t>nin</a:t>
            </a:r>
            <a:r>
              <a:rPr lang="tr-TR" sz="2800" b="1" dirty="0">
                <a:solidFill>
                  <a:srgbClr val="B2634E"/>
                </a:solidFill>
                <a:latin typeface="Times New Roman" pitchFamily="18" charset="0"/>
                <a:cs typeface="Times New Roman" pitchFamily="18" charset="0"/>
              </a:rPr>
              <a:t>; </a:t>
            </a:r>
            <a:r>
              <a:rPr lang="tr-TR" sz="2800" b="1" dirty="0">
                <a:latin typeface="Times New Roman" pitchFamily="18" charset="0"/>
                <a:cs typeface="Times New Roman" pitchFamily="18" charset="0"/>
              </a:rPr>
              <a:t>Derslerine sık sık geç girdiği ve bazen de hiç okula gelmediği,</a:t>
            </a:r>
          </a:p>
          <a:p>
            <a:pPr indent="447675" algn="just" fontAlgn="auto">
              <a:spcBef>
                <a:spcPts val="0"/>
              </a:spcBef>
              <a:spcAft>
                <a:spcPts val="0"/>
              </a:spcAft>
              <a:tabLst>
                <a:tab pos="676275" algn="l"/>
              </a:tabLst>
              <a:defRPr/>
            </a:pPr>
            <a:r>
              <a:rPr lang="tr-TR" sz="2800" b="1" dirty="0">
                <a:solidFill>
                  <a:schemeClr val="bg1"/>
                </a:solidFill>
                <a:latin typeface="Times New Roman" pitchFamily="18" charset="0"/>
                <a:cs typeface="Times New Roman" pitchFamily="18" charset="0"/>
              </a:rPr>
              <a:t>	</a:t>
            </a:r>
            <a:r>
              <a:rPr lang="tr-TR" sz="2800" b="1" dirty="0">
                <a:solidFill>
                  <a:srgbClr val="339933"/>
                </a:solidFill>
                <a:latin typeface="Times New Roman" pitchFamily="18" charset="0"/>
                <a:cs typeface="Times New Roman" pitchFamily="18" charset="0"/>
              </a:rPr>
              <a:t>c) Memur …...........</a:t>
            </a:r>
            <a:r>
              <a:rPr lang="tr-TR" sz="2800" b="1" dirty="0" err="1">
                <a:solidFill>
                  <a:srgbClr val="339933"/>
                </a:solidFill>
                <a:latin typeface="Times New Roman" pitchFamily="18" charset="0"/>
                <a:cs typeface="Times New Roman" pitchFamily="18" charset="0"/>
              </a:rPr>
              <a:t>nin</a:t>
            </a:r>
            <a:r>
              <a:rPr lang="tr-TR" sz="2800" b="1" dirty="0">
                <a:solidFill>
                  <a:srgbClr val="339933"/>
                </a:solidFill>
                <a:latin typeface="Times New Roman" pitchFamily="18" charset="0"/>
                <a:cs typeface="Times New Roman" pitchFamily="18" charset="0"/>
              </a:rPr>
              <a:t>;</a:t>
            </a:r>
            <a:r>
              <a:rPr lang="tr-TR" sz="2800" b="1" dirty="0">
                <a:solidFill>
                  <a:srgbClr val="00FF00"/>
                </a:solidFill>
                <a:latin typeface="Times New Roman" pitchFamily="18" charset="0"/>
                <a:cs typeface="Times New Roman" pitchFamily="18" charset="0"/>
              </a:rPr>
              <a:t> </a:t>
            </a:r>
            <a:r>
              <a:rPr lang="tr-TR" sz="2800" b="1" dirty="0">
                <a:latin typeface="Times New Roman" pitchFamily="18" charset="0"/>
                <a:cs typeface="Times New Roman" pitchFamily="18" charset="0"/>
              </a:rPr>
              <a:t>Ev sahibi .......ye caddede hakaret ettiği ve tokat attığı,</a:t>
            </a:r>
          </a:p>
          <a:p>
            <a:pPr indent="447675" algn="just" fontAlgn="auto">
              <a:spcBef>
                <a:spcPts val="0"/>
              </a:spcBef>
              <a:spcAft>
                <a:spcPts val="0"/>
              </a:spcAft>
              <a:tabLst>
                <a:tab pos="676275" algn="l"/>
              </a:tabLst>
              <a:defRPr/>
            </a:pPr>
            <a:r>
              <a:rPr lang="tr-TR" sz="2800" b="1" dirty="0">
                <a:solidFill>
                  <a:schemeClr val="bg1"/>
                </a:solidFill>
                <a:latin typeface="Times New Roman" pitchFamily="18" charset="0"/>
                <a:cs typeface="Times New Roman" pitchFamily="18" charset="0"/>
              </a:rPr>
              <a:t> 	</a:t>
            </a:r>
            <a:r>
              <a:rPr lang="tr-TR" sz="2800" b="1" dirty="0">
                <a:solidFill>
                  <a:srgbClr val="A50021"/>
                </a:solidFill>
                <a:latin typeface="Times New Roman" pitchFamily="18" charset="0"/>
                <a:cs typeface="Times New Roman" pitchFamily="18" charset="0"/>
              </a:rPr>
              <a:t>İddiaları soruşturmanın konusunu oluşturmaktadır. (Ek: 3)</a:t>
            </a:r>
          </a:p>
          <a:p>
            <a:pPr indent="447675" fontAlgn="auto">
              <a:spcBef>
                <a:spcPts val="0"/>
              </a:spcBef>
              <a:spcAft>
                <a:spcPts val="0"/>
              </a:spcAft>
              <a:tabLst>
                <a:tab pos="676275" algn="l"/>
              </a:tabLst>
              <a:defRPr/>
            </a:pPr>
            <a:endParaRPr lang="tr-TR" sz="2800" b="1" dirty="0">
              <a:solidFill>
                <a:srgbClr val="A50021"/>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12994"/>
                                        </p:tgtEl>
                                        <p:attrNameLst>
                                          <p:attrName>style.visibility</p:attrName>
                                        </p:attrNameLst>
                                      </p:cBhvr>
                                      <p:to>
                                        <p:strVal val="visible"/>
                                      </p:to>
                                    </p:set>
                                    <p:anim calcmode="lin" valueType="num">
                                      <p:cBhvr>
                                        <p:cTn id="7" dur="300" fill="hold"/>
                                        <p:tgtEl>
                                          <p:spTgt spid="212994"/>
                                        </p:tgtEl>
                                        <p:attrNameLst>
                                          <p:attrName>ppt_w</p:attrName>
                                        </p:attrNameLst>
                                      </p:cBhvr>
                                      <p:tavLst>
                                        <p:tav tm="0">
                                          <p:val>
                                            <p:fltVal val="0"/>
                                          </p:val>
                                        </p:tav>
                                        <p:tav tm="100000">
                                          <p:val>
                                            <p:strVal val="#ppt_w"/>
                                          </p:val>
                                        </p:tav>
                                      </p:tavLst>
                                    </p:anim>
                                    <p:anim calcmode="lin" valueType="num">
                                      <p:cBhvr>
                                        <p:cTn id="8" dur="300" fill="hold"/>
                                        <p:tgtEl>
                                          <p:spTgt spid="21299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250825" y="301625"/>
            <a:ext cx="8569325" cy="5200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indent="447675" eaLnBrk="0" hangingPunct="0">
              <a:spcBef>
                <a:spcPct val="20000"/>
              </a:spcBef>
              <a:buFont typeface="Arial" charset="0"/>
              <a:buChar char="•"/>
              <a:tabLst>
                <a:tab pos="6762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6762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6762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6762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6762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9pPr>
          </a:lstStyle>
          <a:p>
            <a:pPr eaLnBrk="1" hangingPunct="1">
              <a:spcBef>
                <a:spcPct val="0"/>
              </a:spcBef>
              <a:buFontTx/>
              <a:buNone/>
            </a:pPr>
            <a:r>
              <a:rPr lang="tr-TR" altLang="tr-TR" sz="2400" b="1">
                <a:solidFill>
                  <a:srgbClr val="003399"/>
                </a:solidFill>
                <a:latin typeface="Times New Roman" pitchFamily="18" charset="0"/>
                <a:cs typeface="Times New Roman" pitchFamily="18" charset="0"/>
              </a:rPr>
              <a:t>2) </a:t>
            </a:r>
            <a:r>
              <a:rPr lang="tr-TR" altLang="tr-TR" sz="2400" b="1" u="sng">
                <a:solidFill>
                  <a:srgbClr val="003399"/>
                </a:solidFill>
                <a:latin typeface="Times New Roman" pitchFamily="18" charset="0"/>
                <a:cs typeface="Times New Roman" pitchFamily="18" charset="0"/>
              </a:rPr>
              <a:t>YAPILAN İNCELEME VE SORUŞTURMALAR</a:t>
            </a:r>
            <a:r>
              <a:rPr lang="tr-TR" altLang="tr-TR" sz="2400" b="1">
                <a:solidFill>
                  <a:srgbClr val="003399"/>
                </a:solidFill>
                <a:latin typeface="Times New Roman" pitchFamily="18" charset="0"/>
                <a:cs typeface="Times New Roman" pitchFamily="18" charset="0"/>
              </a:rPr>
              <a:t>:</a:t>
            </a:r>
            <a:endParaRPr lang="tr-TR" altLang="tr-TR" sz="2400">
              <a:solidFill>
                <a:srgbClr val="003399"/>
              </a:solidFill>
              <a:latin typeface="Times New Roman" pitchFamily="18" charset="0"/>
              <a:cs typeface="Times New Roman" pitchFamily="18" charset="0"/>
            </a:endParaRPr>
          </a:p>
          <a:p>
            <a:pPr eaLnBrk="1" hangingPunct="1">
              <a:spcBef>
                <a:spcPct val="0"/>
              </a:spcBef>
              <a:buFontTx/>
              <a:buNone/>
            </a:pPr>
            <a:endParaRPr lang="tr-TR" altLang="tr-TR" sz="2200">
              <a:solidFill>
                <a:srgbClr val="333300"/>
              </a:solidFill>
              <a:latin typeface="Times New Roman" pitchFamily="18" charset="0"/>
              <a:cs typeface="Times New Roman" pitchFamily="18" charset="0"/>
            </a:endParaRPr>
          </a:p>
          <a:p>
            <a:pPr eaLnBrk="1" hangingPunct="1">
              <a:spcBef>
                <a:spcPct val="0"/>
              </a:spcBef>
              <a:buFontTx/>
              <a:buNone/>
            </a:pPr>
            <a:r>
              <a:rPr lang="tr-TR" altLang="tr-TR" sz="2200">
                <a:solidFill>
                  <a:srgbClr val="333300"/>
                </a:solidFill>
                <a:latin typeface="Times New Roman" pitchFamily="18" charset="0"/>
                <a:cs typeface="Times New Roman" pitchFamily="18" charset="0"/>
              </a:rPr>
              <a:t>        </a:t>
            </a:r>
            <a:r>
              <a:rPr lang="tr-TR" altLang="tr-TR" sz="2200" b="1">
                <a:solidFill>
                  <a:srgbClr val="333300"/>
                </a:solidFill>
                <a:latin typeface="Times New Roman" pitchFamily="18" charset="0"/>
                <a:cs typeface="Times New Roman" pitchFamily="18" charset="0"/>
              </a:rPr>
              <a:t>Soruşturma konusuyla ilgili olarak;</a:t>
            </a:r>
            <a:r>
              <a:rPr lang="tr-TR" altLang="tr-TR" sz="2200" b="1">
                <a:solidFill>
                  <a:srgbClr val="333300"/>
                </a:solidFill>
                <a:latin typeface="Times New Roman" pitchFamily="18" charset="0"/>
              </a:rPr>
              <a:t> </a:t>
            </a:r>
          </a:p>
          <a:p>
            <a:pPr eaLnBrk="1" hangingPunct="1">
              <a:spcBef>
                <a:spcPct val="0"/>
              </a:spcBef>
              <a:buFontTx/>
              <a:buNone/>
            </a:pPr>
            <a:r>
              <a:rPr lang="tr-TR" altLang="tr-TR" sz="2200" b="1">
                <a:latin typeface="Times New Roman" pitchFamily="18" charset="0"/>
                <a:cs typeface="Times New Roman" pitchFamily="18" charset="0"/>
              </a:rPr>
              <a:t>Kendisi ile görüşülen İlçe Milli Eğitim Müdürü; </a:t>
            </a:r>
            <a:r>
              <a:rPr lang="tr-TR" altLang="tr-TR" sz="2200" b="1">
                <a:solidFill>
                  <a:srgbClr val="333300"/>
                </a:solidFill>
                <a:latin typeface="Times New Roman" pitchFamily="18" charset="0"/>
                <a:cs typeface="Times New Roman" pitchFamily="18" charset="0"/>
              </a:rPr>
              <a:t>.............” dedi.</a:t>
            </a:r>
          </a:p>
          <a:p>
            <a:pPr eaLnBrk="1" hangingPunct="1">
              <a:spcBef>
                <a:spcPct val="0"/>
              </a:spcBef>
              <a:buFontTx/>
              <a:buNone/>
            </a:pPr>
            <a:r>
              <a:rPr lang="tr-TR" altLang="tr-TR" sz="2200" b="1">
                <a:latin typeface="Times New Roman" pitchFamily="18" charset="0"/>
                <a:cs typeface="Times New Roman" pitchFamily="18" charset="0"/>
              </a:rPr>
              <a:t>Şikayetçi.......... İfadesinde;  </a:t>
            </a:r>
            <a:r>
              <a:rPr lang="tr-TR" altLang="tr-TR" sz="2200" b="1">
                <a:solidFill>
                  <a:srgbClr val="333300"/>
                </a:solidFill>
                <a:latin typeface="Times New Roman" pitchFamily="18" charset="0"/>
                <a:cs typeface="Times New Roman" pitchFamily="18" charset="0"/>
              </a:rPr>
              <a:t>...............rencide etti” dedi. (Ek:..)</a:t>
            </a:r>
          </a:p>
          <a:p>
            <a:pPr eaLnBrk="1" hangingPunct="1">
              <a:spcBef>
                <a:spcPct val="0"/>
              </a:spcBef>
              <a:buFontTx/>
              <a:buNone/>
            </a:pPr>
            <a:r>
              <a:rPr lang="tr-TR" altLang="tr-TR" sz="2200" b="1">
                <a:latin typeface="Times New Roman" pitchFamily="18" charset="0"/>
                <a:cs typeface="Times New Roman" pitchFamily="18" charset="0"/>
              </a:rPr>
              <a:t>Tanık öğretmen ...... İfadesinde; </a:t>
            </a:r>
            <a:r>
              <a:rPr lang="tr-TR" altLang="tr-TR" sz="2200" b="1">
                <a:solidFill>
                  <a:srgbClr val="333300"/>
                </a:solidFill>
                <a:latin typeface="Times New Roman" pitchFamily="18" charset="0"/>
                <a:cs typeface="Times New Roman" pitchFamily="18" charset="0"/>
              </a:rPr>
              <a:t>………etti” dedi. (Ek:...)</a:t>
            </a:r>
          </a:p>
          <a:p>
            <a:pPr eaLnBrk="1" hangingPunct="1">
              <a:spcBef>
                <a:spcPct val="0"/>
              </a:spcBef>
              <a:buFontTx/>
              <a:buNone/>
            </a:pPr>
            <a:r>
              <a:rPr lang="tr-TR" altLang="tr-TR" sz="2200" b="1">
                <a:latin typeface="Times New Roman" pitchFamily="18" charset="0"/>
                <a:cs typeface="Times New Roman" pitchFamily="18" charset="0"/>
              </a:rPr>
              <a:t>Tanık Md. Yardımcısı ...... İfadesinde</a:t>
            </a:r>
            <a:r>
              <a:rPr lang="tr-TR" altLang="tr-TR" sz="2200" b="1">
                <a:solidFill>
                  <a:schemeClr val="bg1"/>
                </a:solidFill>
                <a:latin typeface="Times New Roman" pitchFamily="18" charset="0"/>
                <a:cs typeface="Times New Roman" pitchFamily="18" charset="0"/>
              </a:rPr>
              <a:t>; </a:t>
            </a:r>
            <a:r>
              <a:rPr lang="tr-TR" altLang="tr-TR" sz="2200" b="1">
                <a:solidFill>
                  <a:srgbClr val="333300"/>
                </a:solidFill>
                <a:latin typeface="Times New Roman" pitchFamily="18" charset="0"/>
                <a:cs typeface="Times New Roman" pitchFamily="18" charset="0"/>
              </a:rPr>
              <a:t>........yaptı” dedi. (Ek:.)</a:t>
            </a:r>
          </a:p>
          <a:p>
            <a:pPr eaLnBrk="1" hangingPunct="1">
              <a:spcBef>
                <a:spcPct val="0"/>
              </a:spcBef>
              <a:buFontTx/>
              <a:buNone/>
            </a:pPr>
            <a:r>
              <a:rPr lang="tr-TR" altLang="tr-TR" sz="2200" b="1">
                <a:latin typeface="Times New Roman" pitchFamily="18" charset="0"/>
                <a:cs typeface="Times New Roman" pitchFamily="18" charset="0"/>
              </a:rPr>
              <a:t>Tanık öğrenci ....... İfadesinde; ........</a:t>
            </a:r>
            <a:r>
              <a:rPr lang="tr-TR" altLang="tr-TR" sz="2200" b="1">
                <a:solidFill>
                  <a:srgbClr val="333300"/>
                </a:solidFill>
                <a:latin typeface="Times New Roman" pitchFamily="18" charset="0"/>
                <a:cs typeface="Times New Roman" pitchFamily="18" charset="0"/>
              </a:rPr>
              <a:t>dediğini duydum” dedi. (Ek:.)</a:t>
            </a:r>
          </a:p>
          <a:p>
            <a:pPr eaLnBrk="1" hangingPunct="1">
              <a:spcBef>
                <a:spcPct val="0"/>
              </a:spcBef>
              <a:buFontTx/>
              <a:buNone/>
            </a:pPr>
            <a:r>
              <a:rPr lang="tr-TR" altLang="tr-TR" sz="2200" b="1">
                <a:latin typeface="Times New Roman" pitchFamily="18" charset="0"/>
                <a:cs typeface="Times New Roman" pitchFamily="18" charset="0"/>
              </a:rPr>
              <a:t>Tanık Memur ........ İfadesinde; .......</a:t>
            </a:r>
            <a:r>
              <a:rPr lang="tr-TR" altLang="tr-TR" sz="2200" b="1">
                <a:solidFill>
                  <a:srgbClr val="333300"/>
                </a:solidFill>
                <a:latin typeface="Times New Roman" pitchFamily="18" charset="0"/>
                <a:cs typeface="Times New Roman" pitchFamily="18" charset="0"/>
              </a:rPr>
              <a:t>deyip, kovdu” dedi. (Ek:....) </a:t>
            </a:r>
          </a:p>
          <a:p>
            <a:pPr eaLnBrk="1" hangingPunct="1">
              <a:spcBef>
                <a:spcPct val="0"/>
              </a:spcBef>
              <a:buFontTx/>
              <a:buNone/>
            </a:pPr>
            <a:endParaRPr lang="tr-TR" altLang="tr-TR" sz="2200" b="1">
              <a:solidFill>
                <a:srgbClr val="333300"/>
              </a:solidFill>
              <a:latin typeface="Times New Roman" pitchFamily="18" charset="0"/>
              <a:cs typeface="Times New Roman" pitchFamily="18" charset="0"/>
            </a:endParaRPr>
          </a:p>
          <a:p>
            <a:pPr eaLnBrk="1" hangingPunct="1">
              <a:spcBef>
                <a:spcPct val="0"/>
              </a:spcBef>
              <a:buFontTx/>
              <a:buNone/>
            </a:pPr>
            <a:r>
              <a:rPr lang="tr-TR" altLang="tr-TR" sz="2200" b="1">
                <a:solidFill>
                  <a:srgbClr val="990099"/>
                </a:solidFill>
                <a:latin typeface="Times New Roman" pitchFamily="18" charset="0"/>
                <a:cs typeface="Times New Roman" pitchFamily="18" charset="0"/>
              </a:rPr>
              <a:t>Şikayet edilen Okul Müdürü .. İfadesinde; </a:t>
            </a:r>
            <a:r>
              <a:rPr lang="tr-TR" altLang="tr-TR" sz="2200" b="1">
                <a:solidFill>
                  <a:srgbClr val="333300"/>
                </a:solidFill>
                <a:latin typeface="Times New Roman" pitchFamily="18" charset="0"/>
                <a:cs typeface="Times New Roman" pitchFamily="18" charset="0"/>
              </a:rPr>
              <a:t>...etmedim” dedi. (Ek:.)</a:t>
            </a:r>
          </a:p>
          <a:p>
            <a:pPr eaLnBrk="1" hangingPunct="1">
              <a:spcBef>
                <a:spcPct val="0"/>
              </a:spcBef>
              <a:buFontTx/>
              <a:buNone/>
            </a:pPr>
            <a:r>
              <a:rPr lang="tr-TR" altLang="tr-TR" sz="2200" b="1">
                <a:solidFill>
                  <a:srgbClr val="990099"/>
                </a:solidFill>
                <a:latin typeface="Times New Roman" pitchFamily="18" charset="0"/>
                <a:cs typeface="Times New Roman" pitchFamily="18" charset="0"/>
              </a:rPr>
              <a:t>Şikayet edilen Öğretmen .... İfadesinde; </a:t>
            </a:r>
            <a:r>
              <a:rPr lang="tr-TR" altLang="tr-TR" sz="2200" b="1">
                <a:solidFill>
                  <a:srgbClr val="333300"/>
                </a:solidFill>
                <a:latin typeface="Times New Roman" pitchFamily="18" charset="0"/>
                <a:cs typeface="Times New Roman" pitchFamily="18" charset="0"/>
              </a:rPr>
              <a:t>.........geldim” dedi. (Ek:.)</a:t>
            </a:r>
          </a:p>
          <a:p>
            <a:pPr eaLnBrk="1" hangingPunct="1">
              <a:spcBef>
                <a:spcPct val="0"/>
              </a:spcBef>
              <a:buFontTx/>
              <a:buNone/>
            </a:pPr>
            <a:r>
              <a:rPr lang="tr-TR" altLang="tr-TR" sz="2200" b="1">
                <a:solidFill>
                  <a:srgbClr val="990099"/>
                </a:solidFill>
                <a:latin typeface="Times New Roman" pitchFamily="18" charset="0"/>
                <a:cs typeface="Times New Roman" pitchFamily="18" charset="0"/>
              </a:rPr>
              <a:t>Şikayet edilen Memur ....... İfadesinde; </a:t>
            </a:r>
            <a:r>
              <a:rPr lang="tr-TR" altLang="tr-TR" sz="2200" b="1">
                <a:solidFill>
                  <a:srgbClr val="333300"/>
                </a:solidFill>
                <a:latin typeface="Times New Roman" pitchFamily="18" charset="0"/>
                <a:cs typeface="Times New Roman" pitchFamily="18" charset="0"/>
              </a:rPr>
              <a:t>.....vurmadım” dedi. (Ek:...) </a:t>
            </a:r>
          </a:p>
          <a:p>
            <a:pPr eaLnBrk="1" hangingPunct="1">
              <a:spcBef>
                <a:spcPct val="0"/>
              </a:spcBef>
              <a:buFontTx/>
              <a:buNone/>
            </a:pPr>
            <a:endParaRPr lang="tr-TR" altLang="tr-TR" sz="2200" b="1">
              <a:solidFill>
                <a:srgbClr val="333300"/>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iterate type="wd">
                                    <p:tmPct val="100000"/>
                                  </p:iterate>
                                  <p:childTnLst>
                                    <p:set>
                                      <p:cBhvr>
                                        <p:cTn id="6" dur="1" fill="hold">
                                          <p:stCondLst>
                                            <p:cond delay="0"/>
                                          </p:stCondLst>
                                        </p:cTn>
                                        <p:tgtEl>
                                          <p:spTgt spid="214018"/>
                                        </p:tgtEl>
                                        <p:attrNameLst>
                                          <p:attrName>style.visibility</p:attrName>
                                        </p:attrNameLst>
                                      </p:cBhvr>
                                      <p:to>
                                        <p:strVal val="visible"/>
                                      </p:to>
                                    </p:set>
                                    <p:anim calcmode="lin" valueType="num">
                                      <p:cBhvr additive="base">
                                        <p:cTn id="7" dur="300" fill="hold"/>
                                        <p:tgtEl>
                                          <p:spTgt spid="214018"/>
                                        </p:tgtEl>
                                        <p:attrNameLst>
                                          <p:attrName>ppt_x</p:attrName>
                                        </p:attrNameLst>
                                      </p:cBhvr>
                                      <p:tavLst>
                                        <p:tav tm="0">
                                          <p:val>
                                            <p:strVal val="1+#ppt_w/2"/>
                                          </p:val>
                                        </p:tav>
                                        <p:tav tm="100000">
                                          <p:val>
                                            <p:strVal val="#ppt_x"/>
                                          </p:val>
                                        </p:tav>
                                      </p:tavLst>
                                    </p:anim>
                                    <p:anim calcmode="lin" valueType="num">
                                      <p:cBhvr additive="base">
                                        <p:cTn id="8" dur="300" fill="hold"/>
                                        <p:tgtEl>
                                          <p:spTgt spid="2140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autoUpdateAnimBg="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323850" y="981075"/>
            <a:ext cx="8496300" cy="436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tr-TR" altLang="tr-TR" sz="2800" b="1">
                <a:solidFill>
                  <a:srgbClr val="660033"/>
                </a:solidFill>
                <a:latin typeface="Times New Roman" pitchFamily="18" charset="0"/>
                <a:cs typeface="Times New Roman" pitchFamily="18" charset="0"/>
              </a:rPr>
              <a:t>Ayrıca;</a:t>
            </a:r>
          </a:p>
          <a:p>
            <a:pPr algn="just" eaLnBrk="1" hangingPunct="1">
              <a:spcBef>
                <a:spcPct val="0"/>
              </a:spcBef>
              <a:buFontTx/>
              <a:buNone/>
            </a:pPr>
            <a:r>
              <a:rPr lang="tr-TR" altLang="tr-TR" sz="2800" b="1">
                <a:solidFill>
                  <a:srgbClr val="660033"/>
                </a:solidFill>
                <a:latin typeface="Times New Roman" pitchFamily="18" charset="0"/>
                <a:cs typeface="Times New Roman" pitchFamily="18" charset="0"/>
              </a:rPr>
              <a:t>İddia konuları ile ilgili olmak üzere İlçe Milli Eğitim Müdürlüğünden gerekli belge örnekleri (Ek:..); Merkez Lisesi Müdürlüğünden konuya ilişkin evrak defterinin ilgili sayfalarının fotokopileri (Ek:.) ve İlçe Cumhuriyet Başsavcılığından mahkeme safahatı hakkında gerekli bilgi (Ek:..); alınarak rapora ek yapılmıştır.</a:t>
            </a:r>
          </a:p>
          <a:p>
            <a:pPr algn="just" eaLnBrk="1" hangingPunct="1">
              <a:spcBef>
                <a:spcPct val="0"/>
              </a:spcBef>
              <a:buFontTx/>
              <a:buNone/>
            </a:pPr>
            <a:r>
              <a:rPr lang="tr-TR" altLang="tr-TR" sz="2800" b="1">
                <a:solidFill>
                  <a:srgbClr val="660033"/>
                </a:solidFill>
                <a:latin typeface="Times New Roman" pitchFamily="18" charset="0"/>
                <a:cs typeface="Times New Roman" pitchFamily="18" charset="0"/>
              </a:rPr>
              <a:t> </a:t>
            </a:r>
          </a:p>
          <a:p>
            <a:pPr eaLnBrk="1" hangingPunct="1">
              <a:spcBef>
                <a:spcPct val="0"/>
              </a:spcBef>
              <a:buFontTx/>
              <a:buNone/>
            </a:pPr>
            <a:endParaRPr lang="tr-TR" altLang="tr-TR" sz="2800" b="1">
              <a:solidFill>
                <a:srgbClr val="660033"/>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wd">
                                    <p:tmPct val="100000"/>
                                  </p:iterate>
                                  <p:childTnLst>
                                    <p:set>
                                      <p:cBhvr>
                                        <p:cTn id="6" dur="1" fill="hold">
                                          <p:stCondLst>
                                            <p:cond delay="0"/>
                                          </p:stCondLst>
                                        </p:cTn>
                                        <p:tgtEl>
                                          <p:spTgt spid="215042"/>
                                        </p:tgtEl>
                                        <p:attrNameLst>
                                          <p:attrName>style.visibility</p:attrName>
                                        </p:attrNameLst>
                                      </p:cBhvr>
                                      <p:to>
                                        <p:strVal val="visible"/>
                                      </p:to>
                                    </p:set>
                                    <p:anim calcmode="lin" valueType="num">
                                      <p:cBhvr additive="base">
                                        <p:cTn id="7" dur="300" fill="hold"/>
                                        <p:tgtEl>
                                          <p:spTgt spid="215042"/>
                                        </p:tgtEl>
                                        <p:attrNameLst>
                                          <p:attrName>ppt_x</p:attrName>
                                        </p:attrNameLst>
                                      </p:cBhvr>
                                      <p:tavLst>
                                        <p:tav tm="0">
                                          <p:val>
                                            <p:strVal val="#ppt_x"/>
                                          </p:val>
                                        </p:tav>
                                        <p:tav tm="100000">
                                          <p:val>
                                            <p:strVal val="#ppt_x"/>
                                          </p:val>
                                        </p:tav>
                                      </p:tavLst>
                                    </p:anim>
                                    <p:anim calcmode="lin" valueType="num">
                                      <p:cBhvr additive="base">
                                        <p:cTn id="8" dur="300" fill="hold"/>
                                        <p:tgtEl>
                                          <p:spTgt spid="21504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utoUpdateAnimBg="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179388" y="333375"/>
            <a:ext cx="8713787" cy="526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indent="447675" eaLnBrk="0" hangingPunct="0">
              <a:spcBef>
                <a:spcPct val="20000"/>
              </a:spcBef>
              <a:buFont typeface="Arial" charset="0"/>
              <a:buChar char="•"/>
              <a:tabLst>
                <a:tab pos="6762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6762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6762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6762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6762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9pPr>
          </a:lstStyle>
          <a:p>
            <a:pPr algn="just" eaLnBrk="1" hangingPunct="1">
              <a:spcBef>
                <a:spcPct val="0"/>
              </a:spcBef>
              <a:buFontTx/>
              <a:buNone/>
            </a:pPr>
            <a:r>
              <a:rPr lang="tr-TR" altLang="tr-TR" sz="2400" b="1">
                <a:solidFill>
                  <a:srgbClr val="003399"/>
                </a:solidFill>
                <a:latin typeface="Times New Roman" pitchFamily="18" charset="0"/>
                <a:cs typeface="Times New Roman" pitchFamily="18" charset="0"/>
              </a:rPr>
              <a:t>3. </a:t>
            </a:r>
            <a:r>
              <a:rPr lang="tr-TR" altLang="tr-TR" sz="2400" b="1" u="sng">
                <a:solidFill>
                  <a:srgbClr val="003399"/>
                </a:solidFill>
                <a:latin typeface="Times New Roman" pitchFamily="18" charset="0"/>
                <a:cs typeface="Times New Roman" pitchFamily="18" charset="0"/>
              </a:rPr>
              <a:t>TAHLİL VE MÜNAKAŞA</a:t>
            </a:r>
            <a:r>
              <a:rPr lang="tr-TR" altLang="tr-TR" sz="2400" b="1">
                <a:solidFill>
                  <a:srgbClr val="003399"/>
                </a:solidFill>
                <a:latin typeface="Times New Roman" pitchFamily="18" charset="0"/>
                <a:cs typeface="Times New Roman" pitchFamily="18" charset="0"/>
              </a:rPr>
              <a:t>:</a:t>
            </a:r>
          </a:p>
          <a:p>
            <a:pPr algn="just" eaLnBrk="1" hangingPunct="1">
              <a:spcBef>
                <a:spcPct val="0"/>
              </a:spcBef>
              <a:buFontTx/>
              <a:buNone/>
            </a:pPr>
            <a:r>
              <a:rPr lang="tr-TR" altLang="tr-TR" sz="2400">
                <a:latin typeface="Times New Roman" pitchFamily="18" charset="0"/>
                <a:cs typeface="Times New Roman" pitchFamily="18" charset="0"/>
              </a:rPr>
              <a:t>Soruşturma onayında yer alan;</a:t>
            </a:r>
          </a:p>
          <a:p>
            <a:pPr algn="just" eaLnBrk="1" hangingPunct="1">
              <a:spcBef>
                <a:spcPct val="0"/>
              </a:spcBef>
              <a:buFontTx/>
              <a:buNone/>
            </a:pPr>
            <a:r>
              <a:rPr lang="tr-TR" altLang="tr-TR" sz="2400" b="1">
                <a:latin typeface="Times New Roman" pitchFamily="18" charset="0"/>
                <a:cs typeface="Times New Roman" pitchFamily="18" charset="0"/>
              </a:rPr>
              <a:t>a) Okul Müdürü ….....nin</a:t>
            </a:r>
            <a:r>
              <a:rPr lang="tr-TR" altLang="tr-TR" sz="2400" b="1">
                <a:solidFill>
                  <a:schemeClr val="bg2"/>
                </a:solidFill>
                <a:latin typeface="Times New Roman" pitchFamily="18" charset="0"/>
                <a:cs typeface="Times New Roman" pitchFamily="18" charset="0"/>
              </a:rPr>
              <a:t>; </a:t>
            </a:r>
            <a:r>
              <a:rPr lang="tr-TR" altLang="tr-TR" sz="2400" b="1">
                <a:solidFill>
                  <a:srgbClr val="A50021"/>
                </a:solidFill>
                <a:latin typeface="Times New Roman" pitchFamily="18" charset="0"/>
                <a:cs typeface="Times New Roman" pitchFamily="18" charset="0"/>
              </a:rPr>
              <a:t>okula gelen öğrenci velisi ….......ye kaba davranışlarda bulunduğu”</a:t>
            </a:r>
            <a:r>
              <a:rPr lang="tr-TR" altLang="tr-TR" sz="2400" b="1">
                <a:solidFill>
                  <a:schemeClr val="bg2"/>
                </a:solidFill>
                <a:latin typeface="Times New Roman" pitchFamily="18" charset="0"/>
                <a:cs typeface="Times New Roman" pitchFamily="18" charset="0"/>
              </a:rPr>
              <a:t> </a:t>
            </a:r>
            <a:r>
              <a:rPr lang="tr-TR" altLang="tr-TR" sz="2400">
                <a:latin typeface="Times New Roman" pitchFamily="18" charset="0"/>
                <a:cs typeface="Times New Roman" pitchFamily="18" charset="0"/>
              </a:rPr>
              <a:t>iddiası ile ilgili olarak;</a:t>
            </a:r>
          </a:p>
          <a:p>
            <a:pPr algn="just" eaLnBrk="1" hangingPunct="1">
              <a:spcBef>
                <a:spcPct val="0"/>
              </a:spcBef>
              <a:buFontTx/>
              <a:buNone/>
            </a:pPr>
            <a:r>
              <a:rPr lang="tr-TR" altLang="tr-TR" sz="2400">
                <a:latin typeface="Times New Roman" pitchFamily="18" charset="0"/>
                <a:cs typeface="Times New Roman" pitchFamily="18" charset="0"/>
              </a:rPr>
              <a:t>Okul Müdürü..... İfadesinde; </a:t>
            </a:r>
            <a:r>
              <a:rPr lang="tr-TR" altLang="tr-TR" sz="2400">
                <a:solidFill>
                  <a:srgbClr val="003300"/>
                </a:solidFill>
                <a:latin typeface="Times New Roman" pitchFamily="18" charset="0"/>
                <a:cs typeface="Times New Roman" pitchFamily="18" charset="0"/>
              </a:rPr>
              <a:t>…….etmedim”</a:t>
            </a:r>
            <a:r>
              <a:rPr lang="tr-TR" altLang="tr-TR" sz="2400">
                <a:solidFill>
                  <a:schemeClr val="bg1"/>
                </a:solidFill>
                <a:latin typeface="Times New Roman" pitchFamily="18" charset="0"/>
                <a:cs typeface="Times New Roman" pitchFamily="18" charset="0"/>
              </a:rPr>
              <a:t> </a:t>
            </a:r>
            <a:r>
              <a:rPr lang="tr-TR" altLang="tr-TR" sz="2400">
                <a:latin typeface="Times New Roman" pitchFamily="18" charset="0"/>
                <a:cs typeface="Times New Roman" pitchFamily="18" charset="0"/>
              </a:rPr>
              <a:t>diyerek iddiayı reddetmiş ise de (Ek:..), olayın görgü tanıkları olan öğretmenler benzer ifadelerinde “………....yaptı, ……..….etti” diyerek iddiayı doğrulamışlardır. (Ek:..)</a:t>
            </a:r>
          </a:p>
          <a:p>
            <a:pPr algn="just" eaLnBrk="1" hangingPunct="1">
              <a:spcBef>
                <a:spcPct val="0"/>
              </a:spcBef>
              <a:buFontTx/>
              <a:buNone/>
            </a:pPr>
            <a:r>
              <a:rPr lang="tr-TR" altLang="tr-TR" sz="2400">
                <a:latin typeface="Times New Roman" pitchFamily="18" charset="0"/>
                <a:cs typeface="Times New Roman" pitchFamily="18" charset="0"/>
              </a:rPr>
              <a:t>Bu durumda Okul Müdürü....nin şikayetçi.....’ye kaba davranışlarda bulunduğu iddiasının sübuta erdiği anlaşılmıştır.</a:t>
            </a:r>
          </a:p>
          <a:p>
            <a:pPr eaLnBrk="1" hangingPunct="1">
              <a:spcBef>
                <a:spcPct val="0"/>
              </a:spcBef>
              <a:buFontTx/>
              <a:buNone/>
            </a:pPr>
            <a:r>
              <a:rPr lang="tr-TR" altLang="tr-TR" sz="2400">
                <a:solidFill>
                  <a:srgbClr val="A50021"/>
                </a:solidFill>
                <a:latin typeface="Times New Roman" pitchFamily="18" charset="0"/>
                <a:cs typeface="Times New Roman" pitchFamily="18" charset="0"/>
              </a:rPr>
              <a:t>Kesinleşen bu iddia ile Okul Müdürü</a:t>
            </a:r>
            <a:r>
              <a:rPr lang="tr-TR" altLang="tr-TR" sz="2400">
                <a:solidFill>
                  <a:srgbClr val="A50021"/>
                </a:solidFill>
                <a:latin typeface="Times New Roman" pitchFamily="18" charset="0"/>
              </a:rPr>
              <a:t>....nin</a:t>
            </a:r>
            <a:r>
              <a:rPr lang="tr-TR" altLang="tr-TR" sz="2400">
                <a:solidFill>
                  <a:srgbClr val="A50021"/>
                </a:solidFill>
                <a:latin typeface="Times New Roman" pitchFamily="18" charset="0"/>
                <a:cs typeface="Times New Roman" pitchFamily="18" charset="0"/>
              </a:rPr>
              <a:t> fiilinin 657 sayılı Kanunun ... maddesindeki</a:t>
            </a:r>
            <a:r>
              <a:rPr lang="tr-TR" altLang="tr-TR" sz="2400">
                <a:latin typeface="Times New Roman" pitchFamily="18" charset="0"/>
                <a:cs typeface="Times New Roman" pitchFamily="18" charset="0"/>
              </a:rPr>
              <a:t>; </a:t>
            </a:r>
            <a:r>
              <a:rPr lang="tr-TR" altLang="tr-TR" sz="2400" b="1" i="1">
                <a:latin typeface="Times New Roman" pitchFamily="18" charset="0"/>
              </a:rPr>
              <a:t>….” </a:t>
            </a:r>
            <a:r>
              <a:rPr lang="tr-TR" altLang="tr-TR" sz="2400" b="1">
                <a:solidFill>
                  <a:srgbClr val="003399"/>
                </a:solidFill>
                <a:latin typeface="Times New Roman" pitchFamily="18" charset="0"/>
              </a:rPr>
              <a:t>hükmü </a:t>
            </a:r>
            <a:r>
              <a:rPr lang="tr-TR" altLang="tr-TR" sz="2400" b="1">
                <a:solidFill>
                  <a:srgbClr val="003399"/>
                </a:solidFill>
                <a:latin typeface="Times New Roman" pitchFamily="18" charset="0"/>
                <a:cs typeface="Times New Roman" pitchFamily="18" charset="0"/>
              </a:rPr>
              <a:t>kapsamına girdiği anlaşılmıştır.</a:t>
            </a:r>
            <a:r>
              <a:rPr lang="tr-TR" altLang="tr-TR" sz="2400" b="1">
                <a:solidFill>
                  <a:srgbClr val="003399"/>
                </a:solidFill>
                <a:latin typeface="Times New Roman" pitchFamily="18" charset="0"/>
              </a:rPr>
              <a:t> </a:t>
            </a:r>
          </a:p>
          <a:p>
            <a:pPr eaLnBrk="1" hangingPunct="1">
              <a:spcBef>
                <a:spcPct val="0"/>
              </a:spcBef>
              <a:buFontTx/>
              <a:buNone/>
            </a:pPr>
            <a:endParaRPr lang="tr-TR" altLang="tr-TR" sz="2400" b="1">
              <a:solidFill>
                <a:srgbClr val="669900"/>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iterate type="wd">
                                    <p:tmPct val="100000"/>
                                  </p:iterate>
                                  <p:childTnLst>
                                    <p:set>
                                      <p:cBhvr>
                                        <p:cTn id="6" dur="1" fill="hold">
                                          <p:stCondLst>
                                            <p:cond delay="0"/>
                                          </p:stCondLst>
                                        </p:cTn>
                                        <p:tgtEl>
                                          <p:spTgt spid="216066"/>
                                        </p:tgtEl>
                                        <p:attrNameLst>
                                          <p:attrName>style.visibility</p:attrName>
                                        </p:attrNameLst>
                                      </p:cBhvr>
                                      <p:to>
                                        <p:strVal val="visible"/>
                                      </p:to>
                                    </p:set>
                                    <p:anim calcmode="lin" valueType="num">
                                      <p:cBhvr additive="base">
                                        <p:cTn id="7" dur="300" fill="hold"/>
                                        <p:tgtEl>
                                          <p:spTgt spid="216066"/>
                                        </p:tgtEl>
                                        <p:attrNameLst>
                                          <p:attrName>ppt_x</p:attrName>
                                        </p:attrNameLst>
                                      </p:cBhvr>
                                      <p:tavLst>
                                        <p:tav tm="0">
                                          <p:val>
                                            <p:strVal val="1+#ppt_w/2"/>
                                          </p:val>
                                        </p:tav>
                                        <p:tav tm="100000">
                                          <p:val>
                                            <p:strVal val="#ppt_x"/>
                                          </p:val>
                                        </p:tav>
                                      </p:tavLst>
                                    </p:anim>
                                    <p:anim calcmode="lin" valueType="num">
                                      <p:cBhvr additive="base">
                                        <p:cTn id="8" dur="300" fill="hold"/>
                                        <p:tgtEl>
                                          <p:spTgt spid="2160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Görev:</a:t>
            </a:r>
            <a:endParaRPr lang="tr-TR" dirty="0"/>
          </a:p>
        </p:txBody>
      </p:sp>
      <p:sp>
        <p:nvSpPr>
          <p:cNvPr id="3" name="İçerik Yer Tutucusu 2"/>
          <p:cNvSpPr>
            <a:spLocks noGrp="1"/>
          </p:cNvSpPr>
          <p:nvPr>
            <p:ph idx="1"/>
          </p:nvPr>
        </p:nvSpPr>
        <p:spPr/>
        <p:txBody>
          <a:bodyPr/>
          <a:lstStyle/>
          <a:p>
            <a:pPr algn="just"/>
            <a:r>
              <a:rPr lang="tr-TR" dirty="0" smtClean="0"/>
              <a:t>Bir </a:t>
            </a:r>
            <a:r>
              <a:rPr lang="tr-TR" dirty="0"/>
              <a:t>kimsenin</a:t>
            </a:r>
            <a:r>
              <a:rPr lang="tr-TR" b="1" dirty="0"/>
              <a:t> </a:t>
            </a:r>
            <a:r>
              <a:rPr lang="tr-TR" dirty="0"/>
              <a:t>/ kamu kurum ve kuruluşlarında çalışan görevlilerin, konumları itibariyle,  kanunlar ve diğer idari düzenlemeler gereğince yapmak durumunda oldukları iş ve işlemlerin bütünüdür.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243062530"/>
      </p:ext>
    </p:extLst>
  </p:cSld>
  <p:clrMapOvr>
    <a:masterClrMapping/>
  </p:clrMapOvr>
  <p:transition spd="slow">
    <p:wipe dir="u"/>
  </p:transition>
</p:sld>
</file>

<file path=ppt/slides/slide1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p:cNvSpPr>
            <a:spLocks noChangeArrowheads="1"/>
          </p:cNvSpPr>
          <p:nvPr/>
        </p:nvSpPr>
        <p:spPr bwMode="auto">
          <a:xfrm>
            <a:off x="179388" y="188913"/>
            <a:ext cx="8964612" cy="563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indent="446088"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b="1">
                <a:latin typeface="Times New Roman" pitchFamily="18" charset="0"/>
                <a:cs typeface="Times New Roman" pitchFamily="18" charset="0"/>
              </a:rPr>
              <a:t>b) </a:t>
            </a:r>
            <a:r>
              <a:rPr lang="tr-TR" altLang="tr-TR" sz="2400">
                <a:latin typeface="Times New Roman" pitchFamily="18" charset="0"/>
                <a:cs typeface="Times New Roman" pitchFamily="18" charset="0"/>
              </a:rPr>
              <a:t>Öğretmen......’nin</a:t>
            </a:r>
            <a:r>
              <a:rPr lang="tr-TR" altLang="tr-TR" sz="2400">
                <a:solidFill>
                  <a:schemeClr val="bg2"/>
                </a:solidFill>
                <a:latin typeface="Times New Roman" pitchFamily="18" charset="0"/>
                <a:cs typeface="Times New Roman" pitchFamily="18" charset="0"/>
              </a:rPr>
              <a:t>;</a:t>
            </a:r>
            <a:r>
              <a:rPr lang="tr-TR" altLang="tr-TR" sz="2400" b="1">
                <a:solidFill>
                  <a:schemeClr val="bg2"/>
                </a:solidFill>
                <a:latin typeface="Times New Roman" pitchFamily="18" charset="0"/>
                <a:cs typeface="Times New Roman" pitchFamily="18" charset="0"/>
              </a:rPr>
              <a:t> </a:t>
            </a:r>
            <a:r>
              <a:rPr lang="tr-TR" altLang="tr-TR" sz="2400" b="1">
                <a:solidFill>
                  <a:srgbClr val="A50021"/>
                </a:solidFill>
                <a:latin typeface="Times New Roman" pitchFamily="18" charset="0"/>
                <a:cs typeface="Times New Roman" pitchFamily="18" charset="0"/>
              </a:rPr>
              <a:t>derslere sık sık geç girdiği bazen de okula hiç gelmediği”</a:t>
            </a:r>
            <a:r>
              <a:rPr lang="tr-TR" altLang="tr-TR" sz="2400" b="1">
                <a:solidFill>
                  <a:schemeClr val="bg2"/>
                </a:solidFill>
                <a:latin typeface="Times New Roman" pitchFamily="18" charset="0"/>
                <a:cs typeface="Times New Roman" pitchFamily="18" charset="0"/>
              </a:rPr>
              <a:t> </a:t>
            </a:r>
            <a:r>
              <a:rPr lang="tr-TR" altLang="tr-TR" sz="2400">
                <a:solidFill>
                  <a:srgbClr val="003300"/>
                </a:solidFill>
                <a:latin typeface="Times New Roman" pitchFamily="18" charset="0"/>
                <a:cs typeface="Times New Roman" pitchFamily="18" charset="0"/>
              </a:rPr>
              <a:t>iddiasını,</a:t>
            </a:r>
            <a:r>
              <a:rPr lang="tr-TR" altLang="tr-TR" sz="2400">
                <a:solidFill>
                  <a:schemeClr val="bg1"/>
                </a:solidFill>
                <a:latin typeface="Times New Roman" pitchFamily="18" charset="0"/>
                <a:cs typeface="Times New Roman" pitchFamily="18" charset="0"/>
              </a:rPr>
              <a:t> </a:t>
            </a:r>
            <a:endParaRPr lang="tr-TR" altLang="tr-TR" sz="2400">
              <a:latin typeface="Times New Roman" pitchFamily="18" charset="0"/>
              <a:cs typeface="Times New Roman" pitchFamily="18" charset="0"/>
            </a:endParaRPr>
          </a:p>
          <a:p>
            <a:pPr eaLnBrk="1" hangingPunct="1">
              <a:spcBef>
                <a:spcPct val="0"/>
              </a:spcBef>
              <a:buFontTx/>
              <a:buNone/>
            </a:pPr>
            <a:r>
              <a:rPr lang="tr-TR" altLang="tr-TR" sz="2400">
                <a:latin typeface="Times New Roman" pitchFamily="18" charset="0"/>
                <a:cs typeface="Times New Roman" pitchFamily="18" charset="0"/>
              </a:rPr>
              <a:t>Öğretmen </a:t>
            </a:r>
            <a:r>
              <a:rPr lang="tr-TR" altLang="tr-TR" sz="2400" b="1">
                <a:latin typeface="Times New Roman" pitchFamily="18" charset="0"/>
              </a:rPr>
              <a:t>......</a:t>
            </a:r>
            <a:r>
              <a:rPr lang="tr-TR" altLang="tr-TR" sz="2400">
                <a:latin typeface="Times New Roman" pitchFamily="18" charset="0"/>
                <a:cs typeface="Times New Roman" pitchFamily="18" charset="0"/>
              </a:rPr>
              <a:t>ifadesinde;…..derslerime iki defa geç kaldım, 7 gün de raporum olması sebebiyle okula gelmedim” diyerek kabullenmiştir. (Ek:...)</a:t>
            </a:r>
          </a:p>
          <a:p>
            <a:pPr eaLnBrk="1" hangingPunct="1">
              <a:spcBef>
                <a:spcPct val="0"/>
              </a:spcBef>
              <a:buFontTx/>
              <a:buNone/>
            </a:pPr>
            <a:r>
              <a:rPr lang="tr-TR" altLang="tr-TR" sz="2400">
                <a:latin typeface="Times New Roman" pitchFamily="18" charset="0"/>
                <a:cs typeface="Times New Roman" pitchFamily="18" charset="0"/>
              </a:rPr>
              <a:t>Ayrıca bu husus tanık öğrencilerce de doğrulanmaktadır. (Ek:...)</a:t>
            </a:r>
          </a:p>
          <a:p>
            <a:pPr eaLnBrk="1" hangingPunct="1">
              <a:spcBef>
                <a:spcPct val="0"/>
              </a:spcBef>
              <a:buFontTx/>
              <a:buNone/>
            </a:pPr>
            <a:r>
              <a:rPr lang="tr-TR" altLang="tr-TR" sz="2400">
                <a:latin typeface="Times New Roman" pitchFamily="18" charset="0"/>
                <a:cs typeface="Times New Roman" pitchFamily="18" charset="0"/>
              </a:rPr>
              <a:t>Muhakkikliğimizce ders defterlerinde yapılan incelemede, öğretmen .......nin, ..., ...tarihlerinde ilk derslerine geç girdiği ve buna dayalı olarak okul müdürü tarafından kendisi hakkı</a:t>
            </a:r>
            <a:r>
              <a:rPr lang="tr-TR" altLang="tr-TR" sz="2400">
                <a:latin typeface="Times New Roman" pitchFamily="18" charset="0"/>
              </a:rPr>
              <a:t>n</a:t>
            </a:r>
            <a:r>
              <a:rPr lang="tr-TR" altLang="tr-TR" sz="2400">
                <a:latin typeface="Times New Roman" pitchFamily="18" charset="0"/>
                <a:cs typeface="Times New Roman" pitchFamily="18" charset="0"/>
              </a:rPr>
              <a:t>da işlem yapılarak ihtar cezası ile tecziye edildiği (Ek:..); …..tarihlerinde gelmediği günlerin ise istirahat raporuna dayalı olduğu anlaşılmıştır. (Ek:..) </a:t>
            </a:r>
          </a:p>
          <a:p>
            <a:pPr eaLnBrk="1" hangingPunct="1">
              <a:spcBef>
                <a:spcPct val="0"/>
              </a:spcBef>
              <a:buFontTx/>
              <a:buNone/>
            </a:pPr>
            <a:r>
              <a:rPr lang="tr-TR" altLang="tr-TR" sz="2400">
                <a:solidFill>
                  <a:srgbClr val="A50021"/>
                </a:solidFill>
                <a:latin typeface="Times New Roman" pitchFamily="18" charset="0"/>
                <a:cs typeface="Times New Roman" pitchFamily="18" charset="0"/>
              </a:rPr>
              <a:t>Bu duruma göre, öğretmen </a:t>
            </a:r>
            <a:r>
              <a:rPr lang="tr-TR" altLang="tr-TR" sz="2400">
                <a:solidFill>
                  <a:srgbClr val="A50021"/>
                </a:solidFill>
                <a:latin typeface="Times New Roman" pitchFamily="18" charset="0"/>
              </a:rPr>
              <a:t>V. D.......nin</a:t>
            </a:r>
            <a:r>
              <a:rPr lang="tr-TR" altLang="tr-TR" sz="2400" b="1" u="sng">
                <a:solidFill>
                  <a:srgbClr val="A50021"/>
                </a:solidFill>
                <a:latin typeface="Times New Roman" pitchFamily="18" charset="0"/>
              </a:rPr>
              <a:t> </a:t>
            </a:r>
            <a:r>
              <a:rPr lang="tr-TR" altLang="tr-TR" sz="2400">
                <a:solidFill>
                  <a:srgbClr val="A50021"/>
                </a:solidFill>
                <a:latin typeface="Times New Roman" pitchFamily="18" charset="0"/>
                <a:cs typeface="Times New Roman" pitchFamily="18" charset="0"/>
              </a:rPr>
              <a:t>devamsızlığı konusunda, gerekli işlemler önceden tamamlandığından ve aynı fiilden dolayı ikinci defa ceza uygulamasına gidilemeyeceğinden ilgili hakkında bu konuda herhangi bir işleme yer olmadığı anlaşılmıştır.</a:t>
            </a:r>
            <a:endParaRPr lang="tr-TR" altLang="tr-TR" sz="2400">
              <a:solidFill>
                <a:srgbClr val="A50021"/>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iterate type="wd">
                                    <p:tmPct val="100000"/>
                                  </p:iterate>
                                  <p:childTnLst>
                                    <p:set>
                                      <p:cBhvr>
                                        <p:cTn id="6" dur="1" fill="hold">
                                          <p:stCondLst>
                                            <p:cond delay="0"/>
                                          </p:stCondLst>
                                        </p:cTn>
                                        <p:tgtEl>
                                          <p:spTgt spid="217091"/>
                                        </p:tgtEl>
                                        <p:attrNameLst>
                                          <p:attrName>style.visibility</p:attrName>
                                        </p:attrNameLst>
                                      </p:cBhvr>
                                      <p:to>
                                        <p:strVal val="visible"/>
                                      </p:to>
                                    </p:set>
                                    <p:anim calcmode="lin" valueType="num">
                                      <p:cBhvr additive="base">
                                        <p:cTn id="7" dur="300" fill="hold"/>
                                        <p:tgtEl>
                                          <p:spTgt spid="217091"/>
                                        </p:tgtEl>
                                        <p:attrNameLst>
                                          <p:attrName>ppt_x</p:attrName>
                                        </p:attrNameLst>
                                      </p:cBhvr>
                                      <p:tavLst>
                                        <p:tav tm="0">
                                          <p:val>
                                            <p:strVal val="1+#ppt_w/2"/>
                                          </p:val>
                                        </p:tav>
                                        <p:tav tm="100000">
                                          <p:val>
                                            <p:strVal val="#ppt_x"/>
                                          </p:val>
                                        </p:tav>
                                      </p:tavLst>
                                    </p:anim>
                                    <p:anim calcmode="lin" valueType="num">
                                      <p:cBhvr additive="base">
                                        <p:cTn id="8" dur="300" fill="hold"/>
                                        <p:tgtEl>
                                          <p:spTgt spid="21709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1026"/>
          <p:cNvSpPr>
            <a:spLocks noChangeArrowheads="1"/>
          </p:cNvSpPr>
          <p:nvPr/>
        </p:nvSpPr>
        <p:spPr bwMode="auto">
          <a:xfrm>
            <a:off x="179388" y="333375"/>
            <a:ext cx="8640762" cy="526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b="1" dirty="0">
                <a:solidFill>
                  <a:schemeClr val="bg2"/>
                </a:solidFill>
                <a:latin typeface="Times New Roman" pitchFamily="18" charset="0"/>
                <a:cs typeface="Times New Roman" pitchFamily="18" charset="0"/>
              </a:rPr>
              <a:t>   </a:t>
            </a:r>
            <a:r>
              <a:rPr lang="tr-TR" altLang="tr-TR" sz="2400" b="1" dirty="0">
                <a:solidFill>
                  <a:srgbClr val="333399"/>
                </a:solidFill>
                <a:latin typeface="Times New Roman" pitchFamily="18" charset="0"/>
                <a:cs typeface="Times New Roman" pitchFamily="18" charset="0"/>
              </a:rPr>
              <a:t>c) Memur......’</a:t>
            </a:r>
            <a:r>
              <a:rPr lang="tr-TR" altLang="tr-TR" sz="2400" b="1" dirty="0" err="1">
                <a:solidFill>
                  <a:srgbClr val="333399"/>
                </a:solidFill>
                <a:latin typeface="Times New Roman" pitchFamily="18" charset="0"/>
                <a:cs typeface="Times New Roman" pitchFamily="18" charset="0"/>
              </a:rPr>
              <a:t>nin</a:t>
            </a:r>
            <a:r>
              <a:rPr lang="tr-TR" altLang="tr-TR" sz="2400" b="1" dirty="0">
                <a:solidFill>
                  <a:srgbClr val="333399"/>
                </a:solidFill>
                <a:latin typeface="Times New Roman" pitchFamily="18" charset="0"/>
                <a:cs typeface="Times New Roman" pitchFamily="18" charset="0"/>
              </a:rPr>
              <a:t>;</a:t>
            </a:r>
            <a:r>
              <a:rPr lang="tr-TR" altLang="tr-TR" sz="2400" b="1" dirty="0">
                <a:solidFill>
                  <a:schemeClr val="bg1"/>
                </a:solidFill>
                <a:latin typeface="Times New Roman" pitchFamily="18" charset="0"/>
                <a:cs typeface="Times New Roman" pitchFamily="18" charset="0"/>
              </a:rPr>
              <a:t> </a:t>
            </a:r>
            <a:r>
              <a:rPr lang="tr-TR" altLang="tr-TR" sz="2400" b="1" dirty="0">
                <a:solidFill>
                  <a:srgbClr val="A50021"/>
                </a:solidFill>
                <a:latin typeface="Times New Roman" pitchFamily="18" charset="0"/>
                <a:cs typeface="Times New Roman" pitchFamily="18" charset="0"/>
              </a:rPr>
              <a:t>ev sahibi.......ye caddede hakaret ettiği ve tokat attığı”</a:t>
            </a:r>
            <a:r>
              <a:rPr lang="tr-TR" altLang="tr-TR" sz="2400" b="1" dirty="0">
                <a:solidFill>
                  <a:schemeClr val="bg1"/>
                </a:solidFill>
                <a:latin typeface="Times New Roman" pitchFamily="18" charset="0"/>
                <a:cs typeface="Times New Roman" pitchFamily="18" charset="0"/>
              </a:rPr>
              <a:t> </a:t>
            </a:r>
            <a:r>
              <a:rPr lang="tr-TR" altLang="tr-TR" sz="2400" b="1" dirty="0">
                <a:solidFill>
                  <a:srgbClr val="333399"/>
                </a:solidFill>
                <a:latin typeface="Times New Roman" pitchFamily="18" charset="0"/>
                <a:cs typeface="Times New Roman" pitchFamily="18" charset="0"/>
              </a:rPr>
              <a:t>iddiasını, </a:t>
            </a:r>
            <a:endParaRPr lang="tr-TR" altLang="tr-TR" sz="2400" b="1" dirty="0">
              <a:solidFill>
                <a:srgbClr val="333399"/>
              </a:solidFill>
              <a:latin typeface="Times New Roman" pitchFamily="18" charset="0"/>
            </a:endParaRPr>
          </a:p>
          <a:p>
            <a:pPr eaLnBrk="1" hangingPunct="1">
              <a:spcBef>
                <a:spcPct val="0"/>
              </a:spcBef>
              <a:buFontTx/>
              <a:buNone/>
            </a:pPr>
            <a:r>
              <a:rPr lang="tr-TR" altLang="tr-TR" sz="2400" b="1" dirty="0">
                <a:latin typeface="Times New Roman" pitchFamily="18" charset="0"/>
                <a:cs typeface="Times New Roman" pitchFamily="18" charset="0"/>
              </a:rPr>
              <a:t>       Memur</a:t>
            </a:r>
            <a:r>
              <a:rPr lang="tr-TR" altLang="tr-TR" sz="2400" b="1" dirty="0">
                <a:latin typeface="Times New Roman" pitchFamily="18" charset="0"/>
              </a:rPr>
              <a:t>......</a:t>
            </a:r>
            <a:r>
              <a:rPr lang="tr-TR" altLang="tr-TR" sz="2400" b="1" dirty="0">
                <a:latin typeface="Times New Roman" pitchFamily="18" charset="0"/>
                <a:cs typeface="Times New Roman" pitchFamily="18" charset="0"/>
              </a:rPr>
              <a:t>.ifadesinde</a:t>
            </a:r>
            <a:r>
              <a:rPr lang="tr-TR" altLang="tr-TR" sz="2400" b="1" dirty="0">
                <a:solidFill>
                  <a:schemeClr val="bg1"/>
                </a:solidFill>
                <a:latin typeface="Times New Roman" pitchFamily="18" charset="0"/>
                <a:cs typeface="Times New Roman" pitchFamily="18" charset="0"/>
              </a:rPr>
              <a:t>; </a:t>
            </a:r>
            <a:r>
              <a:rPr lang="tr-TR" altLang="tr-TR" sz="2400" b="1" dirty="0">
                <a:solidFill>
                  <a:srgbClr val="00B050"/>
                </a:solidFill>
                <a:latin typeface="Times New Roman" pitchFamily="18" charset="0"/>
                <a:cs typeface="Times New Roman" pitchFamily="18" charset="0"/>
              </a:rPr>
              <a:t>ev sahibi ......ile caddede karşılaştım, kira ücreti için tartıştık, kendisine tokat atmadım” </a:t>
            </a:r>
            <a:r>
              <a:rPr lang="tr-TR" altLang="tr-TR" sz="2400" b="1" dirty="0">
                <a:solidFill>
                  <a:srgbClr val="333300"/>
                </a:solidFill>
                <a:latin typeface="Times New Roman" pitchFamily="18" charset="0"/>
                <a:cs typeface="Times New Roman" pitchFamily="18" charset="0"/>
              </a:rPr>
              <a:t>diyerek reddetmiş ise de, (Ek:...)</a:t>
            </a:r>
            <a:r>
              <a:rPr lang="tr-TR" altLang="tr-TR" sz="2400" b="1" dirty="0">
                <a:solidFill>
                  <a:schemeClr val="bg1"/>
                </a:solidFill>
                <a:latin typeface="Times New Roman" pitchFamily="18" charset="0"/>
                <a:cs typeface="Times New Roman" pitchFamily="18" charset="0"/>
              </a:rPr>
              <a:t> </a:t>
            </a:r>
          </a:p>
          <a:p>
            <a:pPr algn="just" eaLnBrk="1" hangingPunct="1">
              <a:spcBef>
                <a:spcPct val="0"/>
              </a:spcBef>
              <a:buFontTx/>
              <a:buNone/>
            </a:pPr>
            <a:r>
              <a:rPr lang="tr-TR" altLang="tr-TR" sz="2400" b="1" dirty="0"/>
              <a:t>      </a:t>
            </a:r>
            <a:r>
              <a:rPr lang="tr-TR" altLang="tr-TR" sz="2400" b="1" dirty="0">
                <a:latin typeface="Times New Roman" pitchFamily="18" charset="0"/>
              </a:rPr>
              <a:t>Şikayetçi ......ifadesinde; </a:t>
            </a:r>
            <a:r>
              <a:rPr lang="tr-TR" altLang="tr-TR" sz="2400" b="1" dirty="0">
                <a:solidFill>
                  <a:srgbClr val="663300"/>
                </a:solidFill>
                <a:latin typeface="Times New Roman" pitchFamily="18" charset="0"/>
              </a:rPr>
              <a:t>Memur .......kiracımdır, bir süredir aksattığı kiranın nedenini sormak için yanına gittiğimde bana hakaret edince aramızda tartışma çıktı, bu esnada bana bir de tokat attı, tanık iki öğretmenler ..ve ... ye sorulursa, onların da olayı böyle söyleyeceklerine inanıyorum. Konuyu Cumhuriyet Başsavcılığına da ilettim</a:t>
            </a:r>
            <a:r>
              <a:rPr lang="tr-TR" altLang="tr-TR" sz="2400" b="1" dirty="0">
                <a:latin typeface="Times New Roman" pitchFamily="18" charset="0"/>
              </a:rPr>
              <a:t>” diyerek doğrulamış, (Ek:..)</a:t>
            </a:r>
          </a:p>
          <a:p>
            <a:pPr eaLnBrk="1" hangingPunct="1">
              <a:spcBef>
                <a:spcPct val="0"/>
              </a:spcBef>
              <a:buFontTx/>
              <a:buNone/>
            </a:pPr>
            <a:r>
              <a:rPr lang="tr-TR" altLang="tr-TR" sz="2400" b="1" dirty="0">
                <a:latin typeface="Times New Roman" pitchFamily="18" charset="0"/>
                <a:cs typeface="Times New Roman" pitchFamily="18" charset="0"/>
              </a:rPr>
              <a:t>     Olayın görgü tanığı olan öğretmenler ....... ve .......de ifadelerinde </a:t>
            </a:r>
            <a:r>
              <a:rPr lang="tr-TR" altLang="tr-TR" sz="2400" b="1" dirty="0">
                <a:solidFill>
                  <a:schemeClr val="bg1"/>
                </a:solidFill>
                <a:latin typeface="Times New Roman" pitchFamily="18" charset="0"/>
                <a:cs typeface="Times New Roman" pitchFamily="18" charset="0"/>
              </a:rPr>
              <a:t>“</a:t>
            </a:r>
            <a:r>
              <a:rPr lang="tr-TR" altLang="tr-TR" sz="2400" b="1" dirty="0">
                <a:solidFill>
                  <a:srgbClr val="00B050"/>
                </a:solidFill>
                <a:latin typeface="Times New Roman" pitchFamily="18" charset="0"/>
                <a:cs typeface="Times New Roman" pitchFamily="18" charset="0"/>
              </a:rPr>
              <a:t>olayın, müştekinin ileri sürdüğü şekliyle cereyan ettiğini” </a:t>
            </a:r>
            <a:r>
              <a:rPr lang="tr-TR" altLang="tr-TR" sz="2400" b="1" dirty="0">
                <a:latin typeface="Times New Roman" pitchFamily="18" charset="0"/>
                <a:cs typeface="Times New Roman" pitchFamily="18" charset="0"/>
              </a:rPr>
              <a:t>söyleyerek iddiayı doğrulamışlardır. (Ek:......)</a:t>
            </a:r>
            <a:endParaRPr lang="tr-TR" altLang="tr-TR" sz="2400" b="1" dirty="0">
              <a:solidFill>
                <a:schemeClr val="bg1"/>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iterate type="wd">
                                    <p:tmPct val="100000"/>
                                  </p:iterate>
                                  <p:childTnLst>
                                    <p:set>
                                      <p:cBhvr>
                                        <p:cTn id="6" dur="1" fill="hold">
                                          <p:stCondLst>
                                            <p:cond delay="0"/>
                                          </p:stCondLst>
                                        </p:cTn>
                                        <p:tgtEl>
                                          <p:spTgt spid="218114"/>
                                        </p:tgtEl>
                                        <p:attrNameLst>
                                          <p:attrName>style.visibility</p:attrName>
                                        </p:attrNameLst>
                                      </p:cBhvr>
                                      <p:to>
                                        <p:strVal val="visible"/>
                                      </p:to>
                                    </p:set>
                                    <p:anim calcmode="lin" valueType="num">
                                      <p:cBhvr additive="base">
                                        <p:cTn id="7" dur="300" fill="hold"/>
                                        <p:tgtEl>
                                          <p:spTgt spid="218114"/>
                                        </p:tgtEl>
                                        <p:attrNameLst>
                                          <p:attrName>ppt_x</p:attrName>
                                        </p:attrNameLst>
                                      </p:cBhvr>
                                      <p:tavLst>
                                        <p:tav tm="0">
                                          <p:val>
                                            <p:strVal val="1+#ppt_w/2"/>
                                          </p:val>
                                        </p:tav>
                                        <p:tav tm="100000">
                                          <p:val>
                                            <p:strVal val="#ppt_x"/>
                                          </p:val>
                                        </p:tav>
                                      </p:tavLst>
                                    </p:anim>
                                    <p:anim calcmode="lin" valueType="num">
                                      <p:cBhvr additive="base">
                                        <p:cTn id="8" dur="300" fill="hold"/>
                                        <p:tgtEl>
                                          <p:spTgt spid="2181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autoUpdateAnimBg="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395288" y="692150"/>
            <a:ext cx="8353425" cy="544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tr-TR" altLang="tr-TR" sz="2400" b="1" dirty="0">
                <a:solidFill>
                  <a:schemeClr val="bg1"/>
                </a:solidFill>
                <a:latin typeface="Times New Roman" pitchFamily="18" charset="0"/>
                <a:cs typeface="Times New Roman" pitchFamily="18" charset="0"/>
              </a:rPr>
              <a:t>          </a:t>
            </a:r>
            <a:r>
              <a:rPr lang="tr-TR" altLang="tr-TR" sz="2500" b="1" dirty="0">
                <a:latin typeface="Times New Roman" pitchFamily="18" charset="0"/>
                <a:cs typeface="Times New Roman" pitchFamily="18" charset="0"/>
              </a:rPr>
              <a:t>Şikayetçi ......</a:t>
            </a:r>
            <a:r>
              <a:rPr lang="tr-TR" altLang="tr-TR" sz="2500" b="1" dirty="0" err="1">
                <a:latin typeface="Times New Roman" pitchFamily="18" charset="0"/>
                <a:cs typeface="Times New Roman" pitchFamily="18" charset="0"/>
              </a:rPr>
              <a:t>nin</a:t>
            </a:r>
            <a:r>
              <a:rPr lang="tr-TR" altLang="tr-TR" sz="2500" b="1" dirty="0">
                <a:latin typeface="Times New Roman" pitchFamily="18" charset="0"/>
                <a:cs typeface="Times New Roman" pitchFamily="18" charset="0"/>
              </a:rPr>
              <a:t> konuyu Cumhuriyet Başsavcılığına ilettiğini açıklaması üzerine, bu konuda </a:t>
            </a:r>
            <a:r>
              <a:rPr lang="tr-TR" altLang="tr-TR" sz="2500" b="1" dirty="0" err="1">
                <a:latin typeface="Times New Roman" pitchFamily="18" charset="0"/>
                <a:cs typeface="Times New Roman" pitchFamily="18" charset="0"/>
              </a:rPr>
              <a:t>muhakkikliğimizce</a:t>
            </a:r>
            <a:r>
              <a:rPr lang="tr-TR" altLang="tr-TR" sz="2500" b="1" dirty="0">
                <a:latin typeface="Times New Roman" pitchFamily="18" charset="0"/>
                <a:cs typeface="Times New Roman" pitchFamily="18" charset="0"/>
              </a:rPr>
              <a:t> adı geçen savcılıkla yapılan yazışmada, Memur....... hakkında dava açıldığı ve davanın devam etmekte olduğu anlaşılmıştır. (Ek:..)</a:t>
            </a:r>
          </a:p>
          <a:p>
            <a:pPr algn="just" eaLnBrk="1" hangingPunct="1">
              <a:spcBef>
                <a:spcPct val="0"/>
              </a:spcBef>
              <a:buFontTx/>
              <a:buNone/>
            </a:pPr>
            <a:r>
              <a:rPr lang="tr-TR" altLang="tr-TR" sz="2500" b="1" dirty="0">
                <a:latin typeface="Times New Roman" pitchFamily="18" charset="0"/>
                <a:cs typeface="Times New Roman" pitchFamily="18" charset="0"/>
              </a:rPr>
              <a:t>        Bu duruma göre memur.....</a:t>
            </a:r>
            <a:r>
              <a:rPr lang="tr-TR" altLang="tr-TR" sz="2500" b="1" dirty="0" err="1">
                <a:latin typeface="Times New Roman" pitchFamily="18" charset="0"/>
                <a:cs typeface="Times New Roman" pitchFamily="18" charset="0"/>
              </a:rPr>
              <a:t>nin</a:t>
            </a:r>
            <a:r>
              <a:rPr lang="tr-TR" altLang="tr-TR" sz="2500" b="1" dirty="0">
                <a:latin typeface="Times New Roman" pitchFamily="18" charset="0"/>
                <a:cs typeface="Times New Roman" pitchFamily="18" charset="0"/>
              </a:rPr>
              <a:t> </a:t>
            </a:r>
            <a:r>
              <a:rPr lang="tr-TR" altLang="tr-TR" sz="2500" b="1" dirty="0">
                <a:latin typeface="Times New Roman" pitchFamily="18" charset="0"/>
              </a:rPr>
              <a:t>şikayetçi</a:t>
            </a:r>
            <a:r>
              <a:rPr lang="tr-TR" altLang="tr-TR" sz="2500" b="1" dirty="0">
                <a:latin typeface="Times New Roman" pitchFamily="18" charset="0"/>
                <a:cs typeface="Times New Roman" pitchFamily="18" charset="0"/>
              </a:rPr>
              <a:t>.....ye hakaret ettiği ve tokat attığı iddiasının sübuta erdiği ve ilgilinin eyleminin </a:t>
            </a:r>
            <a:r>
              <a:rPr lang="tr-TR" altLang="tr-TR" sz="2500" b="1" dirty="0">
                <a:solidFill>
                  <a:srgbClr val="A50021"/>
                </a:solidFill>
                <a:latin typeface="Times New Roman" pitchFamily="18" charset="0"/>
                <a:cs typeface="Times New Roman" pitchFamily="18" charset="0"/>
              </a:rPr>
              <a:t>657 sayılı D.M.K.’</a:t>
            </a:r>
            <a:r>
              <a:rPr lang="tr-TR" altLang="tr-TR" sz="2500" b="1" dirty="0" err="1">
                <a:solidFill>
                  <a:srgbClr val="A50021"/>
                </a:solidFill>
                <a:latin typeface="Times New Roman" pitchFamily="18" charset="0"/>
                <a:cs typeface="Times New Roman" pitchFamily="18" charset="0"/>
              </a:rPr>
              <a:t>nın</a:t>
            </a:r>
            <a:r>
              <a:rPr lang="tr-TR" altLang="tr-TR" sz="2500" b="1" dirty="0">
                <a:solidFill>
                  <a:srgbClr val="A50021"/>
                </a:solidFill>
                <a:latin typeface="Times New Roman" pitchFamily="18" charset="0"/>
                <a:cs typeface="Times New Roman" pitchFamily="18" charset="0"/>
              </a:rPr>
              <a:t> 125/ </a:t>
            </a:r>
            <a:r>
              <a:rPr lang="tr-TR" altLang="tr-TR" sz="2500" b="1" dirty="0">
                <a:solidFill>
                  <a:srgbClr val="A50021"/>
                </a:solidFill>
                <a:latin typeface="Times New Roman" pitchFamily="18" charset="0"/>
              </a:rPr>
              <a:t>B-d </a:t>
            </a:r>
            <a:r>
              <a:rPr lang="tr-TR" altLang="tr-TR" sz="2500" b="1" dirty="0">
                <a:solidFill>
                  <a:srgbClr val="A50021"/>
                </a:solidFill>
                <a:latin typeface="Times New Roman" pitchFamily="18" charset="0"/>
                <a:cs typeface="Times New Roman" pitchFamily="18" charset="0"/>
              </a:rPr>
              <a:t>maddesindeki</a:t>
            </a:r>
            <a:r>
              <a:rPr lang="tr-TR" altLang="tr-TR" sz="2500" b="1" dirty="0">
                <a:latin typeface="Times New Roman" pitchFamily="18" charset="0"/>
                <a:cs typeface="Times New Roman" pitchFamily="18" charset="0"/>
              </a:rPr>
              <a:t>; </a:t>
            </a:r>
            <a:r>
              <a:rPr lang="tr-TR" altLang="tr-TR" sz="2500" b="1" i="1" dirty="0">
                <a:latin typeface="Times New Roman" pitchFamily="18" charset="0"/>
              </a:rPr>
              <a:t>Hizmet dışında Devlet memurunun itibar ve güven duygusunu sarsacak nitelikte davranışlarda bulunmak”</a:t>
            </a:r>
            <a:r>
              <a:rPr lang="tr-TR" altLang="tr-TR" sz="2500" b="1" dirty="0">
                <a:solidFill>
                  <a:srgbClr val="A50021"/>
                </a:solidFill>
                <a:latin typeface="Times New Roman" pitchFamily="18" charset="0"/>
                <a:cs typeface="Times New Roman" pitchFamily="18" charset="0"/>
              </a:rPr>
              <a:t> hükmü kapsamına girdiği </a:t>
            </a:r>
            <a:r>
              <a:rPr lang="tr-TR" altLang="tr-TR" sz="2500" b="1" dirty="0">
                <a:latin typeface="Times New Roman" pitchFamily="18" charset="0"/>
                <a:cs typeface="Times New Roman" pitchFamily="18" charset="0"/>
              </a:rPr>
              <a:t>kesinlik kazanmıştır.</a:t>
            </a:r>
          </a:p>
          <a:p>
            <a:pPr algn="just" eaLnBrk="1" hangingPunct="1">
              <a:spcBef>
                <a:spcPct val="0"/>
              </a:spcBef>
              <a:buFontTx/>
              <a:buNone/>
            </a:pPr>
            <a:endParaRPr lang="tr-TR" altLang="tr-TR" sz="2500" b="1" dirty="0">
              <a:solidFill>
                <a:schemeClr val="bg1"/>
              </a:solidFill>
              <a:latin typeface="Times New Roman" pitchFamily="18" charset="0"/>
              <a:cs typeface="Times New Roman" pitchFamily="18" charset="0"/>
            </a:endParaRPr>
          </a:p>
          <a:p>
            <a:pPr algn="just" eaLnBrk="1" hangingPunct="1">
              <a:spcBef>
                <a:spcPct val="0"/>
              </a:spcBef>
              <a:buFontTx/>
              <a:buNone/>
            </a:pPr>
            <a:endParaRPr lang="tr-TR" altLang="tr-TR" sz="2400" b="1" dirty="0">
              <a:solidFill>
                <a:schemeClr val="bg1"/>
              </a:solidFill>
              <a:latin typeface="Times New Roman" pitchFamily="18" charset="0"/>
              <a:cs typeface="Times New Roman" pitchFamily="18" charset="0"/>
            </a:endParaRPr>
          </a:p>
          <a:p>
            <a:pPr eaLnBrk="1" hangingPunct="1">
              <a:spcBef>
                <a:spcPct val="0"/>
              </a:spcBef>
              <a:buFontTx/>
              <a:buNone/>
            </a:pPr>
            <a:endParaRPr lang="tr-TR" altLang="tr-TR" sz="2400" b="1" dirty="0">
              <a:solidFill>
                <a:schemeClr val="bg1"/>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wd">
                                    <p:tmPct val="100000"/>
                                  </p:iterate>
                                  <p:childTnLst>
                                    <p:set>
                                      <p:cBhvr>
                                        <p:cTn id="6" dur="1" fill="hold">
                                          <p:stCondLst>
                                            <p:cond delay="0"/>
                                          </p:stCondLst>
                                        </p:cTn>
                                        <p:tgtEl>
                                          <p:spTgt spid="219138"/>
                                        </p:tgtEl>
                                        <p:attrNameLst>
                                          <p:attrName>style.visibility</p:attrName>
                                        </p:attrNameLst>
                                      </p:cBhvr>
                                      <p:to>
                                        <p:strVal val="visible"/>
                                      </p:to>
                                    </p:set>
                                    <p:anim calcmode="lin" valueType="num">
                                      <p:cBhvr additive="base">
                                        <p:cTn id="7" dur="300" fill="hold"/>
                                        <p:tgtEl>
                                          <p:spTgt spid="219138"/>
                                        </p:tgtEl>
                                        <p:attrNameLst>
                                          <p:attrName>ppt_x</p:attrName>
                                        </p:attrNameLst>
                                      </p:cBhvr>
                                      <p:tavLst>
                                        <p:tav tm="0">
                                          <p:val>
                                            <p:strVal val="#ppt_x"/>
                                          </p:val>
                                        </p:tav>
                                        <p:tav tm="100000">
                                          <p:val>
                                            <p:strVal val="#ppt_x"/>
                                          </p:val>
                                        </p:tav>
                                      </p:tavLst>
                                    </p:anim>
                                    <p:anim calcmode="lin" valueType="num">
                                      <p:cBhvr additive="base">
                                        <p:cTn id="8" dur="300" fill="hold"/>
                                        <p:tgtEl>
                                          <p:spTgt spid="2191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250825" y="1052513"/>
            <a:ext cx="8569325" cy="4340225"/>
          </a:xfrm>
          <a:prstGeom prst="rect">
            <a:avLst/>
          </a:prstGeom>
          <a:noFill/>
          <a:ln w="12700" cap="sq">
            <a:noFill/>
            <a:miter lim="800000"/>
            <a:headEnd type="none" w="sm" len="sm"/>
            <a:tailEnd type="none" w="sm" len="sm"/>
          </a:ln>
          <a:effectLst/>
        </p:spPr>
        <p:txBody>
          <a:bodyPr>
            <a:spAutoFit/>
          </a:bodyPr>
          <a:lstStyle/>
          <a:p>
            <a:pPr marL="142875" indent="-381000" fontAlgn="auto">
              <a:spcBef>
                <a:spcPts val="0"/>
              </a:spcBef>
              <a:spcAft>
                <a:spcPts val="0"/>
              </a:spcAft>
              <a:tabLst>
                <a:tab pos="687388" algn="l"/>
              </a:tabLst>
              <a:defRPr/>
            </a:pPr>
            <a:r>
              <a:rPr lang="tr-TR" sz="2400" dirty="0">
                <a:solidFill>
                  <a:schemeClr val="hlink"/>
                </a:solidFill>
                <a:effectLst>
                  <a:outerShdw blurRad="38100" dist="38100" dir="2700000" algn="tl">
                    <a:srgbClr val="000000"/>
                  </a:outerShdw>
                </a:effectLst>
                <a:latin typeface="Times New Roman" pitchFamily="18" charset="0"/>
                <a:cs typeface="+mn-cs"/>
              </a:rPr>
              <a:t>	</a:t>
            </a:r>
            <a:r>
              <a:rPr lang="tr-TR" sz="2800" b="1" dirty="0">
                <a:solidFill>
                  <a:srgbClr val="003399"/>
                </a:solidFill>
                <a:latin typeface="Times New Roman" pitchFamily="18" charset="0"/>
                <a:cs typeface="+mn-cs"/>
              </a:rPr>
              <a:t>4. </a:t>
            </a:r>
            <a:r>
              <a:rPr lang="tr-TR" sz="2800" b="1" u="sng" dirty="0">
                <a:solidFill>
                  <a:srgbClr val="003399"/>
                </a:solidFill>
                <a:latin typeface="Times New Roman" pitchFamily="18" charset="0"/>
                <a:cs typeface="+mn-cs"/>
              </a:rPr>
              <a:t>SONUÇ, KANAAT VE TEKLİFLER</a:t>
            </a:r>
            <a:r>
              <a:rPr lang="tr-TR" sz="2800" b="1" dirty="0">
                <a:solidFill>
                  <a:srgbClr val="003399"/>
                </a:solidFill>
                <a:latin typeface="Times New Roman" pitchFamily="18" charset="0"/>
                <a:cs typeface="+mn-cs"/>
              </a:rPr>
              <a:t>:</a:t>
            </a:r>
            <a:r>
              <a:rPr lang="tr-TR" sz="2800" b="1" u="sng" dirty="0">
                <a:solidFill>
                  <a:srgbClr val="003399"/>
                </a:solidFill>
                <a:latin typeface="Times New Roman" pitchFamily="18" charset="0"/>
                <a:cs typeface="+mn-cs"/>
              </a:rPr>
              <a:t> </a:t>
            </a:r>
          </a:p>
          <a:p>
            <a:pPr marL="142875" indent="-381000" fontAlgn="auto">
              <a:spcBef>
                <a:spcPts val="0"/>
              </a:spcBef>
              <a:spcAft>
                <a:spcPts val="0"/>
              </a:spcAft>
              <a:tabLst>
                <a:tab pos="687388" algn="l"/>
              </a:tabLst>
              <a:defRPr/>
            </a:pPr>
            <a:r>
              <a:rPr lang="tr-TR" sz="2800" b="1" u="sng" dirty="0">
                <a:solidFill>
                  <a:schemeClr val="hlink"/>
                </a:solidFill>
                <a:latin typeface="Times New Roman" pitchFamily="18" charset="0"/>
                <a:cs typeface="+mn-cs"/>
              </a:rPr>
              <a:t> </a:t>
            </a:r>
            <a:r>
              <a:rPr lang="tr-TR" sz="2800" b="1" dirty="0">
                <a:solidFill>
                  <a:schemeClr val="hlink"/>
                </a:solidFill>
                <a:latin typeface="Times New Roman" pitchFamily="18" charset="0"/>
                <a:cs typeface="+mn-cs"/>
              </a:rPr>
              <a:t>      </a:t>
            </a:r>
            <a:r>
              <a:rPr lang="tr-TR" sz="2800" b="1" dirty="0">
                <a:effectLst>
                  <a:outerShdw blurRad="38100" dist="38100" dir="2700000" algn="tl">
                    <a:srgbClr val="FFFFFF"/>
                  </a:outerShdw>
                </a:effectLst>
                <a:latin typeface="Times New Roman" pitchFamily="18" charset="0"/>
                <a:cs typeface="+mn-cs"/>
              </a:rPr>
              <a:t>A</a:t>
            </a:r>
            <a:r>
              <a:rPr lang="tr-TR" sz="2800" b="1" dirty="0">
                <a:effectLst>
                  <a:outerShdw blurRad="38100" dist="38100" dir="2700000" algn="tl">
                    <a:srgbClr val="FFFFFF"/>
                  </a:outerShdw>
                </a:effectLst>
                <a:latin typeface="Times New Roman" pitchFamily="18" charset="0"/>
                <a:cs typeface="Times New Roman" pitchFamily="18" charset="0"/>
              </a:rPr>
              <a:t>çıklanan ve sübuta eren davranışlarından dolayı;</a:t>
            </a:r>
          </a:p>
          <a:p>
            <a:pPr marL="142875" indent="-381000" fontAlgn="auto">
              <a:spcBef>
                <a:spcPts val="0"/>
              </a:spcBef>
              <a:spcAft>
                <a:spcPts val="0"/>
              </a:spcAft>
              <a:tabLst>
                <a:tab pos="687388" algn="l"/>
              </a:tabLst>
              <a:defRPr/>
            </a:pPr>
            <a:r>
              <a:rPr lang="tr-TR" sz="2800" b="1" dirty="0">
                <a:effectLst>
                  <a:outerShdw blurRad="38100" dist="38100" dir="2700000" algn="tl">
                    <a:srgbClr val="FFFFFF"/>
                  </a:outerShdw>
                </a:effectLst>
                <a:latin typeface="Times New Roman" pitchFamily="18" charset="0"/>
                <a:cs typeface="Times New Roman" pitchFamily="18" charset="0"/>
              </a:rPr>
              <a:t>       </a:t>
            </a:r>
            <a:r>
              <a:rPr lang="tr-TR" sz="2800" b="1" dirty="0">
                <a:effectLst>
                  <a:outerShdw blurRad="38100" dist="38100" dir="2700000" algn="tl">
                    <a:srgbClr val="000000"/>
                  </a:outerShdw>
                </a:effectLst>
                <a:latin typeface="Times New Roman" pitchFamily="18" charset="0"/>
                <a:cs typeface="Times New Roman" pitchFamily="18" charset="0"/>
              </a:rPr>
              <a:t>1) </a:t>
            </a:r>
            <a:r>
              <a:rPr lang="tr-TR" sz="2400" b="1" dirty="0">
                <a:effectLst>
                  <a:outerShdw blurRad="38100" dist="38100" dir="2700000" algn="tl">
                    <a:srgbClr val="000000"/>
                  </a:outerShdw>
                </a:effectLst>
                <a:latin typeface="Times New Roman" pitchFamily="18" charset="0"/>
                <a:cs typeface="+mn-cs"/>
              </a:rPr>
              <a:t>Merkez </a:t>
            </a:r>
            <a:r>
              <a:rPr lang="tr-TR" sz="2400" b="1" dirty="0">
                <a:effectLst>
                  <a:outerShdw blurRad="38100" dist="38100" dir="2700000" algn="tl">
                    <a:srgbClr val="000000"/>
                  </a:outerShdw>
                </a:effectLst>
                <a:latin typeface="Times New Roman" pitchFamily="18" charset="0"/>
                <a:cs typeface="Times New Roman" pitchFamily="18" charset="0"/>
              </a:rPr>
              <a:t>Lisesi Müdürü ve Fizik öğretmeni .…. </a:t>
            </a:r>
            <a:r>
              <a:rPr lang="tr-TR" sz="2400" b="1" dirty="0" err="1">
                <a:effectLst>
                  <a:outerShdw blurRad="38100" dist="38100" dir="2700000" algn="tl">
                    <a:srgbClr val="000000"/>
                  </a:outerShdw>
                </a:effectLst>
                <a:latin typeface="Times New Roman" pitchFamily="18" charset="0"/>
                <a:cs typeface="Times New Roman" pitchFamily="18" charset="0"/>
              </a:rPr>
              <a:t>nin</a:t>
            </a:r>
            <a:r>
              <a:rPr lang="tr-TR" sz="2400" b="1" dirty="0">
                <a:effectLst>
                  <a:outerShdw blurRad="38100" dist="38100" dir="2700000" algn="tl">
                    <a:srgbClr val="000000"/>
                  </a:outerShdw>
                </a:effectLst>
                <a:latin typeface="Times New Roman" pitchFamily="18" charset="0"/>
                <a:cs typeface="Times New Roman" pitchFamily="18" charset="0"/>
              </a:rPr>
              <a:t>:</a:t>
            </a:r>
          </a:p>
          <a:p>
            <a:pPr marL="142875" indent="-381000" fontAlgn="auto">
              <a:spcBef>
                <a:spcPts val="0"/>
              </a:spcBef>
              <a:spcAft>
                <a:spcPts val="0"/>
              </a:spcAft>
              <a:tabLst>
                <a:tab pos="687388" algn="l"/>
              </a:tabLst>
              <a:defRPr/>
            </a:pP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b="1" dirty="0">
                <a:solidFill>
                  <a:srgbClr val="990099"/>
                </a:solidFill>
                <a:effectLst>
                  <a:outerShdw blurRad="38100" dist="38100" dir="2700000" algn="tl">
                    <a:srgbClr val="000000"/>
                  </a:outerShdw>
                </a:effectLst>
                <a:latin typeface="Times New Roman" pitchFamily="18" charset="0"/>
                <a:cs typeface="Times New Roman" pitchFamily="18" charset="0"/>
              </a:rPr>
              <a:t>DİSİPLİN YÖNÜNDEN</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b="1" dirty="0" smtClean="0">
                <a:effectLst>
                  <a:outerShdw blurRad="38100" dist="38100" dir="2700000" algn="tl">
                    <a:srgbClr val="000000"/>
                  </a:outerShdw>
                </a:effectLst>
                <a:latin typeface="Times New Roman" pitchFamily="18" charset="0"/>
                <a:cs typeface="Times New Roman" pitchFamily="18" charset="0"/>
              </a:rPr>
              <a:t>657 sayılı </a:t>
            </a:r>
            <a:r>
              <a:rPr lang="tr-TR" sz="2800" b="1" dirty="0">
                <a:effectLst>
                  <a:outerShdw blurRad="38100" dist="38100" dir="2700000" algn="tl">
                    <a:srgbClr val="000000"/>
                  </a:outerShdw>
                </a:effectLst>
                <a:latin typeface="Times New Roman" pitchFamily="18" charset="0"/>
                <a:cs typeface="Times New Roman" pitchFamily="18" charset="0"/>
              </a:rPr>
              <a:t>Kanunun </a:t>
            </a:r>
            <a:r>
              <a:rPr lang="tr-TR" sz="2800" b="1" dirty="0" smtClean="0">
                <a:latin typeface="Times New Roman" pitchFamily="18" charset="0"/>
                <a:cs typeface="+mn-cs"/>
              </a:rPr>
              <a:t>125. </a:t>
            </a:r>
            <a:r>
              <a:rPr lang="tr-TR" sz="2800" b="1" dirty="0" smtClean="0">
                <a:solidFill>
                  <a:srgbClr val="A50021"/>
                </a:solidFill>
                <a:latin typeface="Times New Roman" pitchFamily="18" charset="0"/>
                <a:cs typeface="+mn-cs"/>
              </a:rPr>
              <a:t>maddesine </a:t>
            </a:r>
            <a:r>
              <a:rPr lang="tr-TR" sz="2800" b="1" dirty="0">
                <a:solidFill>
                  <a:srgbClr val="A50021"/>
                </a:solidFill>
                <a:latin typeface="Times New Roman" pitchFamily="18" charset="0"/>
                <a:cs typeface="+mn-cs"/>
              </a:rPr>
              <a:t>göre ……. cezası ile tecziyesinin,</a:t>
            </a:r>
          </a:p>
          <a:p>
            <a:pPr marL="142875" indent="-381000" fontAlgn="auto">
              <a:spcBef>
                <a:spcPts val="0"/>
              </a:spcBef>
              <a:spcAft>
                <a:spcPts val="0"/>
              </a:spcAft>
              <a:tabLst>
                <a:tab pos="687388" algn="l"/>
              </a:tabLst>
              <a:defRPr/>
            </a:pPr>
            <a:r>
              <a:rPr lang="tr-TR" sz="2800" b="1" dirty="0">
                <a:solidFill>
                  <a:srgbClr val="A50021"/>
                </a:solidFill>
                <a:latin typeface="Times New Roman" pitchFamily="18" charset="0"/>
                <a:cs typeface="+mn-cs"/>
              </a:rPr>
              <a:t>	</a:t>
            </a:r>
            <a:r>
              <a:rPr lang="tr-TR" sz="2800" b="1" dirty="0">
                <a:solidFill>
                  <a:srgbClr val="990099"/>
                </a:solidFill>
                <a:effectLst>
                  <a:outerShdw blurRad="38100" dist="38100" dir="2700000" algn="tl">
                    <a:srgbClr val="000000"/>
                  </a:outerShdw>
                </a:effectLst>
                <a:latin typeface="Times New Roman" pitchFamily="18" charset="0"/>
                <a:cs typeface="+mn-cs"/>
              </a:rPr>
              <a:t>ADLİ YÖNDEN:</a:t>
            </a:r>
            <a:r>
              <a:rPr lang="tr-TR" sz="2800" dirty="0">
                <a:latin typeface="Times New Roman" pitchFamily="18" charset="0"/>
                <a:cs typeface="+mn-cs"/>
              </a:rPr>
              <a:t> İşlem tayinine gerek olmadığının,</a:t>
            </a:r>
          </a:p>
          <a:p>
            <a:pPr marL="142875" indent="-381000" fontAlgn="auto">
              <a:spcBef>
                <a:spcPts val="0"/>
              </a:spcBef>
              <a:spcAft>
                <a:spcPts val="0"/>
              </a:spcAft>
              <a:tabLst>
                <a:tab pos="687388" algn="l"/>
              </a:tabLst>
              <a:defRPr/>
            </a:pPr>
            <a:r>
              <a:rPr lang="tr-TR" sz="2800" b="1" dirty="0">
                <a:solidFill>
                  <a:schemeClr val="bg1"/>
                </a:solidFill>
                <a:effectLst>
                  <a:outerShdw blurRad="38100" dist="38100" dir="2700000" algn="tl">
                    <a:srgbClr val="000000"/>
                  </a:outerShdw>
                </a:effectLst>
                <a:latin typeface="Times New Roman" pitchFamily="18" charset="0"/>
                <a:cs typeface="+mn-cs"/>
              </a:rPr>
              <a:t>	</a:t>
            </a:r>
            <a:r>
              <a:rPr lang="tr-TR" sz="2800" b="1" dirty="0">
                <a:solidFill>
                  <a:srgbClr val="990099"/>
                </a:solidFill>
                <a:effectLst>
                  <a:outerShdw blurRad="38100" dist="38100" dir="2700000" algn="tl">
                    <a:srgbClr val="000000"/>
                  </a:outerShdw>
                </a:effectLst>
                <a:latin typeface="Times New Roman" pitchFamily="18" charset="0"/>
                <a:cs typeface="Times New Roman" pitchFamily="18" charset="0"/>
              </a:rPr>
              <a:t>MALİ YÖNDEN</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dirty="0">
                <a:latin typeface="Times New Roman" pitchFamily="18" charset="0"/>
                <a:cs typeface="Times New Roman" pitchFamily="18" charset="0"/>
              </a:rPr>
              <a:t>İşlem tayinine gerek olmadığının</a:t>
            </a:r>
            <a:r>
              <a:rPr lang="tr-TR" sz="2800" dirty="0">
                <a:latin typeface="Times New Roman" pitchFamily="18" charset="0"/>
                <a:cs typeface="+mn-cs"/>
              </a:rPr>
              <a:t>,</a:t>
            </a:r>
          </a:p>
          <a:p>
            <a:pPr marL="142875" indent="-381000" fontAlgn="auto">
              <a:spcBef>
                <a:spcPts val="0"/>
              </a:spcBef>
              <a:spcAft>
                <a:spcPts val="0"/>
              </a:spcAft>
              <a:tabLst>
                <a:tab pos="687388" algn="l"/>
              </a:tabLst>
              <a:defRPr/>
            </a:pPr>
            <a:r>
              <a:rPr lang="tr-TR" sz="2800" b="1" dirty="0">
                <a:solidFill>
                  <a:schemeClr val="bg1"/>
                </a:solidFill>
                <a:effectLst>
                  <a:outerShdw blurRad="38100" dist="38100" dir="2700000" algn="tl">
                    <a:srgbClr val="000000"/>
                  </a:outerShdw>
                </a:effectLst>
                <a:latin typeface="Times New Roman" pitchFamily="18" charset="0"/>
                <a:cs typeface="+mn-cs"/>
              </a:rPr>
              <a:t>  </a:t>
            </a:r>
            <a:r>
              <a:rPr lang="tr-TR" sz="2800" b="1" dirty="0">
                <a:solidFill>
                  <a:srgbClr val="990099"/>
                </a:solidFill>
                <a:effectLst>
                  <a:outerShdw blurRad="38100" dist="38100" dir="2700000" algn="tl">
                    <a:srgbClr val="000000"/>
                  </a:outerShdw>
                </a:effectLst>
                <a:latin typeface="Times New Roman" pitchFamily="18" charset="0"/>
                <a:cs typeface="Times New Roman" pitchFamily="18" charset="0"/>
              </a:rPr>
              <a:t>İDARİ YÖNDEN:</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dirty="0">
                <a:latin typeface="Times New Roman" pitchFamily="18" charset="0"/>
                <a:cs typeface="Times New Roman" pitchFamily="18" charset="0"/>
              </a:rPr>
              <a:t>İşlem tayinine gerek olmadığının,</a:t>
            </a:r>
          </a:p>
          <a:p>
            <a:pPr marL="142875" indent="-381000" fontAlgn="auto">
              <a:spcBef>
                <a:spcPts val="0"/>
              </a:spcBef>
              <a:spcAft>
                <a:spcPts val="0"/>
              </a:spcAft>
              <a:buFontTx/>
              <a:buAutoNum type="alphaLcParenR" startAt="3"/>
              <a:tabLst>
                <a:tab pos="687388" algn="l"/>
              </a:tabLst>
              <a:defRPr/>
            </a:pPr>
            <a:endParaRPr lang="tr-TR" sz="2800" b="1" dirty="0">
              <a:solidFill>
                <a:schemeClr val="bg1"/>
              </a:solidFill>
              <a:effectLst>
                <a:outerShdw blurRad="38100" dist="38100" dir="2700000" algn="tl">
                  <a:srgbClr val="000000"/>
                </a:outerShdw>
              </a:effectLst>
              <a:latin typeface="Times New Roman" pitchFamily="18" charset="0"/>
              <a:cs typeface="+mn-cs"/>
            </a:endParaRPr>
          </a:p>
          <a:p>
            <a:pPr marL="142875" indent="-381000" fontAlgn="auto">
              <a:spcBef>
                <a:spcPts val="0"/>
              </a:spcBef>
              <a:spcAft>
                <a:spcPts val="0"/>
              </a:spcAft>
              <a:buFontTx/>
              <a:buAutoNum type="alphaLcParenR" startAt="3"/>
              <a:tabLst>
                <a:tab pos="687388" algn="l"/>
              </a:tabLst>
              <a:defRPr/>
            </a:pPr>
            <a:endParaRPr lang="tr-TR" sz="2400" dirty="0">
              <a:solidFill>
                <a:schemeClr val="bg1"/>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iterate type="wd">
                                    <p:tmPct val="100000"/>
                                  </p:iterate>
                                  <p:childTnLst>
                                    <p:set>
                                      <p:cBhvr>
                                        <p:cTn id="6" dur="1" fill="hold">
                                          <p:stCondLst>
                                            <p:cond delay="0"/>
                                          </p:stCondLst>
                                        </p:cTn>
                                        <p:tgtEl>
                                          <p:spTgt spid="220162"/>
                                        </p:tgtEl>
                                        <p:attrNameLst>
                                          <p:attrName>style.visibility</p:attrName>
                                        </p:attrNameLst>
                                      </p:cBhvr>
                                      <p:to>
                                        <p:strVal val="visible"/>
                                      </p:to>
                                    </p:set>
                                    <p:anim calcmode="lin" valueType="num">
                                      <p:cBhvr additive="base">
                                        <p:cTn id="7" dur="300" fill="hold"/>
                                        <p:tgtEl>
                                          <p:spTgt spid="220162"/>
                                        </p:tgtEl>
                                        <p:attrNameLst>
                                          <p:attrName>ppt_x</p:attrName>
                                        </p:attrNameLst>
                                      </p:cBhvr>
                                      <p:tavLst>
                                        <p:tav tm="0">
                                          <p:val>
                                            <p:strVal val="0-#ppt_w/2"/>
                                          </p:val>
                                        </p:tav>
                                        <p:tav tm="100000">
                                          <p:val>
                                            <p:strVal val="#ppt_x"/>
                                          </p:val>
                                        </p:tav>
                                      </p:tavLst>
                                    </p:anim>
                                    <p:anim calcmode="lin" valueType="num">
                                      <p:cBhvr additive="base">
                                        <p:cTn id="8" dur="300" fill="hold"/>
                                        <p:tgtEl>
                                          <p:spTgt spid="22016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autoUpdateAnimBg="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468313" y="1268413"/>
            <a:ext cx="8496300" cy="3508375"/>
          </a:xfrm>
          <a:prstGeom prst="rect">
            <a:avLst/>
          </a:prstGeom>
          <a:noFill/>
          <a:ln w="12700" cap="sq">
            <a:noFill/>
            <a:miter lim="800000"/>
            <a:headEnd type="none" w="sm" len="sm"/>
            <a:tailEnd type="none" w="sm" len="sm"/>
          </a:ln>
          <a:effectLst/>
        </p:spPr>
        <p:txBody>
          <a:bodyPr>
            <a:spAutoFit/>
          </a:bodyPr>
          <a:lstStyle/>
          <a:p>
            <a:pPr indent="-20638" fontAlgn="auto">
              <a:spcBef>
                <a:spcPts val="0"/>
              </a:spcBef>
              <a:spcAft>
                <a:spcPts val="0"/>
              </a:spcAft>
              <a:tabLst>
                <a:tab pos="444500" algn="l"/>
              </a:tabLst>
              <a:defRPr/>
            </a:pPr>
            <a:r>
              <a:rPr lang="tr-TR" sz="2800" dirty="0">
                <a:latin typeface="Times New Roman" pitchFamily="18" charset="0"/>
                <a:cs typeface="+mn-cs"/>
              </a:rPr>
              <a:t>         </a:t>
            </a:r>
            <a:r>
              <a:rPr lang="tr-TR" sz="2800" b="1" dirty="0">
                <a:latin typeface="Times New Roman" pitchFamily="18" charset="0"/>
                <a:cs typeface="+mn-cs"/>
              </a:rPr>
              <a:t>2</a:t>
            </a:r>
            <a:r>
              <a:rPr lang="tr-TR" sz="2800" b="1" dirty="0">
                <a:latin typeface="Times New Roman" pitchFamily="18" charset="0"/>
                <a:cs typeface="Times New Roman" pitchFamily="18" charset="0"/>
              </a:rPr>
              <a:t>) </a:t>
            </a:r>
            <a:r>
              <a:rPr lang="tr-TR" sz="2800" b="1" dirty="0" smtClean="0">
                <a:latin typeface="Times New Roman" pitchFamily="18" charset="0"/>
                <a:cs typeface="Times New Roman" pitchFamily="18" charset="0"/>
              </a:rPr>
              <a:t>………… Lisesi </a:t>
            </a:r>
            <a:r>
              <a:rPr lang="tr-TR" sz="2800" b="1" dirty="0">
                <a:latin typeface="Times New Roman" pitchFamily="18" charset="0"/>
                <a:cs typeface="Times New Roman" pitchFamily="18" charset="0"/>
              </a:rPr>
              <a:t>Öğretmeni  ...</a:t>
            </a:r>
            <a:r>
              <a:rPr lang="tr-TR" sz="2800" b="1" dirty="0" err="1">
                <a:latin typeface="Times New Roman" pitchFamily="18" charset="0"/>
                <a:cs typeface="+mn-cs"/>
              </a:rPr>
              <a:t>nin</a:t>
            </a:r>
            <a:r>
              <a:rPr lang="tr-TR" sz="2800" b="1" dirty="0">
                <a:latin typeface="Times New Roman" pitchFamily="18" charset="0"/>
                <a:cs typeface="Times New Roman" pitchFamily="18" charset="0"/>
              </a:rPr>
              <a:t>:</a:t>
            </a:r>
          </a:p>
          <a:p>
            <a:pPr indent="-20638" fontAlgn="auto">
              <a:spcBef>
                <a:spcPts val="0"/>
              </a:spcBef>
              <a:spcAft>
                <a:spcPts val="0"/>
              </a:spcAft>
              <a:tabLst>
                <a:tab pos="444500" algn="l"/>
              </a:tabLst>
              <a:defRPr/>
            </a:pP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b="1" dirty="0">
                <a:solidFill>
                  <a:srgbClr val="A50021"/>
                </a:solidFill>
                <a:effectLst>
                  <a:outerShdw blurRad="38100" dist="38100" dir="2700000" algn="tl">
                    <a:srgbClr val="000000"/>
                  </a:outerShdw>
                </a:effectLst>
                <a:latin typeface="Times New Roman" pitchFamily="18" charset="0"/>
                <a:cs typeface="Times New Roman" pitchFamily="18" charset="0"/>
              </a:rPr>
              <a:t>DİSİPLİN YÖNÜNDEN:</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dirty="0">
                <a:latin typeface="Times New Roman" pitchFamily="18" charset="0"/>
                <a:cs typeface="Times New Roman" pitchFamily="18" charset="0"/>
              </a:rPr>
              <a:t>Herhangi bir teklife gerek bulunmadığının,</a:t>
            </a:r>
          </a:p>
          <a:p>
            <a:pPr indent="-20638" fontAlgn="auto">
              <a:spcBef>
                <a:spcPts val="0"/>
              </a:spcBef>
              <a:spcAft>
                <a:spcPts val="0"/>
              </a:spcAft>
              <a:tabLst>
                <a:tab pos="444500" algn="l"/>
              </a:tabLst>
              <a:defRPr/>
            </a:pPr>
            <a:r>
              <a:rPr lang="tr-TR" sz="2800" b="1" dirty="0">
                <a:solidFill>
                  <a:srgbClr val="A50021"/>
                </a:solidFill>
                <a:effectLst>
                  <a:outerShdw blurRad="38100" dist="38100" dir="2700000" algn="tl">
                    <a:srgbClr val="000000"/>
                  </a:outerShdw>
                </a:effectLst>
                <a:latin typeface="Times New Roman" pitchFamily="18" charset="0"/>
                <a:cs typeface="Times New Roman" pitchFamily="18" charset="0"/>
              </a:rPr>
              <a:t>  ADLİ YÖNDEN:</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dirty="0">
                <a:latin typeface="Times New Roman" pitchFamily="18" charset="0"/>
                <a:cs typeface="+mn-cs"/>
              </a:rPr>
              <a:t>İşlem tayinine gerek olmadığının,</a:t>
            </a:r>
            <a:r>
              <a:rPr lang="tr-TR" sz="2800" u="sng" dirty="0">
                <a:latin typeface="Times New Roman" pitchFamily="18" charset="0"/>
                <a:cs typeface="+mn-cs"/>
              </a:rPr>
              <a:t> </a:t>
            </a:r>
            <a:endParaRPr lang="tr-TR" sz="2800" dirty="0">
              <a:latin typeface="Times New Roman" pitchFamily="18" charset="0"/>
              <a:cs typeface="+mn-cs"/>
            </a:endParaRPr>
          </a:p>
          <a:p>
            <a:pPr indent="-20638" fontAlgn="auto">
              <a:spcBef>
                <a:spcPts val="0"/>
              </a:spcBef>
              <a:spcAft>
                <a:spcPts val="0"/>
              </a:spcAft>
              <a:tabLst>
                <a:tab pos="444500" algn="l"/>
              </a:tabLst>
              <a:defRPr/>
            </a:pPr>
            <a:r>
              <a:rPr lang="tr-TR" sz="2800" b="1" dirty="0">
                <a:latin typeface="Times New Roman" pitchFamily="18" charset="0"/>
                <a:cs typeface="+mn-cs"/>
              </a:rPr>
              <a:t>  </a:t>
            </a:r>
            <a:r>
              <a:rPr lang="tr-TR" sz="2800" b="1" dirty="0">
                <a:solidFill>
                  <a:srgbClr val="A50021"/>
                </a:solidFill>
                <a:effectLst>
                  <a:outerShdw blurRad="38100" dist="38100" dir="2700000" algn="tl">
                    <a:srgbClr val="000000"/>
                  </a:outerShdw>
                </a:effectLst>
                <a:latin typeface="Times New Roman" pitchFamily="18" charset="0"/>
                <a:cs typeface="Times New Roman" pitchFamily="18" charset="0"/>
              </a:rPr>
              <a:t>MALİ YÖNDEN:</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dirty="0">
                <a:latin typeface="Times New Roman" pitchFamily="18" charset="0"/>
                <a:cs typeface="Times New Roman" pitchFamily="18" charset="0"/>
              </a:rPr>
              <a:t>İşlem tayinine gerek olmadığının</a:t>
            </a:r>
            <a:r>
              <a:rPr lang="tr-TR" sz="2800" dirty="0">
                <a:solidFill>
                  <a:schemeClr val="bg1"/>
                </a:solidFill>
                <a:latin typeface="Times New Roman" pitchFamily="18" charset="0"/>
                <a:cs typeface="Times New Roman" pitchFamily="18" charset="0"/>
              </a:rPr>
              <a:t>,</a:t>
            </a:r>
          </a:p>
          <a:p>
            <a:pPr indent="-20638" fontAlgn="auto">
              <a:spcBef>
                <a:spcPts val="0"/>
              </a:spcBef>
              <a:spcAft>
                <a:spcPts val="0"/>
              </a:spcAft>
              <a:tabLst>
                <a:tab pos="444500" algn="l"/>
              </a:tabLst>
              <a:defRPr/>
            </a:pPr>
            <a:r>
              <a:rPr lang="tr-TR" sz="2800"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b="1" dirty="0">
                <a:solidFill>
                  <a:srgbClr val="A50021"/>
                </a:solidFill>
                <a:effectLst>
                  <a:outerShdw blurRad="38100" dist="38100" dir="2700000" algn="tl">
                    <a:srgbClr val="000000"/>
                  </a:outerShdw>
                </a:effectLst>
                <a:latin typeface="Times New Roman" pitchFamily="18" charset="0"/>
                <a:cs typeface="Times New Roman" pitchFamily="18" charset="0"/>
              </a:rPr>
              <a:t>İDARİ YÖNDEN:</a:t>
            </a:r>
            <a:r>
              <a:rPr lang="tr-TR" sz="2800" b="1"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800" dirty="0">
                <a:latin typeface="Times New Roman" pitchFamily="18" charset="0"/>
                <a:cs typeface="Times New Roman" pitchFamily="18" charset="0"/>
              </a:rPr>
              <a:t>İşlem tayinine gerek olmadığının,</a:t>
            </a:r>
          </a:p>
          <a:p>
            <a:pPr indent="-20638" fontAlgn="auto">
              <a:spcBef>
                <a:spcPts val="0"/>
              </a:spcBef>
              <a:spcAft>
                <a:spcPts val="0"/>
              </a:spcAft>
              <a:tabLst>
                <a:tab pos="444500" algn="l"/>
              </a:tabLst>
              <a:defRPr/>
            </a:pPr>
            <a:endParaRPr lang="tr-TR" sz="2800" dirty="0">
              <a:solidFill>
                <a:schemeClr val="bg1"/>
              </a:solidFill>
              <a:effectLst>
                <a:outerShdw blurRad="38100" dist="38100" dir="2700000" algn="tl">
                  <a:srgbClr val="000000"/>
                </a:outerShdw>
              </a:effectLst>
              <a:latin typeface="Times New Roman" pitchFamily="18" charset="0"/>
              <a:cs typeface="Times New Roman" pitchFamily="18" charset="0"/>
            </a:endParaRPr>
          </a:p>
          <a:p>
            <a:pPr indent="-20638" fontAlgn="auto">
              <a:spcBef>
                <a:spcPts val="0"/>
              </a:spcBef>
              <a:spcAft>
                <a:spcPts val="0"/>
              </a:spcAft>
              <a:tabLst>
                <a:tab pos="444500" algn="l"/>
              </a:tabLst>
              <a:defRPr/>
            </a:pPr>
            <a:endParaRPr lang="tr-TR" sz="2800" dirty="0">
              <a:solidFill>
                <a:schemeClr val="bg1"/>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iterate type="wd">
                                    <p:tmPct val="100000"/>
                                  </p:iterate>
                                  <p:childTnLst>
                                    <p:set>
                                      <p:cBhvr>
                                        <p:cTn id="6" dur="1" fill="hold">
                                          <p:stCondLst>
                                            <p:cond delay="0"/>
                                          </p:stCondLst>
                                        </p:cTn>
                                        <p:tgtEl>
                                          <p:spTgt spid="221186"/>
                                        </p:tgtEl>
                                        <p:attrNameLst>
                                          <p:attrName>style.visibility</p:attrName>
                                        </p:attrNameLst>
                                      </p:cBhvr>
                                      <p:to>
                                        <p:strVal val="visible"/>
                                      </p:to>
                                    </p:set>
                                    <p:anim calcmode="lin" valueType="num">
                                      <p:cBhvr additive="base">
                                        <p:cTn id="7" dur="300" fill="hold"/>
                                        <p:tgtEl>
                                          <p:spTgt spid="221186"/>
                                        </p:tgtEl>
                                        <p:attrNameLst>
                                          <p:attrName>ppt_x</p:attrName>
                                        </p:attrNameLst>
                                      </p:cBhvr>
                                      <p:tavLst>
                                        <p:tav tm="0">
                                          <p:val>
                                            <p:strVal val="0-#ppt_w/2"/>
                                          </p:val>
                                        </p:tav>
                                        <p:tav tm="100000">
                                          <p:val>
                                            <p:strVal val="#ppt_x"/>
                                          </p:val>
                                        </p:tav>
                                      </p:tavLst>
                                    </p:anim>
                                    <p:anim calcmode="lin" valueType="num">
                                      <p:cBhvr additive="base">
                                        <p:cTn id="8" dur="300" fill="hold"/>
                                        <p:tgtEl>
                                          <p:spTgt spid="22118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autoUpdateAnimBg="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468313" y="260350"/>
            <a:ext cx="8172450" cy="5693866"/>
          </a:xfrm>
          <a:prstGeom prst="rect">
            <a:avLst/>
          </a:prstGeom>
          <a:noFill/>
          <a:ln w="12700" cap="sq">
            <a:noFill/>
            <a:miter lim="800000"/>
            <a:headEnd type="none" w="sm" len="sm"/>
            <a:tailEnd type="none" w="sm" len="sm"/>
          </a:ln>
          <a:effectLst/>
        </p:spPr>
        <p:txBody>
          <a:bodyPr>
            <a:spAutoFit/>
          </a:bodyPr>
          <a:lstStyle/>
          <a:p>
            <a:pPr indent="-228600" fontAlgn="auto">
              <a:spcBef>
                <a:spcPts val="0"/>
              </a:spcBef>
              <a:spcAft>
                <a:spcPts val="0"/>
              </a:spcAft>
              <a:tabLst>
                <a:tab pos="676275" algn="l"/>
              </a:tabLst>
              <a:defRPr/>
            </a:pPr>
            <a:r>
              <a:rPr lang="tr-TR" sz="2800" b="1" dirty="0">
                <a:solidFill>
                  <a:schemeClr val="bg1"/>
                </a:solidFill>
                <a:latin typeface="Times New Roman" pitchFamily="18" charset="0"/>
                <a:cs typeface="+mn-cs"/>
              </a:rPr>
              <a:t>    </a:t>
            </a:r>
            <a:r>
              <a:rPr lang="tr-TR" sz="2400" b="1" dirty="0">
                <a:effectLst>
                  <a:outerShdw blurRad="38100" dist="38100" dir="2700000" algn="tl">
                    <a:srgbClr val="000000">
                      <a:alpha val="43137"/>
                    </a:srgbClr>
                  </a:outerShdw>
                </a:effectLst>
                <a:latin typeface="Times New Roman" pitchFamily="18" charset="0"/>
                <a:cs typeface="+mn-cs"/>
              </a:rPr>
              <a:t>3) </a:t>
            </a:r>
            <a:r>
              <a:rPr lang="tr-TR" sz="2400" b="1" dirty="0" smtClean="0">
                <a:effectLst>
                  <a:outerShdw blurRad="38100" dist="38100" dir="2700000" algn="tl">
                    <a:srgbClr val="000000">
                      <a:alpha val="43137"/>
                    </a:srgbClr>
                  </a:outerShdw>
                </a:effectLst>
                <a:latin typeface="Times New Roman" pitchFamily="18" charset="0"/>
                <a:cs typeface="+mn-cs"/>
              </a:rPr>
              <a:t>……….. </a:t>
            </a:r>
            <a:r>
              <a:rPr lang="tr-TR" sz="2400" b="1" dirty="0" smtClean="0">
                <a:effectLst>
                  <a:outerShdw blurRad="38100" dist="38100" dir="2700000" algn="tl">
                    <a:srgbClr val="000000">
                      <a:alpha val="43137"/>
                    </a:srgbClr>
                  </a:outerShdw>
                </a:effectLst>
                <a:latin typeface="Times New Roman" pitchFamily="18" charset="0"/>
                <a:cs typeface="Times New Roman" pitchFamily="18" charset="0"/>
              </a:rPr>
              <a:t>Lisesi </a:t>
            </a:r>
            <a:r>
              <a:rPr lang="tr-TR" sz="2400" b="1" dirty="0">
                <a:effectLst>
                  <a:outerShdw blurRad="38100" dist="38100" dir="2700000" algn="tl">
                    <a:srgbClr val="000000">
                      <a:alpha val="43137"/>
                    </a:srgbClr>
                  </a:outerShdw>
                </a:effectLst>
                <a:latin typeface="Times New Roman" pitchFamily="18" charset="0"/>
                <a:cs typeface="Times New Roman" pitchFamily="18" charset="0"/>
              </a:rPr>
              <a:t>Memuru..........</a:t>
            </a:r>
            <a:r>
              <a:rPr lang="tr-TR" sz="2400" b="1" dirty="0" err="1">
                <a:effectLst>
                  <a:outerShdw blurRad="38100" dist="38100" dir="2700000" algn="tl">
                    <a:srgbClr val="000000">
                      <a:alpha val="43137"/>
                    </a:srgbClr>
                  </a:outerShdw>
                </a:effectLst>
                <a:latin typeface="Times New Roman" pitchFamily="18" charset="0"/>
                <a:cs typeface="Times New Roman" pitchFamily="18" charset="0"/>
              </a:rPr>
              <a:t>nin</a:t>
            </a:r>
            <a:r>
              <a:rPr lang="tr-TR" sz="2400" b="1" dirty="0">
                <a:effectLst>
                  <a:outerShdw blurRad="38100" dist="38100" dir="2700000" algn="tl">
                    <a:srgbClr val="000000">
                      <a:alpha val="43137"/>
                    </a:srgbClr>
                  </a:outerShdw>
                </a:effectLst>
                <a:latin typeface="Times New Roman" pitchFamily="18" charset="0"/>
                <a:cs typeface="+mn-cs"/>
              </a:rPr>
              <a:t>;</a:t>
            </a:r>
          </a:p>
          <a:p>
            <a:pPr indent="-228600" fontAlgn="auto">
              <a:spcBef>
                <a:spcPts val="0"/>
              </a:spcBef>
              <a:spcAft>
                <a:spcPts val="0"/>
              </a:spcAft>
              <a:tabLst>
                <a:tab pos="676275" algn="l"/>
              </a:tabLst>
              <a:defRPr/>
            </a:pPr>
            <a:r>
              <a:rPr lang="tr-TR" sz="2400" b="1" dirty="0">
                <a:solidFill>
                  <a:schemeClr val="bg1"/>
                </a:solidFill>
                <a:latin typeface="Times New Roman" pitchFamily="18" charset="0"/>
                <a:cs typeface="+mn-cs"/>
              </a:rPr>
              <a:t>     </a:t>
            </a:r>
            <a:r>
              <a:rPr lang="tr-TR" sz="2400" b="1" dirty="0">
                <a:solidFill>
                  <a:srgbClr val="A50021"/>
                </a:solidFill>
                <a:latin typeface="Times New Roman" pitchFamily="18" charset="0"/>
                <a:cs typeface="Times New Roman" pitchFamily="18" charset="0"/>
              </a:rPr>
              <a:t>DİSİPLİN YÖNÜNDEN</a:t>
            </a:r>
            <a:r>
              <a:rPr lang="tr-TR" sz="2400" b="1" dirty="0">
                <a:effectLst>
                  <a:outerShdw blurRad="38100" dist="38100" dir="2700000" algn="tl">
                    <a:srgbClr val="000000">
                      <a:alpha val="43137"/>
                    </a:srgbClr>
                  </a:outerShdw>
                </a:effectLst>
                <a:latin typeface="Times New Roman" pitchFamily="18" charset="0"/>
                <a:cs typeface="Times New Roman" pitchFamily="18" charset="0"/>
              </a:rPr>
              <a:t>: 657 sayılı Devlet Memurları Kanununun 125/ B-</a:t>
            </a:r>
            <a:r>
              <a:rPr lang="tr-TR" sz="2400" b="1" dirty="0">
                <a:effectLst>
                  <a:outerShdw blurRad="38100" dist="38100" dir="2700000" algn="tl">
                    <a:srgbClr val="000000">
                      <a:alpha val="43137"/>
                    </a:srgbClr>
                  </a:outerShdw>
                </a:effectLst>
                <a:latin typeface="Times New Roman" pitchFamily="18" charset="0"/>
                <a:cs typeface="+mn-cs"/>
              </a:rPr>
              <a:t>d</a:t>
            </a:r>
            <a:r>
              <a:rPr lang="tr-TR" sz="2400" b="1" dirty="0">
                <a:effectLst>
                  <a:outerShdw blurRad="38100" dist="38100" dir="2700000" algn="tl">
                    <a:srgbClr val="000000">
                      <a:alpha val="43137"/>
                    </a:srgbClr>
                  </a:outerShdw>
                </a:effectLst>
                <a:latin typeface="Times New Roman" pitchFamily="18" charset="0"/>
                <a:cs typeface="Times New Roman" pitchFamily="18" charset="0"/>
              </a:rPr>
              <a:t> maddesi uyarınca </a:t>
            </a:r>
            <a:r>
              <a:rPr lang="tr-TR" sz="2400" b="1" dirty="0">
                <a:solidFill>
                  <a:schemeClr val="hlink"/>
                </a:solidFill>
                <a:latin typeface="Times New Roman" pitchFamily="18" charset="0"/>
                <a:cs typeface="+mn-cs"/>
              </a:rPr>
              <a:t>KINAMA </a:t>
            </a:r>
            <a:r>
              <a:rPr lang="tr-TR" sz="2400" b="1" dirty="0">
                <a:effectLst>
                  <a:outerShdw blurRad="38100" dist="38100" dir="2700000" algn="tl">
                    <a:srgbClr val="000000">
                      <a:alpha val="43137"/>
                    </a:srgbClr>
                  </a:outerShdw>
                </a:effectLst>
                <a:latin typeface="Times New Roman" pitchFamily="18" charset="0"/>
                <a:cs typeface="Times New Roman" pitchFamily="18" charset="0"/>
              </a:rPr>
              <a:t>cezası ile cezalandırılmasının,</a:t>
            </a:r>
          </a:p>
          <a:p>
            <a:pPr indent="-228600" fontAlgn="auto">
              <a:spcBef>
                <a:spcPts val="0"/>
              </a:spcBef>
              <a:spcAft>
                <a:spcPts val="0"/>
              </a:spcAft>
              <a:tabLst>
                <a:tab pos="676275" algn="l"/>
              </a:tabLst>
              <a:defRPr/>
            </a:pPr>
            <a:r>
              <a:rPr lang="tr-TR" sz="2400" b="1" dirty="0">
                <a:solidFill>
                  <a:schemeClr val="bg1"/>
                </a:solidFill>
                <a:latin typeface="Times New Roman" pitchFamily="18" charset="0"/>
                <a:cs typeface="Times New Roman" pitchFamily="18" charset="0"/>
              </a:rPr>
              <a:t>   </a:t>
            </a:r>
            <a:r>
              <a:rPr lang="tr-TR" sz="2400" b="1" dirty="0">
                <a:solidFill>
                  <a:srgbClr val="A50021"/>
                </a:solidFill>
                <a:latin typeface="Times New Roman" pitchFamily="18" charset="0"/>
                <a:cs typeface="Times New Roman" pitchFamily="18" charset="0"/>
              </a:rPr>
              <a:t>ADLİ YÖNDEN</a:t>
            </a:r>
            <a:r>
              <a:rPr lang="tr-TR" sz="2400" b="1" dirty="0">
                <a:effectLst>
                  <a:outerShdw blurRad="38100" dist="38100" dir="2700000" algn="tl">
                    <a:srgbClr val="000000">
                      <a:alpha val="43137"/>
                    </a:srgbClr>
                  </a:outerShdw>
                </a:effectLst>
                <a:latin typeface="Times New Roman" pitchFamily="18" charset="0"/>
                <a:cs typeface="Times New Roman" pitchFamily="18" charset="0"/>
              </a:rPr>
              <a:t>: </a:t>
            </a:r>
            <a:r>
              <a:rPr lang="tr-TR" sz="2400" dirty="0">
                <a:effectLst>
                  <a:outerShdw blurRad="38100" dist="38100" dir="2700000" algn="tl">
                    <a:srgbClr val="000000">
                      <a:alpha val="43137"/>
                    </a:srgbClr>
                  </a:outerShdw>
                </a:effectLst>
                <a:latin typeface="Times New Roman" pitchFamily="18" charset="0"/>
                <a:cs typeface="+mn-cs"/>
              </a:rPr>
              <a:t>Savcılığa intikal ettirilen davanın devam ettiğinin,</a:t>
            </a:r>
          </a:p>
          <a:p>
            <a:pPr indent="-228600" fontAlgn="auto">
              <a:spcBef>
                <a:spcPts val="0"/>
              </a:spcBef>
              <a:spcAft>
                <a:spcPts val="0"/>
              </a:spcAft>
              <a:tabLst>
                <a:tab pos="676275" algn="l"/>
              </a:tabLst>
              <a:defRPr/>
            </a:pPr>
            <a:r>
              <a:rPr lang="tr-TR" sz="2400" dirty="0">
                <a:solidFill>
                  <a:schemeClr val="bg1"/>
                </a:solidFill>
                <a:effectLst>
                  <a:outerShdw blurRad="38100" dist="38100" dir="2700000" algn="tl">
                    <a:srgbClr val="000000"/>
                  </a:outerShdw>
                </a:effectLst>
                <a:latin typeface="Times New Roman" pitchFamily="18" charset="0"/>
                <a:cs typeface="+mn-cs"/>
              </a:rPr>
              <a:t>    </a:t>
            </a:r>
            <a:r>
              <a:rPr lang="tr-TR" sz="2400" b="1" dirty="0">
                <a:solidFill>
                  <a:srgbClr val="A50021"/>
                </a:solidFill>
                <a:latin typeface="Times New Roman" pitchFamily="18" charset="0"/>
                <a:cs typeface="Times New Roman" pitchFamily="18" charset="0"/>
              </a:rPr>
              <a:t>MALİ YÖNDEN:</a:t>
            </a:r>
            <a:r>
              <a:rPr lang="tr-TR" sz="2400" b="1" dirty="0">
                <a:solidFill>
                  <a:schemeClr val="bg1"/>
                </a:solidFill>
                <a:latin typeface="Times New Roman" pitchFamily="18" charset="0"/>
                <a:cs typeface="Times New Roman" pitchFamily="18" charset="0"/>
              </a:rPr>
              <a:t> </a:t>
            </a:r>
            <a:r>
              <a:rPr lang="tr-TR" sz="2400" dirty="0">
                <a:latin typeface="Times New Roman" pitchFamily="18" charset="0"/>
                <a:cs typeface="Times New Roman" pitchFamily="18" charset="0"/>
              </a:rPr>
              <a:t>İşlem tayinine gerek olmadığının,</a:t>
            </a:r>
          </a:p>
          <a:p>
            <a:pPr indent="-228600" fontAlgn="auto">
              <a:spcBef>
                <a:spcPts val="0"/>
              </a:spcBef>
              <a:spcAft>
                <a:spcPts val="0"/>
              </a:spcAft>
              <a:tabLst>
                <a:tab pos="676275" algn="l"/>
              </a:tabLst>
              <a:defRPr/>
            </a:pPr>
            <a:r>
              <a:rPr lang="tr-TR" sz="2400" b="1" dirty="0">
                <a:solidFill>
                  <a:schemeClr val="bg1"/>
                </a:solidFill>
                <a:latin typeface="Times New Roman" pitchFamily="18" charset="0"/>
                <a:cs typeface="Times New Roman" pitchFamily="18" charset="0"/>
              </a:rPr>
              <a:t>    </a:t>
            </a:r>
            <a:r>
              <a:rPr lang="tr-TR" sz="2400" b="1" dirty="0">
                <a:solidFill>
                  <a:srgbClr val="A50021"/>
                </a:solidFill>
                <a:latin typeface="Times New Roman" pitchFamily="18" charset="0"/>
                <a:cs typeface="Times New Roman" pitchFamily="18" charset="0"/>
              </a:rPr>
              <a:t>İDARİ YÖNDEN</a:t>
            </a:r>
            <a:r>
              <a:rPr lang="tr-TR" sz="2400" dirty="0">
                <a:latin typeface="Times New Roman" pitchFamily="18" charset="0"/>
                <a:cs typeface="Times New Roman" pitchFamily="18" charset="0"/>
              </a:rPr>
              <a:t>: İşlem tayinine gerek olmadığının,</a:t>
            </a:r>
          </a:p>
          <a:p>
            <a:pPr indent="-228600" fontAlgn="auto">
              <a:spcBef>
                <a:spcPts val="0"/>
              </a:spcBef>
              <a:spcAft>
                <a:spcPts val="0"/>
              </a:spcAft>
              <a:tabLst>
                <a:tab pos="676275" algn="l"/>
              </a:tabLst>
              <a:defRPr/>
            </a:pPr>
            <a:r>
              <a:rPr lang="tr-TR" sz="2400" b="1" dirty="0">
                <a:solidFill>
                  <a:srgbClr val="A50021"/>
                </a:solidFill>
                <a:latin typeface="Times New Roman" pitchFamily="18" charset="0"/>
                <a:cs typeface="+mn-cs"/>
              </a:rPr>
              <a:t>	</a:t>
            </a:r>
            <a:r>
              <a:rPr lang="tr-TR" sz="2400" b="1" dirty="0">
                <a:solidFill>
                  <a:srgbClr val="003399"/>
                </a:solidFill>
                <a:latin typeface="Times New Roman" pitchFamily="18" charset="0"/>
                <a:cs typeface="+mn-cs"/>
              </a:rPr>
              <a:t>Yapılan inceleme ve soruşturmalar, tetkik edilen evrak ve alınan ifadelerden anlaşıldığı yönündeki tespitlerimi arz ederim. </a:t>
            </a:r>
          </a:p>
          <a:p>
            <a:pPr indent="-228600" fontAlgn="auto">
              <a:spcBef>
                <a:spcPts val="0"/>
              </a:spcBef>
              <a:spcAft>
                <a:spcPts val="0"/>
              </a:spcAft>
              <a:tabLst>
                <a:tab pos="676275" algn="l"/>
              </a:tabLst>
              <a:defRPr/>
            </a:pPr>
            <a:r>
              <a:rPr lang="tr-TR" sz="2400" b="1" dirty="0">
                <a:solidFill>
                  <a:srgbClr val="339933"/>
                </a:solidFill>
                <a:latin typeface="Times New Roman" pitchFamily="18" charset="0"/>
                <a:cs typeface="Times New Roman" pitchFamily="18" charset="0"/>
              </a:rPr>
              <a:t> </a:t>
            </a:r>
          </a:p>
          <a:p>
            <a:pPr indent="-228600" fontAlgn="auto">
              <a:spcBef>
                <a:spcPts val="0"/>
              </a:spcBef>
              <a:spcAft>
                <a:spcPts val="0"/>
              </a:spcAft>
              <a:tabLst>
                <a:tab pos="676275" algn="l"/>
              </a:tabLst>
              <a:defRPr/>
            </a:pPr>
            <a:r>
              <a:rPr lang="tr-TR" sz="2400" b="1" dirty="0">
                <a:solidFill>
                  <a:schemeClr val="bg1"/>
                </a:solidFill>
                <a:latin typeface="Times New Roman" pitchFamily="18" charset="0"/>
                <a:cs typeface="Times New Roman" pitchFamily="18" charset="0"/>
              </a:rPr>
              <a:t>						</a:t>
            </a:r>
            <a:r>
              <a:rPr lang="tr-TR" sz="2400" b="1" dirty="0">
                <a:latin typeface="Times New Roman" pitchFamily="18" charset="0"/>
                <a:cs typeface="+mn-cs"/>
              </a:rPr>
              <a:t>…………………….</a:t>
            </a:r>
          </a:p>
          <a:p>
            <a:pPr indent="-228600" fontAlgn="auto">
              <a:spcBef>
                <a:spcPts val="0"/>
              </a:spcBef>
              <a:spcAft>
                <a:spcPts val="0"/>
              </a:spcAft>
              <a:tabLst>
                <a:tab pos="676275" algn="l"/>
              </a:tabLst>
              <a:defRPr/>
            </a:pPr>
            <a:r>
              <a:rPr lang="tr-TR"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                  Muhakkik</a:t>
            </a:r>
            <a:endParaRPr lang="tr-TR" sz="2400" b="1" dirty="0">
              <a:latin typeface="Times New Roman" pitchFamily="18" charset="0"/>
              <a:cs typeface="+mn-cs"/>
            </a:endParaRPr>
          </a:p>
          <a:p>
            <a:pPr indent="-228600" fontAlgn="auto">
              <a:spcBef>
                <a:spcPts val="0"/>
              </a:spcBef>
              <a:spcAft>
                <a:spcPts val="0"/>
              </a:spcAft>
              <a:tabLst>
                <a:tab pos="676275" algn="l"/>
              </a:tabLst>
              <a:defRPr/>
            </a:pPr>
            <a:endParaRPr lang="tr-TR" sz="2400" b="1" dirty="0">
              <a:solidFill>
                <a:schemeClr val="bg1"/>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iterate type="wd">
                                    <p:tmPct val="100000"/>
                                  </p:iterate>
                                  <p:childTnLst>
                                    <p:set>
                                      <p:cBhvr>
                                        <p:cTn id="6" dur="1" fill="hold">
                                          <p:stCondLst>
                                            <p:cond delay="0"/>
                                          </p:stCondLst>
                                        </p:cTn>
                                        <p:tgtEl>
                                          <p:spTgt spid="222210"/>
                                        </p:tgtEl>
                                        <p:attrNameLst>
                                          <p:attrName>style.visibility</p:attrName>
                                        </p:attrNameLst>
                                      </p:cBhvr>
                                      <p:to>
                                        <p:strVal val="visible"/>
                                      </p:to>
                                    </p:set>
                                    <p:anim calcmode="lin" valueType="num">
                                      <p:cBhvr additive="base">
                                        <p:cTn id="7" dur="300" fill="hold"/>
                                        <p:tgtEl>
                                          <p:spTgt spid="222210"/>
                                        </p:tgtEl>
                                        <p:attrNameLst>
                                          <p:attrName>ppt_x</p:attrName>
                                        </p:attrNameLst>
                                      </p:cBhvr>
                                      <p:tavLst>
                                        <p:tav tm="0">
                                          <p:val>
                                            <p:strVal val="1+#ppt_w/2"/>
                                          </p:val>
                                        </p:tav>
                                        <p:tav tm="100000">
                                          <p:val>
                                            <p:strVal val="#ppt_x"/>
                                          </p:val>
                                        </p:tav>
                                      </p:tavLst>
                                    </p:anim>
                                    <p:anim calcmode="lin" valueType="num">
                                      <p:cBhvr additive="base">
                                        <p:cTn id="8" dur="300" fill="hold"/>
                                        <p:tgtEl>
                                          <p:spTgt spid="22221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autoUpdateAnimBg="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ChangeArrowheads="1"/>
          </p:cNvSpPr>
          <p:nvPr/>
        </p:nvSpPr>
        <p:spPr bwMode="auto">
          <a:xfrm>
            <a:off x="684213" y="260350"/>
            <a:ext cx="7848600" cy="1138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sz="2400" b="1" dirty="0">
                <a:latin typeface="Times New Roman" pitchFamily="18" charset="0"/>
                <a:cs typeface="Times New Roman" pitchFamily="18" charset="0"/>
              </a:rPr>
              <a:t>T.C.</a:t>
            </a:r>
            <a:endParaRPr lang="tr-TR" altLang="tr-TR" sz="2400" dirty="0">
              <a:latin typeface="Times New Roman" pitchFamily="18" charset="0"/>
              <a:cs typeface="Times New Roman" pitchFamily="18" charset="0"/>
            </a:endParaRPr>
          </a:p>
          <a:p>
            <a:pPr algn="ctr" eaLnBrk="1" hangingPunct="1">
              <a:spcBef>
                <a:spcPct val="0"/>
              </a:spcBef>
              <a:buFontTx/>
              <a:buNone/>
            </a:pPr>
            <a:r>
              <a:rPr lang="tr-TR" altLang="tr-TR" sz="2400" b="1" dirty="0" smtClean="0">
                <a:latin typeface="Times New Roman" pitchFamily="18" charset="0"/>
                <a:cs typeface="Times New Roman" pitchFamily="18" charset="0"/>
              </a:rPr>
              <a:t>ARSUZ KAYMAKAMLIĞI</a:t>
            </a:r>
            <a:endParaRPr lang="tr-TR" altLang="tr-TR" sz="2400" dirty="0">
              <a:latin typeface="Times New Roman" pitchFamily="18" charset="0"/>
              <a:cs typeface="Times New Roman" pitchFamily="18" charset="0"/>
            </a:endParaRPr>
          </a:p>
          <a:p>
            <a:pPr algn="ctr" eaLnBrk="1" hangingPunct="1">
              <a:spcBef>
                <a:spcPct val="0"/>
              </a:spcBef>
              <a:buFontTx/>
              <a:buNone/>
            </a:pPr>
            <a:r>
              <a:rPr lang="tr-TR" altLang="tr-TR" sz="2000" b="1" dirty="0" smtClean="0">
                <a:latin typeface="Times New Roman" pitchFamily="18" charset="0"/>
                <a:cs typeface="Times New Roman" pitchFamily="18" charset="0"/>
              </a:rPr>
              <a:t>İLÇE </a:t>
            </a:r>
            <a:r>
              <a:rPr lang="tr-TR" altLang="tr-TR" sz="2000" b="1" dirty="0">
                <a:latin typeface="Times New Roman" pitchFamily="18" charset="0"/>
                <a:cs typeface="Times New Roman" pitchFamily="18" charset="0"/>
              </a:rPr>
              <a:t>MİLLİ EĞİTİM MÜDÜRLÜĞÜ</a:t>
            </a:r>
            <a:endParaRPr lang="tr-TR" altLang="tr-TR" sz="2000" dirty="0">
              <a:latin typeface="Times New Roman" pitchFamily="18" charset="0"/>
            </a:endParaRPr>
          </a:p>
        </p:txBody>
      </p:sp>
      <p:sp>
        <p:nvSpPr>
          <p:cNvPr id="111619" name="Rectangle 6"/>
          <p:cNvSpPr>
            <a:spLocks noChangeArrowheads="1"/>
          </p:cNvSpPr>
          <p:nvPr/>
        </p:nvSpPr>
        <p:spPr bwMode="auto">
          <a:xfrm>
            <a:off x="179388" y="2276475"/>
            <a:ext cx="8785225" cy="372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b="1" dirty="0">
                <a:solidFill>
                  <a:schemeClr val="bg2"/>
                </a:solidFill>
                <a:latin typeface="Times New Roman" pitchFamily="18" charset="0"/>
              </a:rPr>
              <a:t>  </a:t>
            </a:r>
            <a:r>
              <a:rPr lang="tr-TR" altLang="tr-TR" sz="2400" b="1" dirty="0">
                <a:solidFill>
                  <a:srgbClr val="000000"/>
                </a:solidFill>
                <a:latin typeface="Times New Roman" pitchFamily="18" charset="0"/>
              </a:rPr>
              <a:t>Sayı:</a:t>
            </a:r>
            <a:r>
              <a:rPr lang="tr-TR" altLang="tr-TR" sz="2400" b="1" dirty="0">
                <a:solidFill>
                  <a:srgbClr val="339933"/>
                </a:solidFill>
                <a:latin typeface="Times New Roman" pitchFamily="18" charset="0"/>
              </a:rPr>
              <a:t> ------                                                                         …</a:t>
            </a:r>
            <a:r>
              <a:rPr lang="tr-TR" altLang="tr-TR" sz="2000" b="1" dirty="0">
                <a:solidFill>
                  <a:srgbClr val="663300"/>
                </a:solidFill>
                <a:latin typeface="Times New Roman" pitchFamily="18" charset="0"/>
              </a:rPr>
              <a:t>/…/</a:t>
            </a:r>
            <a:r>
              <a:rPr lang="tr-TR" altLang="tr-TR" sz="2000" b="1" dirty="0" smtClean="0">
                <a:solidFill>
                  <a:srgbClr val="663300"/>
                </a:solidFill>
                <a:latin typeface="Times New Roman" pitchFamily="18" charset="0"/>
              </a:rPr>
              <a:t>2018</a:t>
            </a:r>
            <a:r>
              <a:rPr lang="tr-TR" altLang="tr-TR" sz="2000" dirty="0" smtClean="0">
                <a:solidFill>
                  <a:srgbClr val="663300"/>
                </a:solidFill>
                <a:latin typeface="Times New Roman" pitchFamily="18" charset="0"/>
              </a:rPr>
              <a:t> </a:t>
            </a:r>
            <a:endParaRPr lang="tr-TR" altLang="tr-TR" sz="2000" dirty="0">
              <a:solidFill>
                <a:srgbClr val="663300"/>
              </a:solidFill>
              <a:latin typeface="Times New Roman" pitchFamily="18" charset="0"/>
            </a:endParaRPr>
          </a:p>
          <a:p>
            <a:pPr eaLnBrk="1" hangingPunct="1">
              <a:spcBef>
                <a:spcPct val="0"/>
              </a:spcBef>
              <a:buFontTx/>
              <a:buNone/>
            </a:pPr>
            <a:endParaRPr lang="tr-TR" altLang="tr-TR" sz="2000" dirty="0">
              <a:solidFill>
                <a:srgbClr val="663300"/>
              </a:solidFill>
              <a:latin typeface="Times New Roman" pitchFamily="18" charset="0"/>
            </a:endParaRPr>
          </a:p>
          <a:p>
            <a:pPr eaLnBrk="1" hangingPunct="1">
              <a:spcBef>
                <a:spcPct val="0"/>
              </a:spcBef>
              <a:buFontTx/>
              <a:buNone/>
            </a:pPr>
            <a:r>
              <a:rPr lang="tr-TR" altLang="tr-TR" sz="2400" b="1" dirty="0">
                <a:solidFill>
                  <a:schemeClr val="bg2"/>
                </a:solidFill>
                <a:latin typeface="Times New Roman" pitchFamily="18" charset="0"/>
              </a:rPr>
              <a:t>  </a:t>
            </a:r>
            <a:r>
              <a:rPr lang="tr-TR" altLang="tr-TR" sz="2400" b="1" dirty="0">
                <a:latin typeface="Times New Roman" pitchFamily="18" charset="0"/>
              </a:rPr>
              <a:t>Soruşturmayı yapan </a:t>
            </a:r>
            <a:r>
              <a:rPr lang="tr-TR" altLang="tr-TR" sz="2400" b="1" dirty="0">
                <a:latin typeface="Times New Roman" pitchFamily="18" charset="0"/>
                <a:cs typeface="Times New Roman" pitchFamily="18" charset="0"/>
              </a:rPr>
              <a:t>muhakkik</a:t>
            </a:r>
            <a:r>
              <a:rPr lang="tr-TR" altLang="tr-TR" sz="2400" b="1" dirty="0">
                <a:latin typeface="Times New Roman" pitchFamily="18" charset="0"/>
              </a:rPr>
              <a:t> </a:t>
            </a:r>
            <a:r>
              <a:rPr lang="tr-TR" altLang="tr-TR" sz="2400" b="1" dirty="0">
                <a:latin typeface="Times New Roman" pitchFamily="18" charset="0"/>
                <a:cs typeface="Times New Roman" pitchFamily="18" charset="0"/>
              </a:rPr>
              <a:t>     :</a:t>
            </a:r>
          </a:p>
          <a:p>
            <a:pPr eaLnBrk="1" hangingPunct="1">
              <a:spcBef>
                <a:spcPct val="0"/>
              </a:spcBef>
              <a:buFontTx/>
              <a:buNone/>
            </a:pPr>
            <a:r>
              <a:rPr lang="tr-TR" altLang="tr-TR" sz="2400" b="1" dirty="0">
                <a:latin typeface="Times New Roman" pitchFamily="18" charset="0"/>
                <a:cs typeface="Times New Roman" pitchFamily="18" charset="0"/>
              </a:rPr>
              <a:t>  Soruşturma emrini veren makam   :</a:t>
            </a:r>
          </a:p>
          <a:p>
            <a:pPr eaLnBrk="1" hangingPunct="1">
              <a:spcBef>
                <a:spcPct val="0"/>
              </a:spcBef>
              <a:buFontTx/>
              <a:buNone/>
            </a:pPr>
            <a:r>
              <a:rPr lang="tr-TR" altLang="tr-TR" sz="2400" b="1" dirty="0">
                <a:latin typeface="Times New Roman" pitchFamily="18" charset="0"/>
                <a:cs typeface="Times New Roman" pitchFamily="18" charset="0"/>
              </a:rPr>
              <a:t>  Olur’un tarih ve numarası               :</a:t>
            </a:r>
          </a:p>
          <a:p>
            <a:pPr eaLnBrk="1" hangingPunct="1">
              <a:spcBef>
                <a:spcPct val="0"/>
              </a:spcBef>
              <a:buFontTx/>
              <a:buNone/>
            </a:pPr>
            <a:r>
              <a:rPr lang="tr-TR" altLang="tr-TR" sz="2400" b="1" dirty="0">
                <a:latin typeface="Times New Roman" pitchFamily="18" charset="0"/>
                <a:cs typeface="Times New Roman" pitchFamily="18" charset="0"/>
              </a:rPr>
              <a:t>  Görev emrinin tarih ve sayısı          :</a:t>
            </a:r>
          </a:p>
          <a:p>
            <a:pPr eaLnBrk="1" hangingPunct="1">
              <a:spcBef>
                <a:spcPct val="0"/>
              </a:spcBef>
              <a:buFontTx/>
              <a:buNone/>
            </a:pPr>
            <a:r>
              <a:rPr lang="tr-TR" altLang="tr-TR" sz="2400" b="1" dirty="0">
                <a:latin typeface="Times New Roman" pitchFamily="18" charset="0"/>
                <a:cs typeface="Times New Roman" pitchFamily="18" charset="0"/>
              </a:rPr>
              <a:t>  Soruşturmanın konusu                    :</a:t>
            </a:r>
          </a:p>
          <a:p>
            <a:pPr eaLnBrk="1" hangingPunct="1">
              <a:spcBef>
                <a:spcPct val="0"/>
              </a:spcBef>
              <a:buFontTx/>
              <a:buNone/>
            </a:pPr>
            <a:r>
              <a:rPr lang="tr-TR" altLang="tr-TR" sz="2400" b="1" dirty="0">
                <a:latin typeface="Times New Roman" pitchFamily="18" charset="0"/>
                <a:cs typeface="Times New Roman" pitchFamily="18" charset="0"/>
              </a:rPr>
              <a:t>  Fiilin işlendiği tarih                          :</a:t>
            </a:r>
          </a:p>
          <a:p>
            <a:pPr eaLnBrk="1" hangingPunct="1">
              <a:spcBef>
                <a:spcPct val="0"/>
              </a:spcBef>
              <a:buFontTx/>
              <a:buNone/>
            </a:pPr>
            <a:r>
              <a:rPr lang="tr-TR" altLang="tr-TR" sz="2400" b="1" dirty="0">
                <a:latin typeface="Times New Roman" pitchFamily="18" charset="0"/>
                <a:cs typeface="Times New Roman" pitchFamily="18" charset="0"/>
              </a:rPr>
              <a:t>  Fiilin işlendiğinin öğrenildiği tarih :</a:t>
            </a:r>
          </a:p>
          <a:p>
            <a:pPr eaLnBrk="1" hangingPunct="1">
              <a:spcBef>
                <a:spcPct val="0"/>
              </a:spcBef>
              <a:buFontTx/>
              <a:buNone/>
            </a:pPr>
            <a:r>
              <a:rPr lang="tr-TR" altLang="tr-TR" sz="2400" dirty="0">
                <a:latin typeface="Times New Roman" pitchFamily="18" charset="0"/>
                <a:cs typeface="Times New Roman" pitchFamily="18" charset="0"/>
              </a:rPr>
              <a:t>  </a:t>
            </a:r>
            <a:endParaRPr lang="tr-TR" altLang="tr-TR" sz="2400" dirty="0">
              <a:latin typeface="Times New Roman" pitchFamily="18" charset="0"/>
            </a:endParaRPr>
          </a:p>
        </p:txBody>
      </p:sp>
      <p:sp>
        <p:nvSpPr>
          <p:cNvPr id="111620" name="Rectangle 13"/>
          <p:cNvSpPr>
            <a:spLocks noChangeArrowheads="1"/>
          </p:cNvSpPr>
          <p:nvPr/>
        </p:nvSpPr>
        <p:spPr bwMode="auto">
          <a:xfrm>
            <a:off x="5384800" y="1638300"/>
            <a:ext cx="10985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solidFill>
                  <a:srgbClr val="339933"/>
                </a:solidFill>
              </a:rPr>
              <a:t>	</a:t>
            </a:r>
          </a:p>
        </p:txBody>
      </p:sp>
      <p:sp>
        <p:nvSpPr>
          <p:cNvPr id="111621" name="Text Box 2"/>
          <p:cNvSpPr txBox="1">
            <a:spLocks noChangeArrowheads="1"/>
          </p:cNvSpPr>
          <p:nvPr/>
        </p:nvSpPr>
        <p:spPr bwMode="auto">
          <a:xfrm>
            <a:off x="1476375" y="1557338"/>
            <a:ext cx="62642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sz="2000" b="1" u="sng">
                <a:latin typeface="Times New Roman" pitchFamily="18" charset="0"/>
              </a:rPr>
              <a:t>SORUŞTURMA RAPORU KAPAĞI</a:t>
            </a:r>
            <a:endParaRPr lang="en-US" altLang="tr-TR" sz="2000" b="1" u="sng">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50825" y="549275"/>
            <a:ext cx="8686800" cy="5908675"/>
          </a:xfrm>
          <a:prstGeom prst="rect">
            <a:avLst/>
          </a:prstGeom>
          <a:noFill/>
          <a:ln w="9525">
            <a:noFill/>
            <a:miter lim="800000"/>
            <a:headEnd/>
            <a:tailEnd/>
          </a:ln>
        </p:spPr>
        <p:txBody>
          <a:bodyPr>
            <a:spAutoFit/>
          </a:bodyPr>
          <a:lstStyle/>
          <a:p>
            <a:pPr fontAlgn="auto">
              <a:spcBef>
                <a:spcPts val="0"/>
              </a:spcBef>
              <a:spcAft>
                <a:spcPts val="0"/>
              </a:spcAft>
              <a:defRPr/>
            </a:pPr>
            <a:r>
              <a:rPr lang="tr-TR" sz="1200" dirty="0">
                <a:latin typeface="Times New Roman" pitchFamily="18" charset="0"/>
                <a:cs typeface="Times New Roman" pitchFamily="18" charset="0"/>
              </a:rPr>
              <a:t>1) </a:t>
            </a:r>
            <a:r>
              <a:rPr lang="tr-TR" sz="2400" b="1" dirty="0">
                <a:latin typeface="Times New Roman" pitchFamily="18" charset="0"/>
                <a:cs typeface="+mn-cs"/>
              </a:rPr>
              <a:t>Soruşturmanın yapıldığı yer             :</a:t>
            </a:r>
          </a:p>
          <a:p>
            <a:pPr fontAlgn="auto">
              <a:spcBef>
                <a:spcPts val="0"/>
              </a:spcBef>
              <a:spcAft>
                <a:spcPts val="0"/>
              </a:spcAft>
              <a:defRPr/>
            </a:pPr>
            <a:r>
              <a:rPr lang="tr-TR" sz="2400" b="1" dirty="0">
                <a:latin typeface="Times New Roman" pitchFamily="18" charset="0"/>
                <a:cs typeface="+mn-cs"/>
              </a:rPr>
              <a:t>  Soruşturmacının işe başladığı tarih  : </a:t>
            </a:r>
          </a:p>
          <a:p>
            <a:pPr fontAlgn="auto">
              <a:spcBef>
                <a:spcPts val="0"/>
              </a:spcBef>
              <a:spcAft>
                <a:spcPts val="0"/>
              </a:spcAft>
              <a:defRPr/>
            </a:pPr>
            <a:r>
              <a:rPr lang="tr-TR" sz="2400" b="1" dirty="0">
                <a:solidFill>
                  <a:srgbClr val="000000"/>
                </a:solidFill>
                <a:latin typeface="Times New Roman" pitchFamily="18" charset="0"/>
                <a:cs typeface="+mn-cs"/>
              </a:rPr>
              <a:t>  Soruşturmacının işi bitirdiği tarih    : </a:t>
            </a:r>
          </a:p>
          <a:p>
            <a:pPr fontAlgn="auto">
              <a:spcBef>
                <a:spcPts val="0"/>
              </a:spcBef>
              <a:spcAft>
                <a:spcPts val="0"/>
              </a:spcAft>
              <a:defRPr/>
            </a:pPr>
            <a:endParaRPr lang="tr-TR" sz="1400" b="1" dirty="0">
              <a:solidFill>
                <a:srgbClr val="000000"/>
              </a:solidFill>
              <a:latin typeface="Times New Roman" pitchFamily="18" charset="0"/>
              <a:cs typeface="+mn-cs"/>
            </a:endParaRPr>
          </a:p>
          <a:p>
            <a:pPr fontAlgn="auto">
              <a:spcBef>
                <a:spcPts val="0"/>
              </a:spcBef>
              <a:spcAft>
                <a:spcPts val="0"/>
              </a:spcAft>
              <a:defRPr/>
            </a:pPr>
            <a:r>
              <a:rPr lang="tr-TR" sz="2400" b="1" dirty="0">
                <a:solidFill>
                  <a:srgbClr val="000000"/>
                </a:solidFill>
                <a:latin typeface="Times New Roman" pitchFamily="18" charset="0"/>
                <a:cs typeface="+mn-cs"/>
              </a:rPr>
              <a:t>  </a:t>
            </a:r>
            <a:r>
              <a:rPr lang="tr-TR" sz="2400" b="1" dirty="0">
                <a:latin typeface="Times New Roman" pitchFamily="18" charset="0"/>
                <a:cs typeface="+mn-cs"/>
              </a:rPr>
              <a:t>İtham edilenlerin adları ve görevleri:</a:t>
            </a:r>
          </a:p>
          <a:p>
            <a:pPr fontAlgn="auto">
              <a:spcBef>
                <a:spcPts val="0"/>
              </a:spcBef>
              <a:spcAft>
                <a:spcPts val="0"/>
              </a:spcAft>
              <a:defRPr/>
            </a:pPr>
            <a:r>
              <a:rPr lang="tr-TR" sz="2400" b="1" dirty="0">
                <a:latin typeface="Times New Roman" pitchFamily="18" charset="0"/>
                <a:cs typeface="+mn-cs"/>
              </a:rPr>
              <a:t>    1 ) …Merkez Lisesi Müdürü,</a:t>
            </a:r>
          </a:p>
          <a:p>
            <a:pPr fontAlgn="auto">
              <a:spcBef>
                <a:spcPts val="0"/>
              </a:spcBef>
              <a:spcAft>
                <a:spcPts val="0"/>
              </a:spcAft>
              <a:defRPr/>
            </a:pPr>
            <a:r>
              <a:rPr lang="tr-TR" sz="2400" b="1" dirty="0">
                <a:latin typeface="Times New Roman" pitchFamily="18" charset="0"/>
                <a:cs typeface="Times New Roman" pitchFamily="18" charset="0"/>
              </a:rPr>
              <a:t>    2 ) …Merkez Lisesi öğretmeni,	</a:t>
            </a:r>
          </a:p>
          <a:p>
            <a:pPr fontAlgn="auto">
              <a:spcBef>
                <a:spcPts val="0"/>
              </a:spcBef>
              <a:spcAft>
                <a:spcPts val="0"/>
              </a:spcAft>
              <a:defRPr/>
            </a:pPr>
            <a:r>
              <a:rPr lang="tr-TR" sz="2400" b="1" dirty="0">
                <a:latin typeface="Times New Roman" pitchFamily="18" charset="0"/>
                <a:cs typeface="Times New Roman" pitchFamily="18" charset="0"/>
              </a:rPr>
              <a:t>    3 ) …Merkez Lisesi memuru,</a:t>
            </a:r>
          </a:p>
          <a:p>
            <a:pPr fontAlgn="auto">
              <a:spcBef>
                <a:spcPts val="0"/>
              </a:spcBef>
              <a:spcAft>
                <a:spcPts val="0"/>
              </a:spcAft>
              <a:defRPr/>
            </a:pPr>
            <a:endParaRPr lang="tr-TR" sz="1200" b="1" dirty="0">
              <a:solidFill>
                <a:schemeClr val="bg1"/>
              </a:solidFill>
              <a:latin typeface="Times New Roman" pitchFamily="18" charset="0"/>
              <a:cs typeface="Times New Roman" pitchFamily="18" charset="0"/>
            </a:endParaRPr>
          </a:p>
          <a:p>
            <a:pPr fontAlgn="auto">
              <a:spcBef>
                <a:spcPts val="0"/>
              </a:spcBef>
              <a:spcAft>
                <a:spcPts val="0"/>
              </a:spcAft>
              <a:defRPr/>
            </a:pPr>
            <a:r>
              <a:rPr lang="tr-TR" sz="2400" b="1" dirty="0">
                <a:solidFill>
                  <a:schemeClr val="hlink"/>
                </a:solidFill>
                <a:latin typeface="Times New Roman" pitchFamily="18" charset="0"/>
                <a:cs typeface="Times New Roman" pitchFamily="18" charset="0"/>
              </a:rPr>
              <a:t>İtham edilenler hakkında yapılan öneriler :</a:t>
            </a:r>
          </a:p>
          <a:p>
            <a:pPr fontAlgn="auto">
              <a:spcBef>
                <a:spcPts val="0"/>
              </a:spcBef>
              <a:spcAft>
                <a:spcPts val="0"/>
              </a:spcAft>
              <a:defRPr/>
            </a:pPr>
            <a:r>
              <a:rPr lang="tr-TR" b="1" dirty="0">
                <a:solidFill>
                  <a:schemeClr val="bg1"/>
                </a:solidFill>
                <a:latin typeface="+mn-lt"/>
                <a:cs typeface="+mn-cs"/>
              </a:rPr>
              <a:t>    </a:t>
            </a:r>
            <a:r>
              <a:rPr lang="tr-TR" sz="2000" b="1" dirty="0">
                <a:latin typeface="Times New Roman" pitchFamily="18" charset="0"/>
                <a:cs typeface="+mn-cs"/>
              </a:rPr>
              <a:t>1 ) Merkez Lisesi Müdürü … hakkında;</a:t>
            </a:r>
          </a:p>
          <a:p>
            <a:pPr fontAlgn="auto">
              <a:spcBef>
                <a:spcPts val="0"/>
              </a:spcBef>
              <a:spcAft>
                <a:spcPts val="0"/>
              </a:spcAft>
              <a:defRPr/>
            </a:pPr>
            <a:r>
              <a:rPr lang="tr-TR" sz="2000" b="1" dirty="0">
                <a:solidFill>
                  <a:srgbClr val="A50021"/>
                </a:solidFill>
                <a:latin typeface="Times New Roman" pitchFamily="18" charset="0"/>
                <a:cs typeface="+mn-cs"/>
              </a:rPr>
              <a:t>DİSİPLİN YÖNÜNDEN</a:t>
            </a:r>
            <a:r>
              <a:rPr lang="tr-TR" sz="2000" b="1" dirty="0">
                <a:latin typeface="Times New Roman" pitchFamily="18" charset="0"/>
                <a:cs typeface="+mn-cs"/>
              </a:rPr>
              <a:t>: ….Kanunun</a:t>
            </a:r>
            <a:r>
              <a:rPr lang="tr-TR" sz="2000" b="1" dirty="0">
                <a:effectLst>
                  <a:outerShdw blurRad="38100" dist="38100" dir="2700000" algn="tl">
                    <a:srgbClr val="FFFFFF"/>
                  </a:outerShdw>
                </a:effectLst>
                <a:latin typeface="Times New Roman" pitchFamily="18" charset="0"/>
                <a:cs typeface="+mn-cs"/>
              </a:rPr>
              <a:t> </a:t>
            </a:r>
            <a:r>
              <a:rPr lang="tr-TR" sz="2000" b="1" dirty="0">
                <a:latin typeface="Times New Roman" pitchFamily="18" charset="0"/>
                <a:cs typeface="+mn-cs"/>
              </a:rPr>
              <a:t>…… maddesine göre ….. cezası ile tecziyesinin,</a:t>
            </a:r>
          </a:p>
          <a:p>
            <a:pPr fontAlgn="auto">
              <a:spcBef>
                <a:spcPts val="0"/>
              </a:spcBef>
              <a:spcAft>
                <a:spcPts val="0"/>
              </a:spcAft>
              <a:defRPr/>
            </a:pPr>
            <a:r>
              <a:rPr lang="tr-TR" sz="2000" b="1" dirty="0">
                <a:solidFill>
                  <a:srgbClr val="C00000"/>
                </a:solidFill>
                <a:latin typeface="Times New Roman" pitchFamily="18" charset="0"/>
                <a:cs typeface="+mn-cs"/>
              </a:rPr>
              <a:t>ADLİ YÖNDEN: </a:t>
            </a:r>
            <a:r>
              <a:rPr lang="tr-TR" sz="2000" b="1" dirty="0">
                <a:latin typeface="Times New Roman" pitchFamily="18" charset="0"/>
                <a:cs typeface="+mn-cs"/>
              </a:rPr>
              <a:t>Her hangi bir işlem yapılmasına gerek olmadığının,</a:t>
            </a:r>
          </a:p>
          <a:p>
            <a:pPr fontAlgn="auto">
              <a:spcBef>
                <a:spcPts val="0"/>
              </a:spcBef>
              <a:spcAft>
                <a:spcPts val="0"/>
              </a:spcAft>
              <a:defRPr/>
            </a:pPr>
            <a:r>
              <a:rPr lang="tr-TR" sz="2000" b="1" dirty="0">
                <a:solidFill>
                  <a:srgbClr val="C00000"/>
                </a:solidFill>
                <a:latin typeface="Times New Roman" pitchFamily="18" charset="0"/>
                <a:cs typeface="+mn-cs"/>
              </a:rPr>
              <a:t>MALİ YÖNDEN</a:t>
            </a:r>
            <a:r>
              <a:rPr lang="tr-TR" sz="2000" b="1" dirty="0">
                <a:latin typeface="Times New Roman" pitchFamily="18" charset="0"/>
                <a:cs typeface="+mn-cs"/>
              </a:rPr>
              <a:t>: Her hangi bir işlem yapılmasına gerek olmadığının, </a:t>
            </a:r>
          </a:p>
          <a:p>
            <a:pPr fontAlgn="auto">
              <a:spcBef>
                <a:spcPts val="0"/>
              </a:spcBef>
              <a:spcAft>
                <a:spcPts val="0"/>
              </a:spcAft>
              <a:defRPr/>
            </a:pPr>
            <a:r>
              <a:rPr lang="tr-TR" sz="2000" b="1" dirty="0">
                <a:solidFill>
                  <a:srgbClr val="C00000"/>
                </a:solidFill>
                <a:latin typeface="Times New Roman" pitchFamily="18" charset="0"/>
                <a:cs typeface="+mn-cs"/>
              </a:rPr>
              <a:t>İDARİ YÖNDEN</a:t>
            </a:r>
            <a:r>
              <a:rPr lang="tr-TR" sz="2000" b="1" dirty="0">
                <a:latin typeface="Times New Roman" pitchFamily="18" charset="0"/>
                <a:cs typeface="+mn-cs"/>
              </a:rPr>
              <a:t>: Her hangi bir işlem yapılmasına gerek olmadığının,  </a:t>
            </a:r>
          </a:p>
          <a:p>
            <a:pPr fontAlgn="auto">
              <a:spcBef>
                <a:spcPts val="0"/>
              </a:spcBef>
              <a:spcAft>
                <a:spcPts val="0"/>
              </a:spcAft>
              <a:defRPr/>
            </a:pPr>
            <a:endParaRPr lang="tr-TR" sz="2000" b="1" dirty="0">
              <a:solidFill>
                <a:schemeClr val="bg2"/>
              </a:solidFill>
              <a:latin typeface="Times New Roman" pitchFamily="18" charset="0"/>
              <a:cs typeface="+mn-cs"/>
            </a:endParaRPr>
          </a:p>
          <a:p>
            <a:pPr fontAlgn="auto">
              <a:spcBef>
                <a:spcPts val="0"/>
              </a:spcBef>
              <a:spcAft>
                <a:spcPts val="0"/>
              </a:spcAft>
              <a:defRPr/>
            </a:pPr>
            <a:endParaRPr lang="tr-TR" sz="2000" b="1" dirty="0">
              <a:solidFill>
                <a:schemeClr val="bg2"/>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50825" y="765175"/>
            <a:ext cx="8642350" cy="5508625"/>
          </a:xfrm>
          <a:prstGeom prst="rect">
            <a:avLst/>
          </a:prstGeom>
          <a:noFill/>
          <a:ln w="9525">
            <a:noFill/>
            <a:miter lim="800000"/>
            <a:headEnd/>
            <a:tailEnd/>
          </a:ln>
          <a:effectLst/>
        </p:spPr>
        <p:txBody>
          <a:bodyPr>
            <a:spAutoFit/>
          </a:bodyPr>
          <a:lstStyle/>
          <a:p>
            <a:pPr fontAlgn="auto">
              <a:spcBef>
                <a:spcPts val="0"/>
              </a:spcBef>
              <a:spcAft>
                <a:spcPts val="0"/>
              </a:spcAft>
              <a:tabLst>
                <a:tab pos="457200" algn="r"/>
              </a:tabLst>
              <a:defRPr/>
            </a:pPr>
            <a:r>
              <a:rPr lang="tr-TR" sz="2400" b="1" dirty="0">
                <a:solidFill>
                  <a:srgbClr val="C00000"/>
                </a:solidFill>
                <a:effectLst>
                  <a:outerShdw blurRad="38100" dist="38100" dir="2700000" algn="tl">
                    <a:srgbClr val="FFFFFF"/>
                  </a:outerShdw>
                </a:effectLst>
                <a:latin typeface="Times New Roman" pitchFamily="18" charset="0"/>
                <a:cs typeface="Times New Roman" pitchFamily="18" charset="0"/>
              </a:rPr>
              <a:t>     </a:t>
            </a:r>
            <a:r>
              <a:rPr lang="tr-TR" sz="2000" b="1" dirty="0">
                <a:solidFill>
                  <a:srgbClr val="C00000"/>
                </a:solidFill>
                <a:latin typeface="Times New Roman" pitchFamily="18" charset="0"/>
                <a:cs typeface="+mn-cs"/>
              </a:rPr>
              <a:t>2 ) Merkez Lisesi öğretmeni … hakkında;	</a:t>
            </a:r>
          </a:p>
          <a:p>
            <a:pPr fontAlgn="auto">
              <a:spcBef>
                <a:spcPts val="0"/>
              </a:spcBef>
              <a:spcAft>
                <a:spcPts val="0"/>
              </a:spcAft>
              <a:tabLst>
                <a:tab pos="457200" algn="r"/>
              </a:tabLst>
              <a:defRPr/>
            </a:pPr>
            <a:r>
              <a:rPr lang="tr-TR" sz="2000" b="1" dirty="0">
                <a:solidFill>
                  <a:srgbClr val="A50021"/>
                </a:solidFill>
                <a:latin typeface="Times New Roman" pitchFamily="18" charset="0"/>
                <a:cs typeface="+mn-cs"/>
              </a:rPr>
              <a:t>DİSİPLİN YÖNÜNDEN</a:t>
            </a:r>
            <a:r>
              <a:rPr lang="tr-TR" sz="2000" b="1" dirty="0">
                <a:latin typeface="Times New Roman" pitchFamily="18" charset="0"/>
                <a:cs typeface="+mn-cs"/>
              </a:rPr>
              <a:t>: Her hangi bir işlem yapılmasına gerek olmadığının,</a:t>
            </a:r>
          </a:p>
          <a:p>
            <a:pPr fontAlgn="auto">
              <a:spcBef>
                <a:spcPts val="0"/>
              </a:spcBef>
              <a:spcAft>
                <a:spcPts val="0"/>
              </a:spcAft>
              <a:tabLst>
                <a:tab pos="457200" algn="r"/>
              </a:tabLst>
              <a:defRPr/>
            </a:pPr>
            <a:r>
              <a:rPr lang="tr-TR" sz="2000" b="1" dirty="0">
                <a:solidFill>
                  <a:srgbClr val="C00000"/>
                </a:solidFill>
                <a:latin typeface="Times New Roman" pitchFamily="18" charset="0"/>
                <a:cs typeface="+mn-cs"/>
              </a:rPr>
              <a:t>MALİ YÖNDEN</a:t>
            </a:r>
            <a:r>
              <a:rPr lang="tr-TR" sz="2000" b="1" dirty="0">
                <a:latin typeface="Times New Roman" pitchFamily="18" charset="0"/>
                <a:cs typeface="+mn-cs"/>
              </a:rPr>
              <a:t>: Her hangi bir işlem yapılmasına gerek olmadığının,</a:t>
            </a:r>
          </a:p>
          <a:p>
            <a:pPr fontAlgn="auto">
              <a:spcBef>
                <a:spcPts val="0"/>
              </a:spcBef>
              <a:spcAft>
                <a:spcPts val="0"/>
              </a:spcAft>
              <a:tabLst>
                <a:tab pos="457200" algn="r"/>
              </a:tabLst>
              <a:defRPr/>
            </a:pPr>
            <a:r>
              <a:rPr lang="tr-TR" sz="2000" b="1" dirty="0">
                <a:solidFill>
                  <a:srgbClr val="C00000"/>
                </a:solidFill>
                <a:latin typeface="Times New Roman" pitchFamily="18" charset="0"/>
                <a:cs typeface="+mn-cs"/>
              </a:rPr>
              <a:t>ADLİ YÖNDEN: </a:t>
            </a:r>
            <a:r>
              <a:rPr lang="tr-TR" sz="2000" b="1" dirty="0">
                <a:latin typeface="Times New Roman" pitchFamily="18" charset="0"/>
                <a:cs typeface="+mn-cs"/>
              </a:rPr>
              <a:t>Her hangi bir işlem yapılmasına gerek olmadığının, </a:t>
            </a:r>
          </a:p>
          <a:p>
            <a:pPr fontAlgn="auto">
              <a:spcBef>
                <a:spcPts val="0"/>
              </a:spcBef>
              <a:spcAft>
                <a:spcPts val="0"/>
              </a:spcAft>
              <a:tabLst>
                <a:tab pos="457200" algn="r"/>
              </a:tabLst>
              <a:defRPr/>
            </a:pPr>
            <a:r>
              <a:rPr lang="tr-TR" sz="2000" b="1" dirty="0">
                <a:solidFill>
                  <a:srgbClr val="C00000"/>
                </a:solidFill>
                <a:latin typeface="Times New Roman" pitchFamily="18" charset="0"/>
                <a:cs typeface="+mn-cs"/>
              </a:rPr>
              <a:t>İDARİ YÖNDEN</a:t>
            </a:r>
            <a:r>
              <a:rPr lang="tr-TR" sz="2000" b="1" dirty="0">
                <a:latin typeface="Times New Roman" pitchFamily="18" charset="0"/>
                <a:cs typeface="+mn-cs"/>
              </a:rPr>
              <a:t>: Her hangi bir işlem yapılmasına gerek olmadığının,</a:t>
            </a:r>
          </a:p>
          <a:p>
            <a:pPr fontAlgn="auto">
              <a:spcBef>
                <a:spcPts val="0"/>
              </a:spcBef>
              <a:spcAft>
                <a:spcPts val="0"/>
              </a:spcAft>
              <a:tabLst>
                <a:tab pos="457200" algn="r"/>
              </a:tabLst>
              <a:defRPr/>
            </a:pPr>
            <a:endParaRPr lang="tr-TR" sz="2000" b="1" dirty="0">
              <a:effectLst>
                <a:outerShdw blurRad="38100" dist="38100" dir="2700000" algn="tl">
                  <a:srgbClr val="FFFFFF"/>
                </a:outerShdw>
              </a:effectLst>
              <a:latin typeface="Times New Roman" pitchFamily="18" charset="0"/>
              <a:cs typeface="Times New Roman" pitchFamily="18" charset="0"/>
            </a:endParaRPr>
          </a:p>
          <a:p>
            <a:pPr fontAlgn="auto">
              <a:spcBef>
                <a:spcPts val="0"/>
              </a:spcBef>
              <a:spcAft>
                <a:spcPts val="0"/>
              </a:spcAft>
              <a:tabLst>
                <a:tab pos="457200" algn="r"/>
              </a:tabLst>
              <a:defRPr/>
            </a:pPr>
            <a:r>
              <a:rPr lang="tr-TR" sz="2000" b="1" dirty="0">
                <a:latin typeface="Times New Roman" pitchFamily="18" charset="0"/>
                <a:cs typeface="+mn-cs"/>
              </a:rPr>
              <a:t>      3 ) Merkez Lisesi memuru  ... hakkında; </a:t>
            </a:r>
          </a:p>
          <a:p>
            <a:pPr fontAlgn="auto">
              <a:spcBef>
                <a:spcPts val="0"/>
              </a:spcBef>
              <a:spcAft>
                <a:spcPts val="0"/>
              </a:spcAft>
              <a:tabLst>
                <a:tab pos="457200" algn="r"/>
              </a:tabLst>
              <a:defRPr/>
            </a:pPr>
            <a:r>
              <a:rPr lang="tr-TR" sz="2000" b="1" dirty="0">
                <a:latin typeface="Times New Roman" pitchFamily="18" charset="0"/>
                <a:cs typeface="+mn-cs"/>
              </a:rPr>
              <a:t>DİSİPLİN YÖNÜNDEN: 657 sayılı Devlet Memurları Kanununun 125/ B-d maddesine göre KINAMA cezası ile tecziye edilmesinin,</a:t>
            </a:r>
          </a:p>
          <a:p>
            <a:pPr fontAlgn="auto">
              <a:spcBef>
                <a:spcPts val="0"/>
              </a:spcBef>
              <a:spcAft>
                <a:spcPts val="0"/>
              </a:spcAft>
              <a:tabLst>
                <a:tab pos="457200" algn="r"/>
              </a:tabLst>
              <a:defRPr/>
            </a:pPr>
            <a:r>
              <a:rPr lang="tr-TR" sz="2000" b="1" dirty="0">
                <a:latin typeface="Times New Roman" pitchFamily="18" charset="0"/>
                <a:cs typeface="+mn-cs"/>
              </a:rPr>
              <a:t>MALİ YÖNDEN: Her hangi bir işlem yapılmasına gerek olmadığının,</a:t>
            </a:r>
          </a:p>
          <a:p>
            <a:pPr fontAlgn="auto">
              <a:spcBef>
                <a:spcPts val="0"/>
              </a:spcBef>
              <a:spcAft>
                <a:spcPts val="0"/>
              </a:spcAft>
              <a:tabLst>
                <a:tab pos="457200" algn="r"/>
              </a:tabLst>
              <a:defRPr/>
            </a:pPr>
            <a:r>
              <a:rPr lang="tr-TR" sz="2000" b="1" dirty="0">
                <a:latin typeface="Times New Roman" pitchFamily="18" charset="0"/>
                <a:cs typeface="+mn-cs"/>
              </a:rPr>
              <a:t>ADLİ YÖNDEN: Her hangi bir işlem yapılmasına gerek olmadığının, </a:t>
            </a:r>
          </a:p>
          <a:p>
            <a:pPr fontAlgn="auto">
              <a:spcBef>
                <a:spcPts val="0"/>
              </a:spcBef>
              <a:spcAft>
                <a:spcPts val="0"/>
              </a:spcAft>
              <a:tabLst>
                <a:tab pos="457200" algn="r"/>
              </a:tabLst>
              <a:defRPr/>
            </a:pPr>
            <a:r>
              <a:rPr lang="tr-TR" sz="2000" b="1" dirty="0">
                <a:latin typeface="Times New Roman" pitchFamily="18" charset="0"/>
                <a:cs typeface="+mn-cs"/>
              </a:rPr>
              <a:t>İDARİ YÖNDEN: Her hangi bir işlem yapılmasına gerek olmadığının,</a:t>
            </a:r>
          </a:p>
          <a:p>
            <a:pPr fontAlgn="auto">
              <a:spcBef>
                <a:spcPts val="0"/>
              </a:spcBef>
              <a:spcAft>
                <a:spcPts val="0"/>
              </a:spcAft>
              <a:tabLst>
                <a:tab pos="457200" algn="r"/>
              </a:tabLst>
              <a:defRPr/>
            </a:pPr>
            <a:endParaRPr lang="tr-TR" sz="2000" b="1" dirty="0">
              <a:latin typeface="Times New Roman" pitchFamily="18" charset="0"/>
              <a:cs typeface="+mn-cs"/>
            </a:endParaRPr>
          </a:p>
          <a:p>
            <a:pPr fontAlgn="auto">
              <a:spcBef>
                <a:spcPts val="0"/>
              </a:spcBef>
              <a:spcAft>
                <a:spcPts val="0"/>
              </a:spcAft>
              <a:tabLst>
                <a:tab pos="457200" algn="r"/>
              </a:tabLst>
              <a:defRPr/>
            </a:pPr>
            <a:r>
              <a:rPr lang="tr-TR" sz="2000" b="1" dirty="0">
                <a:latin typeface="Times New Roman" pitchFamily="18" charset="0"/>
                <a:cs typeface="+mn-cs"/>
              </a:rPr>
              <a:t>Bu işten dolayı başka rapor düzenlenmişse tarih ve sayısı: </a:t>
            </a:r>
            <a:r>
              <a:rPr lang="tr-TR" sz="2000" b="1" dirty="0">
                <a:effectLst>
                  <a:outerShdw blurRad="38100" dist="38100" dir="2700000" algn="tl">
                    <a:srgbClr val="FFFFFF"/>
                  </a:outerShdw>
                </a:effectLst>
                <a:latin typeface="Times New Roman" pitchFamily="18" charset="0"/>
                <a:cs typeface="Times New Roman" pitchFamily="18" charset="0"/>
              </a:rPr>
              <a:t>Düzenlenmemiştir</a:t>
            </a:r>
          </a:p>
          <a:p>
            <a:pPr fontAlgn="auto">
              <a:spcBef>
                <a:spcPts val="0"/>
              </a:spcBef>
              <a:spcAft>
                <a:spcPts val="0"/>
              </a:spcAft>
              <a:tabLst>
                <a:tab pos="457200" algn="r"/>
              </a:tabLst>
              <a:defRPr/>
            </a:pPr>
            <a:endParaRPr lang="tr-TR" sz="2000" b="1" dirty="0">
              <a:solidFill>
                <a:schemeClr val="bg2"/>
              </a:solidFill>
              <a:effectLst>
                <a:outerShdw blurRad="38100" dist="38100" dir="2700000" algn="tl">
                  <a:srgbClr val="FFFFFF"/>
                </a:outerShdw>
              </a:effectLst>
              <a:latin typeface="Times New Roman" pitchFamily="18" charset="0"/>
              <a:cs typeface="Times New Roman" pitchFamily="18" charset="0"/>
            </a:endParaRPr>
          </a:p>
          <a:p>
            <a:pPr fontAlgn="auto">
              <a:spcBef>
                <a:spcPts val="0"/>
              </a:spcBef>
              <a:spcAft>
                <a:spcPts val="0"/>
              </a:spcAft>
              <a:tabLst>
                <a:tab pos="457200" algn="r"/>
              </a:tabLst>
              <a:defRPr/>
            </a:pPr>
            <a:endParaRPr lang="tr-TR" sz="2400" b="1" dirty="0">
              <a:solidFill>
                <a:schemeClr val="bg2"/>
              </a:solidFill>
              <a:effectLst>
                <a:outerShdw blurRad="38100" dist="38100" dir="2700000" algn="tl">
                  <a:srgbClr val="FFFFFF"/>
                </a:outerShdw>
              </a:effectLst>
              <a:latin typeface="Times New Roman" pitchFamily="18" charset="0"/>
              <a:cs typeface="Times New Roman" pitchFamily="18" charset="0"/>
            </a:endParaRPr>
          </a:p>
          <a:p>
            <a:pPr fontAlgn="auto">
              <a:spcBef>
                <a:spcPts val="0"/>
              </a:spcBef>
              <a:spcAft>
                <a:spcPts val="0"/>
              </a:spcAft>
              <a:tabLst>
                <a:tab pos="457200" algn="r"/>
              </a:tabLst>
              <a:defRPr/>
            </a:pPr>
            <a:endParaRPr lang="tr-TR" sz="2400" b="1" dirty="0">
              <a:solidFill>
                <a:schemeClr val="bg2"/>
              </a:solidFill>
              <a:effectLst>
                <a:outerShdw blurRad="38100" dist="38100" dir="2700000" algn="tl">
                  <a:srgbClr val="FFFFFF"/>
                </a:outerShdw>
              </a:effectLst>
              <a:latin typeface="Times New Roman" pitchFamily="18" charset="0"/>
              <a:cs typeface="Times New Roman" pitchFamily="18" charset="0"/>
            </a:endParaRPr>
          </a:p>
        </p:txBody>
      </p:sp>
      <p:sp>
        <p:nvSpPr>
          <p:cNvPr id="113667" name="Line 3"/>
          <p:cNvSpPr>
            <a:spLocks noChangeShapeType="1"/>
          </p:cNvSpPr>
          <p:nvPr/>
        </p:nvSpPr>
        <p:spPr bwMode="auto">
          <a:xfrm>
            <a:off x="0" y="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tr-TR"/>
          </a:p>
        </p:txBody>
      </p:sp>
      <p:sp>
        <p:nvSpPr>
          <p:cNvPr id="113668" name="Line 4"/>
          <p:cNvSpPr>
            <a:spLocks noChangeShapeType="1"/>
          </p:cNvSpPr>
          <p:nvPr/>
        </p:nvSpPr>
        <p:spPr bwMode="auto">
          <a:xfrm>
            <a:off x="0" y="304800"/>
            <a:ext cx="9144000" cy="0"/>
          </a:xfrm>
          <a:prstGeom prst="line">
            <a:avLst/>
          </a:prstGeom>
          <a:noFill/>
          <a:ln w="9525">
            <a:solidFill>
              <a:schemeClr val="bg2"/>
            </a:solidFill>
            <a:round/>
            <a:headEnd/>
            <a:tailEnd/>
          </a:ln>
          <a:extLst>
            <a:ext uri="{909E8E84-426E-40DD-AFC4-6F175D3DCCD1}">
              <a14:hiddenFill xmlns:a14="http://schemas.microsoft.com/office/drawing/2010/main" xmlns="">
                <a:noFill/>
              </a14:hiddenFill>
            </a:ext>
          </a:extLst>
        </p:spPr>
        <p:txBody>
          <a:bodyPr wrap="none"/>
          <a:lstStyle/>
          <a:p>
            <a:endParaRPr lang="tr-TR"/>
          </a:p>
        </p:txBody>
      </p:sp>
      <p:sp>
        <p:nvSpPr>
          <p:cNvPr id="113669" name="Line 6"/>
          <p:cNvSpPr>
            <a:spLocks noChangeShapeType="1"/>
          </p:cNvSpPr>
          <p:nvPr/>
        </p:nvSpPr>
        <p:spPr bwMode="auto">
          <a:xfrm>
            <a:off x="0" y="6629400"/>
            <a:ext cx="9144000" cy="0"/>
          </a:xfrm>
          <a:prstGeom prst="line">
            <a:avLst/>
          </a:prstGeom>
          <a:noFill/>
          <a:ln w="9525">
            <a:solidFill>
              <a:schemeClr val="bg2"/>
            </a:solidFill>
            <a:round/>
            <a:headEnd/>
            <a:tailEnd/>
          </a:ln>
          <a:extLst>
            <a:ext uri="{909E8E84-426E-40DD-AFC4-6F175D3DCCD1}">
              <a14:hiddenFill xmlns:a14="http://schemas.microsoft.com/office/drawing/2010/main" xmlns="">
                <a:noFill/>
              </a14:hiddenFill>
            </a:ext>
          </a:extLst>
        </p:spPr>
        <p:txBody>
          <a:bodyPr wrap="none"/>
          <a:lstStyle/>
          <a:p>
            <a:endParaRPr lang="tr-T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ChangeArrowheads="1"/>
          </p:cNvSpPr>
          <p:nvPr/>
        </p:nvSpPr>
        <p:spPr bwMode="auto">
          <a:xfrm>
            <a:off x="179388" y="0"/>
            <a:ext cx="8785225" cy="885825"/>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dirty="0">
                <a:latin typeface="Times New Roman" pitchFamily="18" charset="0"/>
                <a:cs typeface="Times New Roman" pitchFamily="18" charset="0"/>
              </a:rPr>
              <a:t>T.C.</a:t>
            </a:r>
          </a:p>
          <a:p>
            <a:pPr algn="ctr" fontAlgn="auto">
              <a:spcBef>
                <a:spcPts val="0"/>
              </a:spcBef>
              <a:spcAft>
                <a:spcPts val="0"/>
              </a:spcAft>
              <a:defRPr/>
            </a:pPr>
            <a:r>
              <a:rPr lang="tr-TR" b="1" dirty="0" smtClean="0">
                <a:effectLst>
                  <a:outerShdw blurRad="38100" dist="38100" dir="2700000" algn="tl">
                    <a:srgbClr val="FFFFFF"/>
                  </a:outerShdw>
                </a:effectLst>
                <a:latin typeface="Times New Roman" pitchFamily="18" charset="0"/>
                <a:cs typeface="Times New Roman" pitchFamily="18" charset="0"/>
              </a:rPr>
              <a:t>HATAY VALİLİĞİ</a:t>
            </a:r>
            <a:endParaRPr lang="tr-TR" b="1" dirty="0">
              <a:effectLst>
                <a:outerShdw blurRad="38100" dist="38100" dir="2700000" algn="tl">
                  <a:srgbClr val="FFFFFF"/>
                </a:outerShdw>
              </a:effectLst>
              <a:latin typeface="Times New Roman" pitchFamily="18" charset="0"/>
              <a:cs typeface="Times New Roman" pitchFamily="18" charset="0"/>
            </a:endParaRPr>
          </a:p>
          <a:p>
            <a:pPr algn="ctr" fontAlgn="auto">
              <a:spcBef>
                <a:spcPts val="0"/>
              </a:spcBef>
              <a:spcAft>
                <a:spcPts val="0"/>
              </a:spcAft>
              <a:defRPr/>
            </a:pPr>
            <a:r>
              <a:rPr lang="tr-TR" sz="1600" b="1" dirty="0">
                <a:effectLst>
                  <a:outerShdw blurRad="38100" dist="38100" dir="2700000" algn="tl">
                    <a:srgbClr val="FFFFFF"/>
                  </a:outerShdw>
                </a:effectLst>
                <a:latin typeface="Times New Roman" pitchFamily="18" charset="0"/>
                <a:cs typeface="Times New Roman" pitchFamily="18" charset="0"/>
              </a:rPr>
              <a:t>Milli </a:t>
            </a:r>
            <a:r>
              <a:rPr lang="tr-TR" sz="1600" b="1" dirty="0" smtClean="0">
                <a:effectLst>
                  <a:outerShdw blurRad="38100" dist="38100" dir="2700000" algn="tl">
                    <a:srgbClr val="FFFFFF"/>
                  </a:outerShdw>
                </a:effectLst>
                <a:latin typeface="Times New Roman" pitchFamily="18" charset="0"/>
                <a:cs typeface="Times New Roman" pitchFamily="18" charset="0"/>
              </a:rPr>
              <a:t>Eğitim </a:t>
            </a:r>
            <a:r>
              <a:rPr lang="tr-TR" sz="1600" b="1" dirty="0">
                <a:effectLst>
                  <a:outerShdw blurRad="38100" dist="38100" dir="2700000" algn="tl">
                    <a:srgbClr val="FFFFFF"/>
                  </a:outerShdw>
                </a:effectLst>
                <a:latin typeface="Times New Roman" pitchFamily="18" charset="0"/>
                <a:cs typeface="Times New Roman" pitchFamily="18" charset="0"/>
              </a:rPr>
              <a:t>Müdürlüğü</a:t>
            </a:r>
            <a:endParaRPr lang="tr-TR" sz="1600" b="1" dirty="0">
              <a:effectLst>
                <a:outerShdw blurRad="38100" dist="38100" dir="2700000" algn="tl">
                  <a:srgbClr val="FFFFFF"/>
                </a:outerShdw>
              </a:effectLst>
              <a:latin typeface="Times New Roman" pitchFamily="18" charset="0"/>
              <a:cs typeface="+mn-cs"/>
            </a:endParaRPr>
          </a:p>
        </p:txBody>
      </p:sp>
      <p:sp>
        <p:nvSpPr>
          <p:cNvPr id="47108" name="Rectangle 4"/>
          <p:cNvSpPr>
            <a:spLocks noChangeArrowheads="1"/>
          </p:cNvSpPr>
          <p:nvPr/>
        </p:nvSpPr>
        <p:spPr bwMode="auto">
          <a:xfrm>
            <a:off x="250825" y="1125538"/>
            <a:ext cx="8497888" cy="5309146"/>
          </a:xfrm>
          <a:prstGeom prst="rect">
            <a:avLst/>
          </a:prstGeom>
          <a:noFill/>
          <a:ln w="9525">
            <a:noFill/>
            <a:miter lim="800000"/>
            <a:headEnd/>
            <a:tailEnd/>
          </a:ln>
          <a:effectLst/>
        </p:spPr>
        <p:txBody>
          <a:bodyPr bIns="0">
            <a:spAutoFit/>
          </a:bodyPr>
          <a:lstStyle/>
          <a:p>
            <a:pPr algn="just" fontAlgn="auto">
              <a:spcBef>
                <a:spcPts val="0"/>
              </a:spcBef>
              <a:spcAft>
                <a:spcPts val="0"/>
              </a:spcAft>
              <a:defRPr/>
            </a:pPr>
            <a:r>
              <a:rPr lang="tr-TR" b="1" dirty="0">
                <a:latin typeface="Times New Roman" pitchFamily="18" charset="0"/>
                <a:cs typeface="Times New Roman" pitchFamily="18" charset="0"/>
              </a:rPr>
              <a:t>SAYI:</a:t>
            </a:r>
            <a:r>
              <a:rPr lang="tr-TR" dirty="0">
                <a:latin typeface="Times New Roman" pitchFamily="18" charset="0"/>
                <a:cs typeface="Times New Roman" pitchFamily="18" charset="0"/>
              </a:rPr>
              <a:t> </a:t>
            </a:r>
            <a:r>
              <a:rPr lang="tr-TR" sz="1600" b="1" dirty="0">
                <a:latin typeface="Times New Roman" pitchFamily="18" charset="0"/>
                <a:cs typeface="+mn-cs"/>
              </a:rPr>
              <a:t>-------                                         </a:t>
            </a:r>
            <a:r>
              <a:rPr lang="tr-TR" dirty="0">
                <a:latin typeface="Times New Roman" pitchFamily="18" charset="0"/>
                <a:cs typeface="Times New Roman" pitchFamily="18" charset="0"/>
              </a:rPr>
              <a:t>                                                                       …/.../20..</a:t>
            </a:r>
          </a:p>
          <a:p>
            <a:pPr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KONU: </a:t>
            </a:r>
            <a:r>
              <a:rPr lang="tr-TR" b="1" dirty="0" smtClean="0">
                <a:latin typeface="Times New Roman" pitchFamily="18" charset="0"/>
                <a:cs typeface="+mn-cs"/>
              </a:rPr>
              <a:t>…….Lisesi </a:t>
            </a:r>
            <a:r>
              <a:rPr lang="tr-TR" b="1" dirty="0">
                <a:latin typeface="Times New Roman" pitchFamily="18" charset="0"/>
                <a:cs typeface="+mn-cs"/>
              </a:rPr>
              <a:t>müdürü, </a:t>
            </a:r>
          </a:p>
          <a:p>
            <a:pPr fontAlgn="auto">
              <a:spcBef>
                <a:spcPts val="0"/>
              </a:spcBef>
              <a:spcAft>
                <a:spcPts val="0"/>
              </a:spcAft>
              <a:defRPr/>
            </a:pPr>
            <a:r>
              <a:rPr lang="tr-TR" b="1" dirty="0">
                <a:latin typeface="Times New Roman" pitchFamily="18" charset="0"/>
                <a:cs typeface="+mn-cs"/>
              </a:rPr>
              <a:t>              öğretmeni ve memuru. </a:t>
            </a:r>
          </a:p>
          <a:p>
            <a:pPr algn="just" fontAlgn="auto">
              <a:spcBef>
                <a:spcPts val="0"/>
              </a:spcBef>
              <a:spcAft>
                <a:spcPts val="0"/>
              </a:spcAft>
              <a:defRPr/>
            </a:pPr>
            <a:r>
              <a:rPr lang="tr-TR" sz="2000" dirty="0">
                <a:latin typeface="Times New Roman" pitchFamily="18" charset="0"/>
                <a:cs typeface="Times New Roman" pitchFamily="18" charset="0"/>
              </a:rPr>
              <a:t> </a:t>
            </a:r>
          </a:p>
          <a:p>
            <a:pPr algn="ctr" fontAlgn="auto">
              <a:spcBef>
                <a:spcPts val="0"/>
              </a:spcBef>
              <a:spcAft>
                <a:spcPts val="0"/>
              </a:spcAft>
              <a:defRPr/>
            </a:pPr>
            <a:r>
              <a:rPr lang="tr-TR" sz="1200" dirty="0">
                <a:latin typeface="Times New Roman" pitchFamily="18" charset="0"/>
                <a:cs typeface="Times New Roman" pitchFamily="18" charset="0"/>
              </a:rPr>
              <a:t>         </a:t>
            </a:r>
            <a:r>
              <a:rPr lang="tr-TR" b="1" dirty="0">
                <a:effectLst>
                  <a:outerShdw blurRad="38100" dist="38100" dir="2700000" algn="tl">
                    <a:srgbClr val="FFFFFF"/>
                  </a:outerShdw>
                </a:effectLst>
                <a:latin typeface="Times New Roman" pitchFamily="18" charset="0"/>
                <a:cs typeface="Times New Roman" pitchFamily="18" charset="0"/>
              </a:rPr>
              <a:t>MİLLİ EĞİTİM MÜDÜLÜĞÜNE</a:t>
            </a:r>
          </a:p>
          <a:p>
            <a:pPr algn="ctr"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     ( </a:t>
            </a:r>
            <a:r>
              <a:rPr lang="tr-TR" b="1" dirty="0" smtClean="0">
                <a:effectLst>
                  <a:outerShdw blurRad="38100" dist="38100" dir="2700000" algn="tl">
                    <a:srgbClr val="FFFFFF"/>
                  </a:outerShdw>
                </a:effectLst>
                <a:latin typeface="Times New Roman" pitchFamily="18" charset="0"/>
                <a:cs typeface="Times New Roman" pitchFamily="18" charset="0"/>
              </a:rPr>
              <a:t>İnsan Kaynakları Şube Müdürlüğü)  </a:t>
            </a:r>
            <a:endParaRPr lang="tr-TR" b="1" dirty="0">
              <a:effectLst>
                <a:outerShdw blurRad="38100" dist="38100" dir="2700000" algn="tl">
                  <a:srgbClr val="FFFFFF"/>
                </a:outerShdw>
              </a:effectLst>
              <a:latin typeface="Times New Roman" pitchFamily="18" charset="0"/>
              <a:cs typeface="Times New Roman" pitchFamily="18" charset="0"/>
            </a:endParaRPr>
          </a:p>
          <a:p>
            <a:pPr algn="just" fontAlgn="auto">
              <a:spcBef>
                <a:spcPts val="0"/>
              </a:spcBef>
              <a:spcAft>
                <a:spcPts val="0"/>
              </a:spcAft>
              <a:defRPr/>
            </a:pPr>
            <a:endParaRPr lang="tr-TR" b="1" dirty="0">
              <a:effectLst>
                <a:outerShdw blurRad="38100" dist="38100" dir="2700000" algn="tl">
                  <a:srgbClr val="FFFFFF"/>
                </a:outerShdw>
              </a:effectLst>
              <a:latin typeface="Times New Roman" pitchFamily="18" charset="0"/>
              <a:cs typeface="Times New Roman" pitchFamily="18" charset="0"/>
            </a:endParaRPr>
          </a:p>
          <a:p>
            <a:pPr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İLGİ:</a:t>
            </a:r>
            <a:r>
              <a:rPr lang="tr-TR" b="1" dirty="0">
                <a:latin typeface="+mn-lt"/>
                <a:cs typeface="+mn-cs"/>
              </a:rPr>
              <a:t> </a:t>
            </a:r>
            <a:r>
              <a:rPr lang="tr-TR" dirty="0" smtClean="0">
                <a:latin typeface="Times New Roman" pitchFamily="18" charset="0"/>
                <a:cs typeface="+mn-cs"/>
              </a:rPr>
              <a:t>a)</a:t>
            </a:r>
            <a:r>
              <a:rPr lang="tr-TR" b="1" dirty="0">
                <a:latin typeface="Times New Roman" pitchFamily="18" charset="0"/>
                <a:cs typeface="+mn-cs"/>
              </a:rPr>
              <a:t> </a:t>
            </a:r>
            <a:r>
              <a:rPr lang="tr-TR" b="1" dirty="0" smtClean="0">
                <a:latin typeface="Times New Roman" pitchFamily="18" charset="0"/>
                <a:cs typeface="+mn-cs"/>
              </a:rPr>
              <a:t>Arsuz Kaymakamlığı’nın  25.10.2018 tarihli </a:t>
            </a:r>
            <a:r>
              <a:rPr lang="tr-TR" b="1" dirty="0">
                <a:latin typeface="Times New Roman" pitchFamily="18" charset="0"/>
                <a:cs typeface="+mn-cs"/>
              </a:rPr>
              <a:t>ve </a:t>
            </a:r>
            <a:r>
              <a:rPr lang="tr-TR" b="1" dirty="0" smtClean="0">
                <a:latin typeface="Times New Roman" pitchFamily="18" charset="0"/>
                <a:cs typeface="+mn-cs"/>
              </a:rPr>
              <a:t>------------------------------------</a:t>
            </a:r>
            <a:endParaRPr lang="tr-TR" b="1" dirty="0">
              <a:latin typeface="Times New Roman" pitchFamily="18" charset="0"/>
              <a:cs typeface="+mn-cs"/>
            </a:endParaRPr>
          </a:p>
          <a:p>
            <a:pPr fontAlgn="auto">
              <a:spcBef>
                <a:spcPts val="0"/>
              </a:spcBef>
              <a:spcAft>
                <a:spcPts val="0"/>
              </a:spcAft>
              <a:defRPr/>
            </a:pPr>
            <a:r>
              <a:rPr lang="tr-TR" b="1" dirty="0">
                <a:latin typeface="Times New Roman" pitchFamily="18" charset="0"/>
                <a:cs typeface="+mn-cs"/>
              </a:rPr>
              <a:t>               sayılı Soruşturma Oluru,</a:t>
            </a:r>
          </a:p>
          <a:p>
            <a:pPr fontAlgn="auto">
              <a:spcBef>
                <a:spcPts val="0"/>
              </a:spcBef>
              <a:spcAft>
                <a:spcPts val="0"/>
              </a:spcAft>
              <a:defRPr/>
            </a:pPr>
            <a:r>
              <a:rPr lang="tr-TR" b="1" dirty="0">
                <a:latin typeface="Times New Roman" pitchFamily="18" charset="0"/>
                <a:cs typeface="+mn-cs"/>
              </a:rPr>
              <a:t>           </a:t>
            </a:r>
            <a:r>
              <a:rPr lang="tr-TR" dirty="0">
                <a:latin typeface="Times New Roman" pitchFamily="18" charset="0"/>
                <a:cs typeface="+mn-cs"/>
              </a:rPr>
              <a:t>b)</a:t>
            </a:r>
            <a:r>
              <a:rPr lang="tr-TR" b="1" dirty="0">
                <a:latin typeface="Times New Roman" pitchFamily="18" charset="0"/>
                <a:cs typeface="+mn-cs"/>
              </a:rPr>
              <a:t> </a:t>
            </a:r>
            <a:r>
              <a:rPr lang="tr-TR" b="1" dirty="0" smtClean="0">
                <a:latin typeface="Times New Roman" pitchFamily="18" charset="0"/>
                <a:cs typeface="+mn-cs"/>
              </a:rPr>
              <a:t>İlçe </a:t>
            </a:r>
            <a:r>
              <a:rPr lang="tr-TR" b="1" dirty="0">
                <a:latin typeface="Times New Roman" pitchFamily="18" charset="0"/>
                <a:cs typeface="+mn-cs"/>
              </a:rPr>
              <a:t>Milli Eğitim Müdürlüğü’nün </a:t>
            </a:r>
            <a:r>
              <a:rPr lang="tr-TR" b="1" dirty="0" smtClean="0">
                <a:latin typeface="Times New Roman" pitchFamily="18" charset="0"/>
                <a:cs typeface="+mn-cs"/>
              </a:rPr>
              <a:t>27.10.2018 tarihli </a:t>
            </a:r>
            <a:r>
              <a:rPr lang="tr-TR" b="1" dirty="0">
                <a:latin typeface="Times New Roman" pitchFamily="18" charset="0"/>
                <a:cs typeface="+mn-cs"/>
              </a:rPr>
              <a:t>ve </a:t>
            </a:r>
            <a:r>
              <a:rPr lang="tr-TR" b="1" dirty="0" smtClean="0">
                <a:latin typeface="Times New Roman" pitchFamily="18" charset="0"/>
                <a:cs typeface="+mn-cs"/>
              </a:rPr>
              <a:t>-------------------------- sayılı </a:t>
            </a:r>
            <a:r>
              <a:rPr lang="tr-TR" b="1" dirty="0">
                <a:latin typeface="Times New Roman" pitchFamily="18" charset="0"/>
                <a:cs typeface="+mn-cs"/>
              </a:rPr>
              <a:t>görevlendirme emirleri,</a:t>
            </a:r>
            <a:r>
              <a:rPr lang="tr-TR" b="1" dirty="0">
                <a:effectLst>
                  <a:outerShdw blurRad="38100" dist="38100" dir="2700000" algn="tl">
                    <a:srgbClr val="FFFFFF"/>
                  </a:outerShdw>
                </a:effectLst>
                <a:latin typeface="Times New Roman" pitchFamily="18" charset="0"/>
                <a:cs typeface="Times New Roman" pitchFamily="18" charset="0"/>
              </a:rPr>
              <a:t> </a:t>
            </a:r>
          </a:p>
          <a:p>
            <a:pPr algn="just"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                        İlgi (a) Olur ve (b) emir üzerine, İlimiz …………………….İlçesi </a:t>
            </a:r>
            <a:r>
              <a:rPr lang="tr-TR" b="1" dirty="0" smtClean="0">
                <a:effectLst>
                  <a:outerShdw blurRad="38100" dist="38100" dir="2700000" algn="tl">
                    <a:srgbClr val="FFFFFF"/>
                  </a:outerShdw>
                </a:effectLst>
                <a:latin typeface="Times New Roman" pitchFamily="18" charset="0"/>
                <a:cs typeface="Times New Roman" pitchFamily="18" charset="0"/>
              </a:rPr>
              <a:t>…… Lisesi </a:t>
            </a:r>
            <a:r>
              <a:rPr lang="tr-TR" b="1" dirty="0">
                <a:effectLst>
                  <a:outerShdw blurRad="38100" dist="38100" dir="2700000" algn="tl">
                    <a:srgbClr val="FFFFFF"/>
                  </a:outerShdw>
                </a:effectLst>
                <a:latin typeface="Times New Roman" pitchFamily="18" charset="0"/>
                <a:cs typeface="Times New Roman" pitchFamily="18" charset="0"/>
              </a:rPr>
              <a:t>Müdürü … öğretmen ….., memur … hakkında yapılan soruşturma sonunda düzenlenen soruşturma dosyası ilişikte sunulmuştur.</a:t>
            </a:r>
          </a:p>
          <a:p>
            <a:pPr algn="just"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                        Arz ederim.</a:t>
            </a:r>
          </a:p>
          <a:p>
            <a:pPr algn="just"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			</a:t>
            </a:r>
          </a:p>
          <a:p>
            <a:pPr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                          					</a:t>
            </a:r>
            <a:r>
              <a:rPr lang="tr-TR" b="1" dirty="0">
                <a:effectLst>
                  <a:outerShdw blurRad="38100" dist="38100" dir="2700000" algn="tl">
                    <a:srgbClr val="FFFFFF"/>
                  </a:outerShdw>
                </a:effectLst>
                <a:latin typeface="Times New Roman" pitchFamily="18" charset="0"/>
                <a:cs typeface="+mn-cs"/>
              </a:rPr>
              <a:t>         </a:t>
            </a:r>
            <a:r>
              <a:rPr lang="tr-TR" b="1" dirty="0" smtClean="0">
                <a:effectLst>
                  <a:outerShdw blurRad="38100" dist="38100" dir="2700000" algn="tl">
                    <a:srgbClr val="FFFFFF"/>
                  </a:outerShdw>
                </a:effectLst>
                <a:latin typeface="Times New Roman" pitchFamily="18" charset="0"/>
                <a:cs typeface="+mn-cs"/>
              </a:rPr>
              <a:t>Muhakkik</a:t>
            </a:r>
            <a:endParaRPr lang="tr-TR" b="1" dirty="0">
              <a:effectLst>
                <a:outerShdw blurRad="38100" dist="38100" dir="2700000" algn="tl">
                  <a:srgbClr val="FFFFFF"/>
                </a:outerShdw>
              </a:effectLst>
              <a:latin typeface="Times New Roman" pitchFamily="18" charset="0"/>
              <a:cs typeface="+mn-cs"/>
            </a:endParaRPr>
          </a:p>
          <a:p>
            <a:pPr fontAlgn="auto">
              <a:spcBef>
                <a:spcPts val="0"/>
              </a:spcBef>
              <a:spcAft>
                <a:spcPts val="0"/>
              </a:spcAft>
              <a:defRPr/>
            </a:pPr>
            <a:r>
              <a:rPr lang="tr-TR" b="1" dirty="0">
                <a:effectLst>
                  <a:outerShdw blurRad="38100" dist="38100" dir="2700000" algn="tl">
                    <a:srgbClr val="FFFFFF"/>
                  </a:outerShdw>
                </a:effectLst>
                <a:latin typeface="Times New Roman" pitchFamily="18" charset="0"/>
                <a:cs typeface="Times New Roman" pitchFamily="18" charset="0"/>
              </a:rPr>
              <a:t>EKLER: </a:t>
            </a:r>
            <a:r>
              <a:rPr lang="tr-TR" dirty="0" smtClean="0">
                <a:effectLst>
                  <a:outerShdw blurRad="38100" dist="38100" dir="2700000" algn="tl">
                    <a:srgbClr val="FFFFFF"/>
                  </a:outerShdw>
                </a:effectLst>
                <a:latin typeface="Times New Roman" pitchFamily="18" charset="0"/>
                <a:cs typeface="Times New Roman" pitchFamily="18" charset="0"/>
              </a:rPr>
              <a:t>Biri İşlemli </a:t>
            </a:r>
            <a:r>
              <a:rPr lang="tr-TR" sz="1600" dirty="0" smtClean="0">
                <a:latin typeface="Times New Roman" pitchFamily="18" charset="0"/>
                <a:cs typeface="Times New Roman" pitchFamily="18" charset="0"/>
              </a:rPr>
              <a:t>İki </a:t>
            </a:r>
            <a:r>
              <a:rPr lang="tr-TR" sz="1600" dirty="0">
                <a:latin typeface="Times New Roman" pitchFamily="18" charset="0"/>
                <a:cs typeface="Times New Roman" pitchFamily="18" charset="0"/>
              </a:rPr>
              <a:t>adet soruşturma raporu </a:t>
            </a:r>
            <a:r>
              <a:rPr lang="tr-TR" sz="1600" dirty="0" smtClean="0">
                <a:latin typeface="Times New Roman" pitchFamily="18" charset="0"/>
                <a:cs typeface="Times New Roman" pitchFamily="18" charset="0"/>
              </a:rPr>
              <a:t>ve ekleri</a:t>
            </a:r>
            <a:endParaRPr lang="tr-TR" sz="1600" dirty="0">
              <a:latin typeface="Times New Roman" pitchFamily="18" charset="0"/>
              <a:cs typeface="Times New Roman" pitchFamily="18" charset="0"/>
            </a:endParaRPr>
          </a:p>
          <a:p>
            <a:pPr fontAlgn="auto">
              <a:spcBef>
                <a:spcPts val="0"/>
              </a:spcBef>
              <a:spcAft>
                <a:spcPts val="0"/>
              </a:spcAft>
              <a:defRPr/>
            </a:pPr>
            <a:r>
              <a:rPr lang="tr-TR" sz="1600" dirty="0">
                <a:solidFill>
                  <a:schemeClr val="bg2"/>
                </a:solidFill>
                <a:latin typeface="Times New Roman" pitchFamily="18" charset="0"/>
                <a:cs typeface="Times New Roman" pitchFamily="18" charset="0"/>
              </a:rPr>
              <a:t>                dizi pusulasına uygun dosya (bir adet)</a:t>
            </a:r>
            <a:r>
              <a:rPr lang="tr-TR" sz="1600" dirty="0">
                <a:solidFill>
                  <a:schemeClr val="bg2"/>
                </a:solidFill>
                <a:latin typeface="Times New Roman" pitchFamily="18" charset="0"/>
                <a:cs typeface="+mn-cs"/>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Yetki:</a:t>
            </a:r>
            <a:endParaRPr lang="tr-TR" dirty="0"/>
          </a:p>
        </p:txBody>
      </p:sp>
      <p:sp>
        <p:nvSpPr>
          <p:cNvPr id="3" name="İçerik Yer Tutucusu 2"/>
          <p:cNvSpPr>
            <a:spLocks noGrp="1"/>
          </p:cNvSpPr>
          <p:nvPr>
            <p:ph idx="1"/>
          </p:nvPr>
        </p:nvSpPr>
        <p:spPr/>
        <p:txBody>
          <a:bodyPr/>
          <a:lstStyle/>
          <a:p>
            <a:r>
              <a:rPr lang="tr-TR" dirty="0" smtClean="0"/>
              <a:t>Bir </a:t>
            </a:r>
            <a:r>
              <a:rPr lang="tr-TR" dirty="0"/>
              <a:t>işi veya görevi belli şartlar altında yapıp yapmama veya bir karara bağlama konusunda sahip olunan yasal haktır</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944320284"/>
      </p:ext>
    </p:extLst>
  </p:cSld>
  <p:clrMapOvr>
    <a:masterClrMapping/>
  </p:clrMapOvr>
  <p:transition spd="slow">
    <p:wipe dir="u"/>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4213" y="1412875"/>
            <a:ext cx="7561262" cy="3600450"/>
          </a:xfrm>
          <a:prstGeom prst="rect">
            <a:avLst/>
          </a:prstGeom>
          <a:noFill/>
          <a:ln w="9525">
            <a:noFill/>
            <a:miter lim="800000"/>
            <a:headEnd/>
            <a:tailEnd/>
          </a:ln>
        </p:spPr>
        <p:txBody>
          <a:bodyPr>
            <a:spAutoFit/>
          </a:bodyPr>
          <a:lstStyle/>
          <a:p>
            <a:pPr algn="ctr" fontAlgn="auto">
              <a:spcBef>
                <a:spcPts val="0"/>
              </a:spcBef>
              <a:spcAft>
                <a:spcPts val="0"/>
              </a:spcAft>
              <a:defRPr/>
            </a:pPr>
            <a:endParaRPr lang="tr-TR" sz="2400" dirty="0">
              <a:solidFill>
                <a:srgbClr val="000066"/>
              </a:solidFill>
              <a:latin typeface="Times New Roman" pitchFamily="18" charset="0"/>
              <a:cs typeface="Times New Roman" pitchFamily="18" charset="0"/>
            </a:endParaRPr>
          </a:p>
          <a:p>
            <a:pPr algn="ctr" fontAlgn="auto">
              <a:spcBef>
                <a:spcPts val="0"/>
              </a:spcBef>
              <a:spcAft>
                <a:spcPts val="0"/>
              </a:spcAft>
              <a:defRPr/>
            </a:pPr>
            <a:endParaRPr lang="tr-TR" sz="2400" dirty="0">
              <a:solidFill>
                <a:srgbClr val="000066"/>
              </a:solidFill>
              <a:latin typeface="Times New Roman" pitchFamily="18" charset="0"/>
              <a:cs typeface="Times New Roman" pitchFamily="18" charset="0"/>
            </a:endParaRPr>
          </a:p>
          <a:p>
            <a:pPr algn="ctr" fontAlgn="auto">
              <a:spcBef>
                <a:spcPts val="0"/>
              </a:spcBef>
              <a:spcAft>
                <a:spcPts val="0"/>
              </a:spcAft>
              <a:defRPr/>
            </a:pPr>
            <a:r>
              <a:rPr lang="tr-TR" sz="6000" dirty="0">
                <a:solidFill>
                  <a:schemeClr val="tx1">
                    <a:lumMod val="65000"/>
                  </a:schemeClr>
                </a:solidFill>
                <a:latin typeface="+mn-lt"/>
                <a:cs typeface="+mn-cs"/>
              </a:rPr>
              <a:t> </a:t>
            </a:r>
            <a:r>
              <a:rPr lang="tr-TR" sz="6000" b="1" dirty="0">
                <a:solidFill>
                  <a:schemeClr val="tx1">
                    <a:lumMod val="65000"/>
                  </a:schemeClr>
                </a:solidFill>
                <a:latin typeface="Times New Roman" pitchFamily="18" charset="0"/>
                <a:cs typeface="Times New Roman" pitchFamily="18" charset="0"/>
                <a:hlinkClick r:id="rId3" action="ppaction://hlinkfile"/>
              </a:rPr>
              <a:t>İFADE TUTANAKLARI</a:t>
            </a:r>
            <a:endParaRPr lang="tr-TR" sz="6000" b="1" dirty="0">
              <a:solidFill>
                <a:schemeClr val="tx1">
                  <a:lumMod val="65000"/>
                </a:schemeClr>
              </a:solidFill>
              <a:latin typeface="Times New Roman" pitchFamily="18" charset="0"/>
              <a:cs typeface="Times New Roman" pitchFamily="18" charset="0"/>
            </a:endParaRPr>
          </a:p>
          <a:p>
            <a:pPr algn="ctr" fontAlgn="auto">
              <a:spcBef>
                <a:spcPts val="0"/>
              </a:spcBef>
              <a:spcAft>
                <a:spcPts val="0"/>
              </a:spcAft>
              <a:defRPr/>
            </a:pPr>
            <a:endParaRPr lang="tr-TR" sz="3600" dirty="0">
              <a:solidFill>
                <a:srgbClr val="000066"/>
              </a:solidFill>
              <a:latin typeface="Times New Roman" pitchFamily="18" charset="0"/>
              <a:cs typeface="Times New Roman" pitchFamily="18" charset="0"/>
            </a:endParaRPr>
          </a:p>
          <a:p>
            <a:pPr algn="just" fontAlgn="auto">
              <a:spcBef>
                <a:spcPts val="0"/>
              </a:spcBef>
              <a:spcAft>
                <a:spcPts val="0"/>
              </a:spcAft>
              <a:defRPr/>
            </a:pPr>
            <a:r>
              <a:rPr lang="tr-TR" sz="2400" dirty="0">
                <a:solidFill>
                  <a:srgbClr val="000066"/>
                </a:solidFill>
                <a:latin typeface="Times New Roman" pitchFamily="18" charset="0"/>
                <a:cs typeface="Times New Roman" pitchFamily="18" charset="0"/>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48130"/>
                                        </p:tgtEl>
                                        <p:attrNameLst>
                                          <p:attrName>style.visibility</p:attrName>
                                        </p:attrNameLst>
                                      </p:cBhvr>
                                      <p:to>
                                        <p:strVal val="visible"/>
                                      </p:to>
                                    </p:set>
                                    <p:anim calcmode="lin" valueType="num">
                                      <p:cBhvr>
                                        <p:cTn id="7" dur="300" fill="hold"/>
                                        <p:tgtEl>
                                          <p:spTgt spid="48130"/>
                                        </p:tgtEl>
                                        <p:attrNameLst>
                                          <p:attrName>ppt_w</p:attrName>
                                        </p:attrNameLst>
                                      </p:cBhvr>
                                      <p:tavLst>
                                        <p:tav tm="0">
                                          <p:val>
                                            <p:fltVal val="0"/>
                                          </p:val>
                                        </p:tav>
                                        <p:tav tm="100000">
                                          <p:val>
                                            <p:strVal val="#ppt_w"/>
                                          </p:val>
                                        </p:tav>
                                      </p:tavLst>
                                    </p:anim>
                                    <p:anim calcmode="lin" valueType="num">
                                      <p:cBhvr>
                                        <p:cTn id="8" dur="300" fill="hold"/>
                                        <p:tgtEl>
                                          <p:spTgt spid="4813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476250"/>
            <a:ext cx="9144000" cy="6401753"/>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dirty="0">
                <a:solidFill>
                  <a:srgbClr val="090FF7"/>
                </a:solidFill>
                <a:effectLst>
                  <a:outerShdw blurRad="38100" dist="38100" dir="2700000" algn="tl">
                    <a:srgbClr val="000000"/>
                  </a:outerShdw>
                </a:effectLst>
                <a:latin typeface="Times New Roman" pitchFamily="18" charset="0"/>
                <a:cs typeface="Times New Roman" pitchFamily="18" charset="0"/>
              </a:rPr>
              <a:t>T.C.</a:t>
            </a:r>
          </a:p>
          <a:p>
            <a:pPr algn="ctr" fontAlgn="auto">
              <a:spcBef>
                <a:spcPts val="0"/>
              </a:spcBef>
              <a:spcAft>
                <a:spcPts val="0"/>
              </a:spcAft>
              <a:defRPr/>
            </a:pPr>
            <a:r>
              <a:rPr lang="tr-TR" dirty="0" smtClean="0">
                <a:solidFill>
                  <a:srgbClr val="090FF7"/>
                </a:solidFill>
                <a:effectLst>
                  <a:outerShdw blurRad="38100" dist="38100" dir="2700000" algn="tl">
                    <a:srgbClr val="000000"/>
                  </a:outerShdw>
                </a:effectLst>
                <a:latin typeface="Times New Roman" pitchFamily="18" charset="0"/>
                <a:cs typeface="Times New Roman" pitchFamily="18" charset="0"/>
              </a:rPr>
              <a:t>ARSUZ KAYMAKAMLIĞI</a:t>
            </a:r>
            <a:endParaRPr lang="tr-TR" dirty="0">
              <a:solidFill>
                <a:srgbClr val="090FF7"/>
              </a:solidFill>
              <a:effectLst>
                <a:outerShdw blurRad="38100" dist="38100" dir="2700000" algn="tl">
                  <a:srgbClr val="000000"/>
                </a:outerShdw>
              </a:effectLst>
              <a:latin typeface="Times New Roman" pitchFamily="18" charset="0"/>
              <a:cs typeface="Times New Roman" pitchFamily="18" charset="0"/>
            </a:endParaRPr>
          </a:p>
          <a:p>
            <a:pPr algn="ctr" fontAlgn="auto">
              <a:spcBef>
                <a:spcPts val="0"/>
              </a:spcBef>
              <a:spcAft>
                <a:spcPts val="0"/>
              </a:spcAft>
              <a:defRPr/>
            </a:pPr>
            <a:r>
              <a:rPr lang="tr-TR" dirty="0" smtClean="0">
                <a:solidFill>
                  <a:srgbClr val="090FF7"/>
                </a:solidFill>
                <a:effectLst>
                  <a:outerShdw blurRad="38100" dist="38100" dir="2700000" algn="tl">
                    <a:srgbClr val="000000"/>
                  </a:outerShdw>
                </a:effectLst>
                <a:latin typeface="Times New Roman" pitchFamily="18" charset="0"/>
                <a:cs typeface="Times New Roman" pitchFamily="18" charset="0"/>
              </a:rPr>
              <a:t>İLÇE MİLLİ </a:t>
            </a:r>
            <a:r>
              <a:rPr lang="tr-TR" dirty="0">
                <a:solidFill>
                  <a:srgbClr val="090FF7"/>
                </a:solidFill>
                <a:effectLst>
                  <a:outerShdw blurRad="38100" dist="38100" dir="2700000" algn="tl">
                    <a:srgbClr val="000000"/>
                  </a:outerShdw>
                </a:effectLst>
                <a:latin typeface="Times New Roman" pitchFamily="18" charset="0"/>
                <a:cs typeface="Times New Roman" pitchFamily="18" charset="0"/>
              </a:rPr>
              <a:t>EĞİTİM MÜDÜRLÜĞÜ</a:t>
            </a:r>
          </a:p>
          <a:p>
            <a:pPr algn="ctr" fontAlgn="auto">
              <a:spcBef>
                <a:spcPts val="0"/>
              </a:spcBef>
              <a:spcAft>
                <a:spcPts val="0"/>
              </a:spcAft>
              <a:defRPr/>
            </a:pPr>
            <a:endParaRPr lang="tr-TR" dirty="0">
              <a:solidFill>
                <a:srgbClr val="090FF7"/>
              </a:solidFill>
              <a:effectLst>
                <a:outerShdw blurRad="38100" dist="38100" dir="2700000" algn="tl">
                  <a:srgbClr val="000000"/>
                </a:outerShdw>
              </a:effectLst>
              <a:latin typeface="Times New Roman" pitchFamily="18" charset="0"/>
              <a:cs typeface="Times New Roman" pitchFamily="18" charset="0"/>
            </a:endParaRPr>
          </a:p>
          <a:p>
            <a:pPr fontAlgn="auto">
              <a:spcBef>
                <a:spcPts val="0"/>
              </a:spcBef>
              <a:spcAft>
                <a:spcPts val="0"/>
              </a:spcAft>
              <a:defRPr/>
            </a:pPr>
            <a:r>
              <a:rPr lang="tr-TR" dirty="0">
                <a:solidFill>
                  <a:srgbClr val="090FF7"/>
                </a:solidFill>
                <a:effectLst>
                  <a:outerShdw blurRad="38100" dist="38100" dir="2700000" algn="tl">
                    <a:srgbClr val="000000"/>
                  </a:outerShdw>
                </a:effectLst>
                <a:latin typeface="Times New Roman" pitchFamily="18" charset="0"/>
                <a:cs typeface="Times New Roman" pitchFamily="18" charset="0"/>
              </a:rPr>
              <a:t>SAYI: </a:t>
            </a:r>
            <a:r>
              <a:rPr lang="tr-TR" dirty="0">
                <a:effectLst>
                  <a:outerShdw blurRad="38100" dist="38100" dir="2700000" algn="tl">
                    <a:srgbClr val="000000"/>
                  </a:outerShdw>
                </a:effectLst>
                <a:latin typeface="Times New Roman" pitchFamily="18" charset="0"/>
                <a:cs typeface="Times New Roman" pitchFamily="18" charset="0"/>
              </a:rPr>
              <a:t>--------                                                  </a:t>
            </a:r>
            <a:r>
              <a:rPr lang="tr-TR" dirty="0">
                <a:latin typeface="Times New Roman" pitchFamily="18" charset="0"/>
                <a:cs typeface="+mn-cs"/>
              </a:rPr>
              <a:t>                                                      </a:t>
            </a:r>
            <a:r>
              <a:rPr lang="tr-TR" dirty="0" smtClean="0">
                <a:latin typeface="Times New Roman" pitchFamily="18" charset="0"/>
                <a:cs typeface="+mn-cs"/>
              </a:rPr>
              <a:t>02/06/2018 </a:t>
            </a:r>
            <a:r>
              <a:rPr lang="tr-TR" dirty="0">
                <a:solidFill>
                  <a:schemeClr val="bg2"/>
                </a:solidFill>
                <a:latin typeface="Times New Roman" pitchFamily="18" charset="0"/>
                <a:cs typeface="+mn-cs"/>
              </a:rPr>
              <a:t>…/…/20..</a:t>
            </a:r>
          </a:p>
          <a:p>
            <a:pPr fontAlgn="auto">
              <a:spcBef>
                <a:spcPts val="0"/>
              </a:spcBef>
              <a:spcAft>
                <a:spcPts val="0"/>
              </a:spcAft>
              <a:defRPr/>
            </a:pPr>
            <a:r>
              <a:rPr lang="tr-TR" dirty="0">
                <a:solidFill>
                  <a:srgbClr val="090FF7"/>
                </a:solidFill>
                <a:effectLst>
                  <a:outerShdw blurRad="38100" dist="38100" dir="2700000" algn="tl">
                    <a:srgbClr val="000000"/>
                  </a:outerShdw>
                </a:effectLst>
                <a:latin typeface="Times New Roman" pitchFamily="18" charset="0"/>
                <a:cs typeface="Times New Roman" pitchFamily="18" charset="0"/>
              </a:rPr>
              <a:t>KONU: Bilirkişilik Görevi</a:t>
            </a:r>
          </a:p>
          <a:p>
            <a:pPr fontAlgn="auto">
              <a:spcBef>
                <a:spcPts val="0"/>
              </a:spcBef>
              <a:spcAft>
                <a:spcPts val="0"/>
              </a:spcAft>
              <a:defRPr/>
            </a:pPr>
            <a:r>
              <a:rPr lang="tr-TR" sz="2000" dirty="0">
                <a:solidFill>
                  <a:srgbClr val="090FF7"/>
                </a:solidFill>
                <a:effectLst>
                  <a:outerShdw blurRad="38100" dist="38100" dir="2700000" algn="tl">
                    <a:srgbClr val="000000"/>
                  </a:outerShdw>
                </a:effectLst>
                <a:latin typeface="Times New Roman" pitchFamily="18" charset="0"/>
                <a:cs typeface="Times New Roman" pitchFamily="18" charset="0"/>
              </a:rPr>
              <a:t>			</a:t>
            </a:r>
            <a:r>
              <a:rPr lang="tr-TR" sz="2000" dirty="0">
                <a:effectLst>
                  <a:outerShdw blurRad="38100" dist="38100" dir="2700000" algn="tl">
                    <a:srgbClr val="000000"/>
                  </a:outerShdw>
                </a:effectLst>
                <a:latin typeface="Times New Roman" pitchFamily="18" charset="0"/>
                <a:cs typeface="+mn-cs"/>
              </a:rPr>
              <a:t>       </a:t>
            </a:r>
            <a:r>
              <a:rPr lang="tr-TR" sz="2400" dirty="0">
                <a:effectLst>
                  <a:outerShdw blurRad="38100" dist="38100" dir="2700000" algn="tl">
                    <a:srgbClr val="FFFFFF"/>
                  </a:outerShdw>
                </a:effectLst>
                <a:latin typeface="Times New Roman" pitchFamily="18" charset="0"/>
                <a:cs typeface="Times New Roman" pitchFamily="18" charset="0"/>
              </a:rPr>
              <a:t>Sayın; ---</a:t>
            </a:r>
          </a:p>
          <a:p>
            <a:pPr fontAlgn="auto">
              <a:spcBef>
                <a:spcPts val="0"/>
              </a:spcBef>
              <a:spcAft>
                <a:spcPts val="0"/>
              </a:spcAft>
              <a:defRPr/>
            </a:pPr>
            <a:r>
              <a:rPr lang="tr-TR" sz="2400" dirty="0">
                <a:effectLst>
                  <a:outerShdw blurRad="38100" dist="38100" dir="2700000" algn="tl">
                    <a:srgbClr val="FFFFFF"/>
                  </a:outerShdw>
                </a:effectLst>
                <a:latin typeface="Times New Roman" pitchFamily="18" charset="0"/>
                <a:cs typeface="Times New Roman" pitchFamily="18" charset="0"/>
              </a:rPr>
              <a:t>			</a:t>
            </a:r>
            <a:r>
              <a:rPr lang="tr-TR" sz="2400" dirty="0">
                <a:effectLst>
                  <a:outerShdw blurRad="38100" dist="38100" dir="2700000" algn="tl">
                    <a:srgbClr val="FFFFFF"/>
                  </a:outerShdw>
                </a:effectLst>
                <a:latin typeface="Times New Roman" pitchFamily="18" charset="0"/>
                <a:cs typeface="+mn-cs"/>
              </a:rPr>
              <a:t>  ……. </a:t>
            </a:r>
            <a:r>
              <a:rPr lang="tr-TR" sz="2400" dirty="0">
                <a:effectLst>
                  <a:outerShdw blurRad="38100" dist="38100" dir="2700000" algn="tl">
                    <a:srgbClr val="FFFFFF"/>
                  </a:outerShdw>
                </a:effectLst>
                <a:latin typeface="Times New Roman" pitchFamily="18" charset="0"/>
                <a:cs typeface="Times New Roman" pitchFamily="18" charset="0"/>
              </a:rPr>
              <a:t>Lisesi Öğretmeni</a:t>
            </a:r>
          </a:p>
          <a:p>
            <a:pPr fontAlgn="auto">
              <a:spcBef>
                <a:spcPts val="0"/>
              </a:spcBef>
              <a:spcAft>
                <a:spcPts val="0"/>
              </a:spcAft>
              <a:defRPr/>
            </a:pPr>
            <a:r>
              <a:rPr lang="tr-TR" sz="2400" dirty="0">
                <a:solidFill>
                  <a:srgbClr val="090FF7"/>
                </a:solidFill>
                <a:effectLst>
                  <a:outerShdw blurRad="38100" dist="38100" dir="2700000" algn="tl">
                    <a:srgbClr val="000000"/>
                  </a:outerShdw>
                </a:effectLst>
                <a:latin typeface="Times New Roman" pitchFamily="18" charset="0"/>
                <a:cs typeface="Times New Roman" pitchFamily="18" charset="0"/>
              </a:rPr>
              <a:t>	</a:t>
            </a:r>
            <a:r>
              <a:rPr lang="tr-TR" sz="2400" dirty="0" err="1" smtClean="0">
                <a:solidFill>
                  <a:srgbClr val="A50021"/>
                </a:solidFill>
                <a:effectLst>
                  <a:outerShdw blurRad="38100" dist="38100" dir="2700000" algn="tl">
                    <a:srgbClr val="000000"/>
                  </a:outerShdw>
                </a:effectLst>
                <a:latin typeface="Times New Roman" pitchFamily="18" charset="0"/>
                <a:cs typeface="Times New Roman" pitchFamily="18" charset="0"/>
              </a:rPr>
              <a:t>Muhakkikliğimizce</a:t>
            </a:r>
            <a:r>
              <a:rPr lang="tr-TR" sz="2400" dirty="0" smtClean="0">
                <a:solidFill>
                  <a:srgbClr val="A50021"/>
                </a:solidFill>
                <a:effectLst>
                  <a:outerShdw blurRad="38100" dist="38100" dir="2700000" algn="tl">
                    <a:srgbClr val="000000"/>
                  </a:outerShdw>
                </a:effectLst>
                <a:latin typeface="Times New Roman" pitchFamily="18" charset="0"/>
                <a:cs typeface="Times New Roman" pitchFamily="18" charset="0"/>
              </a:rPr>
              <a:t> yürütülmekte </a:t>
            </a:r>
            <a:r>
              <a:rPr lang="tr-TR" sz="2400" dirty="0">
                <a:solidFill>
                  <a:srgbClr val="A50021"/>
                </a:solidFill>
                <a:effectLst>
                  <a:outerShdw blurRad="38100" dist="38100" dir="2700000" algn="tl">
                    <a:srgbClr val="000000"/>
                  </a:outerShdw>
                </a:effectLst>
                <a:latin typeface="Times New Roman" pitchFamily="18" charset="0"/>
                <a:cs typeface="Times New Roman" pitchFamily="18" charset="0"/>
              </a:rPr>
              <a:t>olan bir soruşturmada, Sanat Tarihi dersine ait sınav kâğıtlarının değerlendirmesinde usulsüzlükler yapıldığı ileri sürülmektedir. İddia konusu durumun varit olup olmadığının belirlenmesi bakımından, branş öğretmeni olmanız nedeniyle C.M.K. </a:t>
            </a:r>
            <a:r>
              <a:rPr lang="tr-TR" sz="2400" dirty="0" err="1">
                <a:solidFill>
                  <a:srgbClr val="A50021"/>
                </a:solidFill>
                <a:effectLst>
                  <a:outerShdw blurRad="38100" dist="38100" dir="2700000" algn="tl">
                    <a:srgbClr val="000000"/>
                  </a:outerShdw>
                </a:effectLst>
                <a:latin typeface="Times New Roman" pitchFamily="18" charset="0"/>
                <a:cs typeface="Times New Roman" pitchFamily="18" charset="0"/>
              </a:rPr>
              <a:t>nun</a:t>
            </a:r>
            <a:r>
              <a:rPr lang="tr-TR" sz="2400" dirty="0">
                <a:solidFill>
                  <a:srgbClr val="A50021"/>
                </a:solidFill>
                <a:effectLst>
                  <a:outerShdw blurRad="38100" dist="38100" dir="2700000" algn="tl">
                    <a:srgbClr val="000000"/>
                  </a:outerShdw>
                </a:effectLst>
                <a:latin typeface="Times New Roman" pitchFamily="18" charset="0"/>
                <a:cs typeface="Times New Roman" pitchFamily="18" charset="0"/>
              </a:rPr>
              <a:t> 63. maddesi uyarınca bilirkişi olarak görevlendirildiniz.</a:t>
            </a:r>
          </a:p>
          <a:p>
            <a:pPr fontAlgn="auto">
              <a:spcBef>
                <a:spcPts val="0"/>
              </a:spcBef>
              <a:spcAft>
                <a:spcPts val="0"/>
              </a:spcAft>
              <a:defRPr/>
            </a:pPr>
            <a:r>
              <a:rPr lang="tr-TR" sz="2400" dirty="0">
                <a:solidFill>
                  <a:srgbClr val="A50021"/>
                </a:solidFill>
                <a:effectLst>
                  <a:outerShdw blurRad="38100" dist="38100" dir="2700000" algn="tl">
                    <a:srgbClr val="000000"/>
                  </a:outerShdw>
                </a:effectLst>
                <a:latin typeface="Times New Roman" pitchFamily="18" charset="0"/>
                <a:cs typeface="Times New Roman" pitchFamily="18" charset="0"/>
              </a:rPr>
              <a:t>	Bu itibarla; ...... günü, saat ....’ da...... Lisesi Müdür Yardımcısı odasında hazır bulunmanızı   rica ederim.</a:t>
            </a:r>
          </a:p>
          <a:p>
            <a:pPr fontAlgn="auto">
              <a:spcBef>
                <a:spcPts val="0"/>
              </a:spcBef>
              <a:spcAft>
                <a:spcPts val="0"/>
              </a:spcAft>
              <a:defRPr/>
            </a:pPr>
            <a:r>
              <a:rPr lang="tr-TR" sz="2400" dirty="0">
                <a:solidFill>
                  <a:srgbClr val="090FF7"/>
                </a:solidFill>
                <a:effectLst>
                  <a:outerShdw blurRad="38100" dist="38100" dir="2700000" algn="tl">
                    <a:srgbClr val="000000"/>
                  </a:outerShdw>
                </a:effectLst>
                <a:latin typeface="Times New Roman" pitchFamily="18" charset="0"/>
                <a:cs typeface="Times New Roman" pitchFamily="18" charset="0"/>
              </a:rPr>
              <a:t>                                                                        </a:t>
            </a:r>
            <a:r>
              <a:rPr lang="tr-TR" sz="2000" dirty="0">
                <a:solidFill>
                  <a:srgbClr val="090FF7"/>
                </a:solidFill>
                <a:effectLst>
                  <a:outerShdw blurRad="38100" dist="38100" dir="2700000" algn="tl">
                    <a:srgbClr val="000000"/>
                  </a:outerShdw>
                </a:effectLst>
                <a:latin typeface="Times New Roman" pitchFamily="18" charset="0"/>
                <a:cs typeface="+mn-cs"/>
              </a:rPr>
              <a:t>x</a:t>
            </a:r>
          </a:p>
          <a:p>
            <a:pPr algn="ctr" fontAlgn="auto">
              <a:spcBef>
                <a:spcPts val="0"/>
              </a:spcBef>
              <a:spcAft>
                <a:spcPts val="0"/>
              </a:spcAft>
              <a:defRPr/>
            </a:pPr>
            <a:r>
              <a:rPr lang="tr-TR" sz="2000" dirty="0">
                <a:solidFill>
                  <a:schemeClr val="bg2"/>
                </a:solidFill>
                <a:latin typeface="Times New Roman" pitchFamily="18" charset="0"/>
                <a:cs typeface="Times New Roman" pitchFamily="18" charset="0"/>
              </a:rPr>
              <a:t>                                                     </a:t>
            </a:r>
            <a:r>
              <a:rPr lang="tr-TR" sz="2000" dirty="0">
                <a:latin typeface="Times New Roman" pitchFamily="18" charset="0"/>
                <a:cs typeface="Times New Roman" pitchFamily="18" charset="0"/>
              </a:rPr>
              <a:t>Maarif Müfettişi</a:t>
            </a:r>
            <a:endParaRPr lang="tr-TR" sz="2000" dirty="0">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500" fill="hold"/>
                                        <p:tgtEl>
                                          <p:spTgt spid="50178"/>
                                        </p:tgtEl>
                                        <p:attrNameLst>
                                          <p:attrName>ppt_w</p:attrName>
                                        </p:attrNameLst>
                                      </p:cBhvr>
                                      <p:tavLst>
                                        <p:tav tm="0">
                                          <p:val>
                                            <p:strVal val="2/3*#ppt_w"/>
                                          </p:val>
                                        </p:tav>
                                        <p:tav tm="100000">
                                          <p:val>
                                            <p:strVal val="#ppt_w"/>
                                          </p:val>
                                        </p:tav>
                                      </p:tavLst>
                                    </p:anim>
                                    <p:anim calcmode="lin" valueType="num">
                                      <p:cBhvr>
                                        <p:cTn id="8" dur="500" fill="hold"/>
                                        <p:tgtEl>
                                          <p:spTgt spid="50178"/>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250825" y="0"/>
            <a:ext cx="8893175" cy="683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indent="447675"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sz="1800" b="1" dirty="0">
                <a:solidFill>
                  <a:schemeClr val="bg1"/>
                </a:solidFill>
                <a:latin typeface="Times New Roman" pitchFamily="18" charset="0"/>
                <a:cs typeface="Times New Roman" pitchFamily="18" charset="0"/>
              </a:rPr>
              <a:t> </a:t>
            </a:r>
          </a:p>
          <a:p>
            <a:pPr algn="ctr" eaLnBrk="1" hangingPunct="1">
              <a:spcBef>
                <a:spcPct val="0"/>
              </a:spcBef>
              <a:buFontTx/>
              <a:buNone/>
            </a:pPr>
            <a:r>
              <a:rPr lang="tr-TR" altLang="tr-TR" sz="1800" b="1" u="sng" dirty="0">
                <a:solidFill>
                  <a:schemeClr val="hlink"/>
                </a:solidFill>
                <a:latin typeface="Times New Roman" pitchFamily="18" charset="0"/>
                <a:cs typeface="Times New Roman" pitchFamily="18" charset="0"/>
              </a:rPr>
              <a:t>BİLİRKİŞİ YEMİNİ VE GÖREVE BAŞLAMA TUTANAĞI</a:t>
            </a:r>
          </a:p>
          <a:p>
            <a:pPr algn="ctr" eaLnBrk="1" hangingPunct="1">
              <a:spcBef>
                <a:spcPct val="0"/>
              </a:spcBef>
              <a:buFontTx/>
              <a:buNone/>
            </a:pPr>
            <a:r>
              <a:rPr lang="tr-TR" altLang="tr-TR" sz="1600" b="1" dirty="0">
                <a:solidFill>
                  <a:schemeClr val="bg1"/>
                </a:solidFill>
                <a:latin typeface="Times New Roman" pitchFamily="18" charset="0"/>
                <a:cs typeface="Times New Roman" pitchFamily="18" charset="0"/>
              </a:rPr>
              <a:t> </a:t>
            </a:r>
          </a:p>
          <a:p>
            <a:pPr eaLnBrk="1" hangingPunct="1">
              <a:spcBef>
                <a:spcPct val="0"/>
              </a:spcBef>
              <a:buFontTx/>
              <a:buNone/>
            </a:pPr>
            <a:r>
              <a:rPr lang="tr-TR" altLang="tr-TR" sz="1600" b="1" dirty="0">
                <a:solidFill>
                  <a:schemeClr val="bg1"/>
                </a:solidFill>
                <a:latin typeface="Times New Roman" pitchFamily="18" charset="0"/>
                <a:cs typeface="Times New Roman" pitchFamily="18" charset="0"/>
              </a:rPr>
              <a:t>	</a:t>
            </a:r>
            <a:r>
              <a:rPr lang="tr-TR" altLang="tr-TR" sz="1600" b="1" dirty="0" smtClean="0">
                <a:latin typeface="Times New Roman" pitchFamily="18" charset="0"/>
                <a:cs typeface="Times New Roman" pitchFamily="18" charset="0"/>
              </a:rPr>
              <a:t>Hatay Maarif </a:t>
            </a:r>
            <a:r>
              <a:rPr lang="tr-TR" altLang="tr-TR" sz="1600" b="1" dirty="0">
                <a:latin typeface="Times New Roman" pitchFamily="18" charset="0"/>
                <a:cs typeface="Times New Roman" pitchFamily="18" charset="0"/>
              </a:rPr>
              <a:t>Müfettişleri Başkanlığının </a:t>
            </a:r>
            <a:r>
              <a:rPr lang="tr-TR" altLang="tr-TR" sz="1600" b="1" dirty="0" smtClean="0">
                <a:latin typeface="Times New Roman" pitchFamily="18" charset="0"/>
                <a:cs typeface="Times New Roman" pitchFamily="18" charset="0"/>
              </a:rPr>
              <a:t>02.06.2018 </a:t>
            </a:r>
            <a:r>
              <a:rPr lang="tr-TR" altLang="tr-TR" sz="1600" b="1" dirty="0">
                <a:latin typeface="Times New Roman" pitchFamily="18" charset="0"/>
                <a:cs typeface="Times New Roman" pitchFamily="18" charset="0"/>
              </a:rPr>
              <a:t>tarih ve 667.01- 4…sayılı bilirkişi görevlendirme yazısı üzerine; …….. ….Sanat Tarihi öğretmenlerinden oluşan Bilirkişi Komisyonu, ……….. Lisesi Müdür Yardımcısı odasında </a:t>
            </a:r>
            <a:r>
              <a:rPr lang="tr-TR" altLang="tr-TR" sz="1600" b="1" dirty="0" smtClean="0">
                <a:latin typeface="Times New Roman" pitchFamily="18" charset="0"/>
                <a:cs typeface="Times New Roman" pitchFamily="18" charset="0"/>
              </a:rPr>
              <a:t>14.06.2018 </a:t>
            </a:r>
            <a:r>
              <a:rPr lang="tr-TR" altLang="tr-TR" sz="1600" b="1" dirty="0">
                <a:latin typeface="Times New Roman" pitchFamily="18" charset="0"/>
                <a:cs typeface="Times New Roman" pitchFamily="18" charset="0"/>
              </a:rPr>
              <a:t>günü saat 13.00’ de toplandı.</a:t>
            </a:r>
          </a:p>
          <a:p>
            <a:pPr eaLnBrk="1" hangingPunct="1">
              <a:spcBef>
                <a:spcPct val="0"/>
              </a:spcBef>
              <a:buFontTx/>
              <a:buNone/>
            </a:pPr>
            <a:r>
              <a:rPr lang="tr-TR" altLang="tr-TR" sz="1600" b="1" dirty="0">
                <a:latin typeface="Times New Roman" pitchFamily="18" charset="0"/>
                <a:cs typeface="Times New Roman" pitchFamily="18" charset="0"/>
              </a:rPr>
              <a:t>	Komisyon üyelerine ayrı ,ayrı olmak üzere ve C.M.K. </a:t>
            </a:r>
            <a:r>
              <a:rPr lang="tr-TR" altLang="tr-TR" sz="1600" b="1" dirty="0" err="1">
                <a:latin typeface="Times New Roman" pitchFamily="18" charset="0"/>
                <a:cs typeface="Times New Roman" pitchFamily="18" charset="0"/>
              </a:rPr>
              <a:t>nun</a:t>
            </a:r>
            <a:r>
              <a:rPr lang="tr-TR" altLang="tr-TR" sz="1600" b="1" dirty="0">
                <a:latin typeface="Times New Roman" pitchFamily="18" charset="0"/>
                <a:cs typeface="Times New Roman" pitchFamily="18" charset="0"/>
              </a:rPr>
              <a:t> 64/ 5. Maddesine istinaden, </a:t>
            </a:r>
            <a:r>
              <a:rPr lang="tr-TR" altLang="tr-TR" sz="1600" b="1" dirty="0">
                <a:solidFill>
                  <a:srgbClr val="A50021"/>
                </a:solidFill>
                <a:latin typeface="Times New Roman" pitchFamily="18" charset="0"/>
              </a:rPr>
              <a:t>"Görevimi adalete bağlı kalarak, bilim ve fenne uygun olarak, tarafsızlıkla yerine getireceğime namusum ve vicdanım üzerine yemin ederim</a:t>
            </a:r>
            <a:r>
              <a:rPr lang="tr-TR" altLang="tr-TR" sz="1600" b="1" dirty="0">
                <a:latin typeface="Times New Roman" pitchFamily="18" charset="0"/>
              </a:rPr>
              <a:t>"</a:t>
            </a:r>
            <a:r>
              <a:rPr lang="tr-TR" altLang="tr-TR" sz="1800" dirty="0"/>
              <a:t> </a:t>
            </a:r>
            <a:r>
              <a:rPr lang="tr-TR" altLang="tr-TR" sz="1600" b="1" dirty="0">
                <a:latin typeface="Times New Roman" pitchFamily="18" charset="0"/>
              </a:rPr>
              <a:t>diye</a:t>
            </a:r>
            <a:r>
              <a:rPr lang="tr-TR" altLang="tr-TR" sz="1800" dirty="0"/>
              <a:t> </a:t>
            </a:r>
            <a:r>
              <a:rPr lang="tr-TR" altLang="tr-TR" sz="1600" b="1" dirty="0">
                <a:latin typeface="Times New Roman" pitchFamily="18" charset="0"/>
                <a:cs typeface="Times New Roman" pitchFamily="18" charset="0"/>
              </a:rPr>
              <a:t>yemin ettirildi.</a:t>
            </a:r>
          </a:p>
          <a:p>
            <a:pPr eaLnBrk="1" hangingPunct="1">
              <a:spcBef>
                <a:spcPct val="0"/>
              </a:spcBef>
              <a:buFontTx/>
              <a:buNone/>
            </a:pPr>
            <a:r>
              <a:rPr lang="tr-TR" altLang="tr-TR" sz="1600" b="1" dirty="0">
                <a:latin typeface="Times New Roman" pitchFamily="18" charset="0"/>
                <a:cs typeface="Times New Roman" pitchFamily="18" charset="0"/>
              </a:rPr>
              <a:t>	Yemini müteakip, komisyona yapacağı görev aşağıdaki şekilde açıklandı:</a:t>
            </a:r>
          </a:p>
          <a:p>
            <a:pPr eaLnBrk="1" hangingPunct="1">
              <a:spcBef>
                <a:spcPct val="0"/>
              </a:spcBef>
              <a:buFontTx/>
              <a:buNone/>
            </a:pPr>
            <a:r>
              <a:rPr lang="tr-TR" altLang="tr-TR" sz="1600" b="1" dirty="0">
                <a:latin typeface="Times New Roman" pitchFamily="18" charset="0"/>
                <a:cs typeface="Times New Roman" pitchFamily="18" charset="0"/>
              </a:rPr>
              <a:t>1. Sanat Tarihi dersi sınavında (....) öğrenciye ait sınav kâğıtlarının değerlendirilmesinde usulsüzlükler yapıldığı hususunun varit olup olmadığı, müfettişliğimizce bilirkişi komisyonuna verilen cevap anahtarı esas alınmak suretiyle belirlenecektir.</a:t>
            </a:r>
          </a:p>
          <a:p>
            <a:pPr eaLnBrk="1" hangingPunct="1">
              <a:spcBef>
                <a:spcPct val="0"/>
              </a:spcBef>
              <a:buFontTx/>
              <a:buNone/>
            </a:pPr>
            <a:r>
              <a:rPr lang="tr-TR" altLang="tr-TR" sz="1600" b="1" dirty="0">
                <a:latin typeface="Times New Roman" pitchFamily="18" charset="0"/>
                <a:cs typeface="Times New Roman" pitchFamily="18" charset="0"/>
              </a:rPr>
              <a:t>2. .........</a:t>
            </a:r>
          </a:p>
          <a:p>
            <a:pPr eaLnBrk="1" hangingPunct="1">
              <a:spcBef>
                <a:spcPct val="0"/>
              </a:spcBef>
              <a:buFontTx/>
              <a:buNone/>
            </a:pPr>
            <a:r>
              <a:rPr lang="tr-TR" altLang="tr-TR" sz="1600" b="1" dirty="0">
                <a:latin typeface="Times New Roman" pitchFamily="18" charset="0"/>
                <a:cs typeface="Times New Roman" pitchFamily="18" charset="0"/>
              </a:rPr>
              <a:t>Bilirkişi komisyonu üyeleri, bu görevlerini (.....) günde bitireceklerini ve yapılan açıklamalara göre düzenleyecekleri Bilirkişi Raporunu ......... tarihinde müfettişliğimize verebileceklerini belirttiler.</a:t>
            </a:r>
          </a:p>
          <a:p>
            <a:pPr eaLnBrk="1" hangingPunct="1">
              <a:spcBef>
                <a:spcPct val="0"/>
              </a:spcBef>
              <a:buFontTx/>
              <a:buNone/>
            </a:pPr>
            <a:r>
              <a:rPr lang="tr-TR" altLang="tr-TR" sz="1600" b="1" dirty="0">
                <a:latin typeface="Times New Roman" pitchFamily="18" charset="0"/>
                <a:cs typeface="Times New Roman" pitchFamily="18" charset="0"/>
              </a:rPr>
              <a:t>Komisyon üyelerine, ..... Lisesi öğrencilerinden  ....... , .......  ve ...... ‘ a ait sınav </a:t>
            </a:r>
            <a:r>
              <a:rPr lang="tr-TR" altLang="tr-TR" sz="1600" b="1" dirty="0" err="1">
                <a:latin typeface="Times New Roman" pitchFamily="18" charset="0"/>
                <a:cs typeface="Times New Roman" pitchFamily="18" charset="0"/>
              </a:rPr>
              <a:t>sınav</a:t>
            </a:r>
            <a:r>
              <a:rPr lang="tr-TR" altLang="tr-TR" sz="1600" b="1" dirty="0">
                <a:latin typeface="Times New Roman" pitchFamily="18" charset="0"/>
                <a:cs typeface="Times New Roman" pitchFamily="18" charset="0"/>
              </a:rPr>
              <a:t>          komisyonunun imzalarını taşıyan  (...) adet sınav kâğıdı ile ...... sayfadan ibaret soru ve cevap anahtarı, diğer ilgili belgelerle teslim edildi.</a:t>
            </a:r>
          </a:p>
          <a:p>
            <a:pPr eaLnBrk="1" hangingPunct="1">
              <a:spcBef>
                <a:spcPct val="0"/>
              </a:spcBef>
              <a:buFontTx/>
              <a:buNone/>
            </a:pPr>
            <a:r>
              <a:rPr lang="tr-TR" altLang="tr-TR" sz="1600" b="1" dirty="0">
                <a:latin typeface="Times New Roman" pitchFamily="18" charset="0"/>
                <a:cs typeface="Times New Roman" pitchFamily="18" charset="0"/>
              </a:rPr>
              <a:t>Bu tutanak tarafımızdan imza altına alındı.</a:t>
            </a:r>
          </a:p>
          <a:p>
            <a:pPr eaLnBrk="1" hangingPunct="1">
              <a:spcBef>
                <a:spcPct val="0"/>
              </a:spcBef>
              <a:buFontTx/>
              <a:buNone/>
            </a:pPr>
            <a:r>
              <a:rPr lang="tr-TR" altLang="tr-TR" sz="1600" b="1" dirty="0">
                <a:latin typeface="Times New Roman" pitchFamily="18" charset="0"/>
                <a:cs typeface="Times New Roman" pitchFamily="18" charset="0"/>
              </a:rPr>
              <a:t>	</a:t>
            </a:r>
          </a:p>
          <a:p>
            <a:pPr eaLnBrk="1" hangingPunct="1">
              <a:spcBef>
                <a:spcPct val="0"/>
              </a:spcBef>
              <a:buFontTx/>
              <a:buNone/>
            </a:pPr>
            <a:r>
              <a:rPr lang="tr-TR" altLang="tr-TR" sz="1600" b="1" dirty="0">
                <a:latin typeface="Times New Roman" pitchFamily="18" charset="0"/>
                <a:cs typeface="Times New Roman" pitchFamily="18" charset="0"/>
              </a:rPr>
              <a:t>	................		     </a:t>
            </a:r>
            <a:r>
              <a:rPr lang="tr-TR" altLang="tr-TR" sz="1600" b="1" dirty="0">
                <a:latin typeface="Times New Roman" pitchFamily="18" charset="0"/>
              </a:rPr>
              <a:t>              </a:t>
            </a:r>
            <a:r>
              <a:rPr lang="tr-TR" altLang="tr-TR" sz="1600" b="1" dirty="0">
                <a:latin typeface="Times New Roman" pitchFamily="18" charset="0"/>
                <a:cs typeface="Times New Roman" pitchFamily="18" charset="0"/>
              </a:rPr>
              <a:t>............................		       ........................</a:t>
            </a:r>
          </a:p>
          <a:p>
            <a:pPr eaLnBrk="1" hangingPunct="1">
              <a:spcBef>
                <a:spcPct val="0"/>
              </a:spcBef>
              <a:buFontTx/>
              <a:buNone/>
            </a:pPr>
            <a:r>
              <a:rPr lang="tr-TR" altLang="tr-TR" sz="1600" b="1" dirty="0">
                <a:latin typeface="Times New Roman" pitchFamily="18" charset="0"/>
                <a:cs typeface="Times New Roman" pitchFamily="18" charset="0"/>
              </a:rPr>
              <a:t>      Eğitim Müfettişi		         Bilirkişi   	                              Bilirkişi</a:t>
            </a:r>
          </a:p>
          <a:p>
            <a:pPr eaLnBrk="1" hangingPunct="1">
              <a:spcBef>
                <a:spcPct val="0"/>
              </a:spcBef>
              <a:buFontTx/>
              <a:buNone/>
            </a:pPr>
            <a:r>
              <a:rPr lang="tr-TR" altLang="tr-TR" sz="1600" b="1" dirty="0">
                <a:latin typeface="Times New Roman" pitchFamily="18" charset="0"/>
                <a:cs typeface="Times New Roman" pitchFamily="18" charset="0"/>
              </a:rPr>
              <a:t>				     .................. Lisesi	                   ...................Lisesi</a:t>
            </a:r>
          </a:p>
          <a:p>
            <a:pPr eaLnBrk="1" hangingPunct="1">
              <a:spcBef>
                <a:spcPct val="0"/>
              </a:spcBef>
              <a:buFontTx/>
              <a:buNone/>
            </a:pPr>
            <a:r>
              <a:rPr lang="tr-TR" altLang="tr-TR" sz="1600" b="1" dirty="0">
                <a:latin typeface="Times New Roman" pitchFamily="18" charset="0"/>
                <a:cs typeface="Times New Roman" pitchFamily="18" charset="0"/>
              </a:rPr>
              <a:t>				     ........... Öğretmeni	                   .......... Öğretmeni</a:t>
            </a:r>
          </a:p>
          <a:p>
            <a:pPr eaLnBrk="1" hangingPunct="1">
              <a:spcBef>
                <a:spcPct val="0"/>
              </a:spcBef>
              <a:buFontTx/>
              <a:buNone/>
            </a:pPr>
            <a:endParaRPr lang="tr-TR" altLang="tr-TR" sz="1600" b="1" dirty="0">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8" name="Rectangle 4"/>
          <p:cNvSpPr>
            <a:spLocks noChangeArrowheads="1"/>
          </p:cNvSpPr>
          <p:nvPr/>
        </p:nvSpPr>
        <p:spPr bwMode="auto">
          <a:xfrm>
            <a:off x="395288" y="754063"/>
            <a:ext cx="8424862" cy="5354637"/>
          </a:xfrm>
          <a:prstGeom prst="rect">
            <a:avLst/>
          </a:prstGeom>
          <a:noFill/>
          <a:ln w="12700" cap="sq">
            <a:noFill/>
            <a:miter lim="800000"/>
            <a:headEnd type="none" w="sm" len="sm"/>
            <a:tailEnd type="none" w="sm" len="sm"/>
          </a:ln>
          <a:effectLst/>
        </p:spPr>
        <p:txBody>
          <a:bodyPr anchor="ctr">
            <a:spAutoFit/>
          </a:bodyPr>
          <a:lstStyle/>
          <a:p>
            <a:pPr indent="457200" algn="ctr" fontAlgn="auto">
              <a:spcBef>
                <a:spcPts val="0"/>
              </a:spcBef>
              <a:spcAft>
                <a:spcPts val="0"/>
              </a:spcAft>
              <a:tabLst>
                <a:tab pos="355600" algn="l"/>
              </a:tabLst>
              <a:defRPr/>
            </a:pPr>
            <a:r>
              <a:rPr lang="tr-TR" b="1" i="1" dirty="0">
                <a:solidFill>
                  <a:schemeClr val="hlink"/>
                </a:solidFill>
                <a:latin typeface="+mn-lt"/>
                <a:cs typeface="+mn-cs"/>
              </a:rPr>
              <a:t>ÖZEL</a:t>
            </a:r>
            <a:endParaRPr lang="tr-TR" i="1" dirty="0">
              <a:solidFill>
                <a:schemeClr val="hlink"/>
              </a:solidFill>
              <a:latin typeface="+mn-lt"/>
              <a:cs typeface="+mn-cs"/>
            </a:endParaRPr>
          </a:p>
          <a:p>
            <a:pPr indent="457200" algn="ctr" fontAlgn="auto">
              <a:spcBef>
                <a:spcPts val="0"/>
              </a:spcBef>
              <a:spcAft>
                <a:spcPts val="0"/>
              </a:spcAft>
              <a:tabLst>
                <a:tab pos="355600" algn="l"/>
              </a:tabLst>
              <a:defRPr/>
            </a:pPr>
            <a:r>
              <a:rPr lang="tr-TR" dirty="0">
                <a:solidFill>
                  <a:srgbClr val="090FF7"/>
                </a:solidFill>
                <a:effectLst>
                  <a:outerShdw blurRad="38100" dist="38100" dir="2700000" algn="tl">
                    <a:srgbClr val="000000"/>
                  </a:outerShdw>
                </a:effectLst>
                <a:latin typeface="+mn-lt"/>
                <a:cs typeface="+mn-cs"/>
              </a:rPr>
              <a:t>T.C.</a:t>
            </a:r>
          </a:p>
          <a:p>
            <a:pPr indent="457200" algn="ctr" fontAlgn="auto">
              <a:spcBef>
                <a:spcPts val="0"/>
              </a:spcBef>
              <a:spcAft>
                <a:spcPts val="0"/>
              </a:spcAft>
              <a:tabLst>
                <a:tab pos="355600" algn="l"/>
              </a:tabLst>
              <a:defRPr/>
            </a:pPr>
            <a:r>
              <a:rPr lang="tr-TR" dirty="0" smtClean="0">
                <a:solidFill>
                  <a:srgbClr val="090FF7"/>
                </a:solidFill>
                <a:effectLst>
                  <a:outerShdw blurRad="38100" dist="38100" dir="2700000" algn="tl">
                    <a:srgbClr val="000000"/>
                  </a:outerShdw>
                </a:effectLst>
                <a:latin typeface="+mn-lt"/>
                <a:cs typeface="+mn-cs"/>
              </a:rPr>
              <a:t>ARSUZ KAYMAKAMLIĞI</a:t>
            </a:r>
            <a:endParaRPr lang="tr-TR" dirty="0">
              <a:solidFill>
                <a:srgbClr val="090FF7"/>
              </a:solidFill>
              <a:effectLst>
                <a:outerShdw blurRad="38100" dist="38100" dir="2700000" algn="tl">
                  <a:srgbClr val="000000"/>
                </a:outerShdw>
              </a:effectLst>
              <a:latin typeface="+mn-lt"/>
              <a:cs typeface="+mn-cs"/>
            </a:endParaRPr>
          </a:p>
          <a:p>
            <a:pPr indent="457200" algn="ctr" fontAlgn="auto">
              <a:spcBef>
                <a:spcPts val="0"/>
              </a:spcBef>
              <a:spcAft>
                <a:spcPts val="0"/>
              </a:spcAft>
              <a:tabLst>
                <a:tab pos="355600" algn="l"/>
              </a:tabLst>
              <a:defRPr/>
            </a:pPr>
            <a:r>
              <a:rPr lang="tr-TR" dirty="0" smtClean="0">
                <a:solidFill>
                  <a:srgbClr val="090FF7"/>
                </a:solidFill>
                <a:effectLst>
                  <a:outerShdw blurRad="38100" dist="38100" dir="2700000" algn="tl">
                    <a:srgbClr val="000000"/>
                  </a:outerShdw>
                </a:effectLst>
                <a:latin typeface="+mn-lt"/>
                <a:cs typeface="+mn-cs"/>
              </a:rPr>
              <a:t>İLÇE MİLLİ </a:t>
            </a:r>
            <a:r>
              <a:rPr lang="tr-TR" dirty="0">
                <a:solidFill>
                  <a:srgbClr val="090FF7"/>
                </a:solidFill>
                <a:effectLst>
                  <a:outerShdw blurRad="38100" dist="38100" dir="2700000" algn="tl">
                    <a:srgbClr val="000000"/>
                  </a:outerShdw>
                </a:effectLst>
                <a:latin typeface="+mn-lt"/>
                <a:cs typeface="+mn-cs"/>
              </a:rPr>
              <a:t>EĞİTİM MÜDÜRLÜĞÜ</a:t>
            </a:r>
          </a:p>
          <a:p>
            <a:pPr indent="457200" algn="ctr" fontAlgn="auto">
              <a:spcBef>
                <a:spcPts val="0"/>
              </a:spcBef>
              <a:spcAft>
                <a:spcPts val="0"/>
              </a:spcAft>
              <a:tabLst>
                <a:tab pos="355600" algn="l"/>
              </a:tabLst>
              <a:defRPr/>
            </a:pPr>
            <a:endParaRPr lang="tr-TR" dirty="0">
              <a:solidFill>
                <a:srgbClr val="090FF7"/>
              </a:solidFill>
              <a:effectLst>
                <a:outerShdw blurRad="38100" dist="38100" dir="2700000" algn="tl">
                  <a:srgbClr val="000000"/>
                </a:outerShdw>
              </a:effectLst>
              <a:latin typeface="+mn-lt"/>
              <a:cs typeface="+mn-cs"/>
            </a:endParaRPr>
          </a:p>
          <a:p>
            <a:pPr indent="457200" fontAlgn="auto">
              <a:spcBef>
                <a:spcPts val="0"/>
              </a:spcBef>
              <a:spcAft>
                <a:spcPts val="0"/>
              </a:spcAft>
              <a:tabLst>
                <a:tab pos="355600" algn="l"/>
              </a:tabLst>
              <a:defRPr/>
            </a:pPr>
            <a:r>
              <a:rPr lang="tr-TR" dirty="0">
                <a:solidFill>
                  <a:srgbClr val="090FF7"/>
                </a:solidFill>
                <a:effectLst>
                  <a:outerShdw blurRad="38100" dist="38100" dir="2700000" algn="tl">
                    <a:srgbClr val="000000"/>
                  </a:outerShdw>
                </a:effectLst>
                <a:latin typeface="+mn-lt"/>
                <a:cs typeface="+mn-cs"/>
              </a:rPr>
              <a:t>SAYI: </a:t>
            </a:r>
            <a:r>
              <a:rPr lang="tr-TR" dirty="0">
                <a:effectLst>
                  <a:outerShdw blurRad="38100" dist="38100" dir="2700000" algn="tl">
                    <a:srgbClr val="000000"/>
                  </a:outerShdw>
                </a:effectLst>
                <a:latin typeface="+mn-lt"/>
                <a:cs typeface="+mn-cs"/>
              </a:rPr>
              <a:t>-------------------                   </a:t>
            </a:r>
            <a:r>
              <a:rPr lang="tr-TR" dirty="0">
                <a:latin typeface="+mn-lt"/>
                <a:cs typeface="+mn-cs"/>
              </a:rPr>
              <a:t>                                       …/…/</a:t>
            </a:r>
            <a:r>
              <a:rPr lang="tr-TR" b="1" dirty="0" smtClean="0">
                <a:latin typeface="+mn-lt"/>
                <a:cs typeface="+mn-cs"/>
              </a:rPr>
              <a:t>2018</a:t>
            </a:r>
            <a:endParaRPr lang="tr-TR" b="1" dirty="0">
              <a:latin typeface="+mn-lt"/>
              <a:cs typeface="+mn-cs"/>
            </a:endParaRPr>
          </a:p>
          <a:p>
            <a:pPr indent="457200" fontAlgn="auto">
              <a:spcBef>
                <a:spcPts val="0"/>
              </a:spcBef>
              <a:spcAft>
                <a:spcPts val="0"/>
              </a:spcAft>
              <a:tabLst>
                <a:tab pos="355600" algn="l"/>
              </a:tabLst>
              <a:defRPr/>
            </a:pPr>
            <a:r>
              <a:rPr lang="tr-TR" dirty="0">
                <a:effectLst>
                  <a:outerShdw blurRad="38100" dist="38100" dir="2700000" algn="tl">
                    <a:srgbClr val="000000"/>
                  </a:outerShdw>
                </a:effectLst>
                <a:latin typeface="+mn-lt"/>
                <a:cs typeface="+mn-cs"/>
              </a:rPr>
              <a:t>KONU: Tanıklığınız</a:t>
            </a:r>
          </a:p>
          <a:p>
            <a:pPr indent="457200" fontAlgn="auto">
              <a:spcBef>
                <a:spcPts val="0"/>
              </a:spcBef>
              <a:spcAft>
                <a:spcPts val="0"/>
              </a:spcAft>
              <a:tabLst>
                <a:tab pos="355600" algn="l"/>
              </a:tabLst>
              <a:defRPr/>
            </a:pPr>
            <a:r>
              <a:rPr lang="tr-TR" b="1" i="1" dirty="0">
                <a:latin typeface="+mn-lt"/>
                <a:cs typeface="+mn-cs"/>
              </a:rPr>
              <a:t>		</a:t>
            </a:r>
            <a:endParaRPr lang="tr-TR" i="1" dirty="0">
              <a:latin typeface="+mn-lt"/>
              <a:cs typeface="+mn-cs"/>
            </a:endParaRPr>
          </a:p>
          <a:p>
            <a:pPr indent="457200" algn="ctr" fontAlgn="auto">
              <a:spcBef>
                <a:spcPts val="0"/>
              </a:spcBef>
              <a:spcAft>
                <a:spcPts val="0"/>
              </a:spcAft>
              <a:tabLst>
                <a:tab pos="355600" algn="l"/>
              </a:tabLst>
              <a:defRPr/>
            </a:pPr>
            <a:r>
              <a:rPr lang="tr-TR" b="1" i="1" dirty="0">
                <a:latin typeface="+mn-lt"/>
                <a:cs typeface="+mn-cs"/>
              </a:rPr>
              <a:t>Sayın: .............................................</a:t>
            </a:r>
            <a:endParaRPr lang="tr-TR" i="1" dirty="0">
              <a:latin typeface="+mn-lt"/>
              <a:cs typeface="+mn-cs"/>
            </a:endParaRPr>
          </a:p>
          <a:p>
            <a:pPr indent="457200" algn="ctr" fontAlgn="auto">
              <a:spcBef>
                <a:spcPts val="0"/>
              </a:spcBef>
              <a:spcAft>
                <a:spcPts val="0"/>
              </a:spcAft>
              <a:tabLst>
                <a:tab pos="355600" algn="l"/>
              </a:tabLst>
              <a:defRPr/>
            </a:pPr>
            <a:r>
              <a:rPr lang="tr-TR" b="1" i="1" dirty="0">
                <a:latin typeface="+mn-lt"/>
                <a:cs typeface="+mn-cs"/>
              </a:rPr>
              <a:t>................. Mahallesi/Caddesi ............ Sokak  No: …/…</a:t>
            </a:r>
            <a:endParaRPr lang="tr-TR" i="1" dirty="0">
              <a:latin typeface="+mn-lt"/>
              <a:cs typeface="+mn-cs"/>
            </a:endParaRPr>
          </a:p>
          <a:p>
            <a:pPr indent="457200" algn="ctr" fontAlgn="auto">
              <a:spcBef>
                <a:spcPts val="0"/>
              </a:spcBef>
              <a:spcAft>
                <a:spcPts val="0"/>
              </a:spcAft>
              <a:tabLst>
                <a:tab pos="355600" algn="l"/>
              </a:tabLst>
              <a:defRPr/>
            </a:pPr>
            <a:r>
              <a:rPr lang="tr-TR" b="1" i="1" dirty="0">
                <a:latin typeface="+mn-lt"/>
                <a:cs typeface="+mn-cs"/>
              </a:rPr>
              <a:t>				                Darende</a:t>
            </a:r>
            <a:endParaRPr lang="tr-TR" i="1" dirty="0">
              <a:latin typeface="+mn-lt"/>
              <a:cs typeface="+mn-cs"/>
            </a:endParaRPr>
          </a:p>
          <a:p>
            <a:pPr indent="457200" fontAlgn="auto">
              <a:spcBef>
                <a:spcPts val="0"/>
              </a:spcBef>
              <a:spcAft>
                <a:spcPts val="0"/>
              </a:spcAft>
              <a:tabLst>
                <a:tab pos="355600" algn="l"/>
              </a:tabLst>
              <a:defRPr/>
            </a:pPr>
            <a:r>
              <a:rPr lang="tr-TR" b="1" i="1" dirty="0">
                <a:solidFill>
                  <a:srgbClr val="A50021"/>
                </a:solidFill>
                <a:latin typeface="+mn-lt"/>
                <a:cs typeface="+mn-cs"/>
              </a:rPr>
              <a:t>Yürütülmekte olan bir inceleme-soruşturma kapsamında yer alan bazı konularda / iddialarda “tanık” konumunda olduğunuz öğrenilmiştir / anlaşılmıştır.</a:t>
            </a:r>
          </a:p>
          <a:p>
            <a:pPr indent="457200" fontAlgn="auto">
              <a:spcBef>
                <a:spcPts val="0"/>
              </a:spcBef>
              <a:spcAft>
                <a:spcPts val="0"/>
              </a:spcAft>
              <a:tabLst>
                <a:tab pos="355600" algn="l"/>
              </a:tabLst>
              <a:defRPr/>
            </a:pPr>
            <a:r>
              <a:rPr lang="tr-TR" b="1" i="1" dirty="0">
                <a:solidFill>
                  <a:srgbClr val="A50021"/>
                </a:solidFill>
                <a:latin typeface="+mn-lt"/>
                <a:cs typeface="+mn-cs"/>
              </a:rPr>
              <a:t>Tanık olarak bilginize başvurulmak üzere, …/…/……</a:t>
            </a:r>
            <a:r>
              <a:rPr lang="tr-TR" i="1" dirty="0">
                <a:solidFill>
                  <a:srgbClr val="A50021"/>
                </a:solidFill>
                <a:latin typeface="+mn-lt"/>
                <a:cs typeface="+mn-cs"/>
              </a:rPr>
              <a:t> tarihine rastlayan </a:t>
            </a:r>
            <a:r>
              <a:rPr lang="tr-TR" b="1" i="1" dirty="0">
                <a:solidFill>
                  <a:srgbClr val="A50021"/>
                </a:solidFill>
                <a:latin typeface="+mn-lt"/>
                <a:cs typeface="+mn-cs"/>
              </a:rPr>
              <a:t>..................</a:t>
            </a:r>
            <a:r>
              <a:rPr lang="tr-TR" i="1" dirty="0">
                <a:solidFill>
                  <a:srgbClr val="A50021"/>
                </a:solidFill>
                <a:latin typeface="+mn-lt"/>
                <a:cs typeface="+mn-cs"/>
              </a:rPr>
              <a:t> günü saat </a:t>
            </a:r>
            <a:r>
              <a:rPr lang="tr-TR" b="1" i="1" dirty="0">
                <a:solidFill>
                  <a:srgbClr val="A50021"/>
                </a:solidFill>
                <a:latin typeface="+mn-lt"/>
                <a:cs typeface="+mn-cs"/>
              </a:rPr>
              <a:t>…..’</a:t>
            </a:r>
            <a:r>
              <a:rPr lang="tr-TR" i="1" dirty="0">
                <a:solidFill>
                  <a:srgbClr val="A50021"/>
                </a:solidFill>
                <a:latin typeface="+mn-lt"/>
                <a:cs typeface="+mn-cs"/>
              </a:rPr>
              <a:t>da/de, </a:t>
            </a:r>
            <a:r>
              <a:rPr lang="tr-TR" b="1" i="1" dirty="0">
                <a:solidFill>
                  <a:srgbClr val="A50021"/>
                </a:solidFill>
                <a:latin typeface="+mn-lt"/>
                <a:cs typeface="+mn-cs"/>
              </a:rPr>
              <a:t>………............................... </a:t>
            </a:r>
            <a:r>
              <a:rPr lang="tr-TR" i="1" dirty="0">
                <a:solidFill>
                  <a:srgbClr val="A50021"/>
                </a:solidFill>
                <a:latin typeface="+mn-lt"/>
                <a:cs typeface="+mn-cs"/>
              </a:rPr>
              <a:t>Müdürlüğündeki / Lisesindeki / Kurumundaki Müfettişliğimiz çalışma odasında bulunmanızı rica ederim.</a:t>
            </a:r>
            <a:endParaRPr lang="tr-TR" b="1" i="1" dirty="0">
              <a:solidFill>
                <a:srgbClr val="A50021"/>
              </a:solidFill>
              <a:latin typeface="+mn-lt"/>
              <a:cs typeface="+mn-cs"/>
            </a:endParaRPr>
          </a:p>
          <a:p>
            <a:pPr indent="457200" algn="ctr" fontAlgn="auto">
              <a:spcBef>
                <a:spcPts val="0"/>
              </a:spcBef>
              <a:spcAft>
                <a:spcPts val="0"/>
              </a:spcAft>
              <a:tabLst>
                <a:tab pos="355600" algn="l"/>
              </a:tabLst>
              <a:defRPr/>
            </a:pPr>
            <a:r>
              <a:rPr lang="tr-TR" b="1" i="1" dirty="0">
                <a:solidFill>
                  <a:schemeClr val="bg2"/>
                </a:solidFill>
                <a:latin typeface="+mn-lt"/>
                <a:cs typeface="+mn-cs"/>
              </a:rPr>
              <a:t>					</a:t>
            </a:r>
            <a:r>
              <a:rPr lang="tr-TR" b="1" i="1" dirty="0">
                <a:latin typeface="+mn-lt"/>
                <a:cs typeface="+mn-cs"/>
              </a:rPr>
              <a:t>	 İmza</a:t>
            </a:r>
            <a:endParaRPr lang="tr-TR" i="1" dirty="0">
              <a:latin typeface="+mn-lt"/>
              <a:cs typeface="+mn-cs"/>
            </a:endParaRPr>
          </a:p>
          <a:p>
            <a:pPr indent="457200" algn="ctr" fontAlgn="auto">
              <a:spcBef>
                <a:spcPts val="0"/>
              </a:spcBef>
              <a:spcAft>
                <a:spcPts val="0"/>
              </a:spcAft>
              <a:tabLst>
                <a:tab pos="355600" algn="l"/>
              </a:tabLst>
              <a:defRPr/>
            </a:pPr>
            <a:r>
              <a:rPr lang="tr-TR" b="1" i="1" dirty="0">
                <a:latin typeface="+mn-lt"/>
                <a:cs typeface="+mn-cs"/>
              </a:rPr>
              <a:t>						 Adı-SOYADI</a:t>
            </a:r>
            <a:endParaRPr lang="tr-TR" i="1" dirty="0">
              <a:latin typeface="+mn-lt"/>
              <a:cs typeface="+mn-cs"/>
            </a:endParaRPr>
          </a:p>
          <a:p>
            <a:pPr indent="457200" algn="ctr" fontAlgn="auto">
              <a:spcBef>
                <a:spcPts val="0"/>
              </a:spcBef>
              <a:spcAft>
                <a:spcPts val="0"/>
              </a:spcAft>
              <a:tabLst>
                <a:tab pos="355600" algn="l"/>
              </a:tabLst>
              <a:defRPr/>
            </a:pPr>
            <a:r>
              <a:rPr lang="tr-TR" b="1" i="1" dirty="0">
                <a:latin typeface="+mn-lt"/>
                <a:cs typeface="+mn-cs"/>
              </a:rPr>
              <a:t>						</a:t>
            </a:r>
            <a:r>
              <a:rPr lang="tr-TR" b="1" i="1" dirty="0" smtClean="0">
                <a:latin typeface="+mn-lt"/>
                <a:cs typeface="+mn-cs"/>
              </a:rPr>
              <a:t>Muhakkik</a:t>
            </a:r>
            <a:endParaRPr lang="tr-TR" dirty="0">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7"/>
          <p:cNvSpPr txBox="1">
            <a:spLocks noChangeArrowheads="1"/>
          </p:cNvSpPr>
          <p:nvPr/>
        </p:nvSpPr>
        <p:spPr bwMode="auto">
          <a:xfrm>
            <a:off x="900113" y="2276475"/>
            <a:ext cx="7775575" cy="1939925"/>
          </a:xfrm>
          <a:prstGeom prst="rect">
            <a:avLst/>
          </a:prstGeom>
          <a:noFill/>
          <a:ln w="12700" cap="sq">
            <a:noFill/>
            <a:miter lim="800000"/>
            <a:headEnd type="none" w="sm" len="sm"/>
            <a:tailEnd type="none" w="sm" len="sm"/>
          </a:ln>
        </p:spPr>
        <p:txBody>
          <a:bodyPr>
            <a:spAutoFit/>
          </a:bodyPr>
          <a:lstStyle/>
          <a:p>
            <a:pPr fontAlgn="auto">
              <a:spcBef>
                <a:spcPct val="50000"/>
              </a:spcBef>
              <a:spcAft>
                <a:spcPts val="0"/>
              </a:spcAft>
              <a:defRPr/>
            </a:pPr>
            <a:r>
              <a:rPr lang="tr-TR" sz="6000" b="1" dirty="0">
                <a:solidFill>
                  <a:schemeClr val="tx1">
                    <a:lumMod val="65000"/>
                  </a:schemeClr>
                </a:solidFill>
                <a:latin typeface="+mn-lt"/>
                <a:cs typeface="+mn-cs"/>
              </a:rPr>
              <a:t>Disiplin cezalarının bulunduğu yasalar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4" name="Rectangle 2"/>
          <p:cNvSpPr>
            <a:spLocks noGrp="1" noChangeArrowheads="1"/>
          </p:cNvSpPr>
          <p:nvPr>
            <p:ph type="ctrTitle" idx="4294967295"/>
          </p:nvPr>
        </p:nvSpPr>
        <p:spPr>
          <a:xfrm>
            <a:off x="1371600" y="762000"/>
            <a:ext cx="7772400" cy="1143000"/>
          </a:xfrm>
        </p:spPr>
        <p:txBody>
          <a:bodyPr rtlCol="0">
            <a:normAutofit fontScale="90000"/>
          </a:bodyPr>
          <a:lstStyle/>
          <a:p>
            <a:pPr eaLnBrk="1" fontAlgn="auto" hangingPunct="1">
              <a:spcAft>
                <a:spcPts val="0"/>
              </a:spcAft>
              <a:defRPr/>
            </a:pPr>
            <a:r>
              <a:rPr lang="tr-TR">
                <a:effectLst>
                  <a:outerShdw blurRad="38100" dist="38100" dir="2700000" algn="tl">
                    <a:srgbClr val="000000"/>
                  </a:outerShdw>
                </a:effectLst>
              </a:rPr>
              <a:t/>
            </a:r>
            <a:br>
              <a:rPr lang="tr-TR">
                <a:effectLst>
                  <a:outerShdw blurRad="38100" dist="38100" dir="2700000" algn="tl">
                    <a:srgbClr val="000000"/>
                  </a:outerShdw>
                </a:effectLst>
              </a:rPr>
            </a:br>
            <a:endParaRPr lang="tr-TR">
              <a:effectLst>
                <a:outerShdw blurRad="38100" dist="38100" dir="2700000" algn="tl">
                  <a:srgbClr val="000000"/>
                </a:outerShdw>
              </a:effectLst>
            </a:endParaRPr>
          </a:p>
        </p:txBody>
      </p:sp>
      <p:sp>
        <p:nvSpPr>
          <p:cNvPr id="351235" name="Rectangle 3"/>
          <p:cNvSpPr>
            <a:spLocks noGrp="1" noChangeArrowheads="1"/>
          </p:cNvSpPr>
          <p:nvPr>
            <p:ph type="subTitle" idx="4294967295"/>
          </p:nvPr>
        </p:nvSpPr>
        <p:spPr>
          <a:xfrm>
            <a:off x="468313" y="457200"/>
            <a:ext cx="7837487" cy="4495800"/>
          </a:xfrm>
        </p:spPr>
        <p:txBody>
          <a:bodyPr/>
          <a:lstStyle/>
          <a:p>
            <a:pPr marL="0" indent="0" algn="ctr" eaLnBrk="1" hangingPunct="1">
              <a:buFont typeface="Wingdings" pitchFamily="2" charset="2"/>
              <a:buNone/>
            </a:pPr>
            <a:r>
              <a:rPr lang="tr-TR" altLang="tr-TR" sz="6600" b="1" i="1" smtClean="0"/>
              <a:t>KANUNLARI </a:t>
            </a:r>
          </a:p>
          <a:p>
            <a:pPr marL="0" indent="0" algn="ctr" eaLnBrk="1" hangingPunct="1">
              <a:buFont typeface="Wingdings" pitchFamily="2" charset="2"/>
              <a:buNone/>
            </a:pPr>
            <a:r>
              <a:rPr lang="tr-TR" altLang="tr-TR" sz="6600" b="1" i="1" smtClean="0"/>
              <a:t>BİLMEMEK MAZERET SAYILMAZ</a:t>
            </a:r>
          </a:p>
        </p:txBody>
      </p:sp>
      <p:sp>
        <p:nvSpPr>
          <p:cNvPr id="241666" name="Rectangle 2"/>
          <p:cNvSpPr>
            <a:spLocks noChangeArrowheads="1"/>
          </p:cNvSpPr>
          <p:nvPr/>
        </p:nvSpPr>
        <p:spPr bwMode="auto">
          <a:xfrm>
            <a:off x="755650" y="4868863"/>
            <a:ext cx="7272338" cy="130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sz="4000" b="1">
                <a:latin typeface="Times New Roman" pitchFamily="18" charset="0"/>
              </a:rPr>
              <a:t>TCK. 4/ 1. Md.</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351235">
                                            <p:txEl>
                                              <p:pRg st="0" end="0"/>
                                            </p:txEl>
                                          </p:spTgt>
                                        </p:tgtEl>
                                        <p:attrNameLst>
                                          <p:attrName>style.visibility</p:attrName>
                                        </p:attrNameLst>
                                      </p:cBhvr>
                                      <p:to>
                                        <p:strVal val="visible"/>
                                      </p:to>
                                    </p:set>
                                    <p:anim calcmode="lin" valueType="num">
                                      <p:cBhvr>
                                        <p:cTn id="7" dur="300" fill="hold"/>
                                        <p:tgtEl>
                                          <p:spTgt spid="351235">
                                            <p:txEl>
                                              <p:pRg st="0" end="0"/>
                                            </p:txEl>
                                          </p:spTgt>
                                        </p:tgtEl>
                                        <p:attrNameLst>
                                          <p:attrName>ppt_w</p:attrName>
                                        </p:attrNameLst>
                                      </p:cBhvr>
                                      <p:tavLst>
                                        <p:tav tm="0">
                                          <p:val>
                                            <p:fltVal val="0"/>
                                          </p:val>
                                        </p:tav>
                                        <p:tav tm="100000">
                                          <p:val>
                                            <p:strVal val="#ppt_w"/>
                                          </p:val>
                                        </p:tav>
                                      </p:tavLst>
                                    </p:anim>
                                    <p:anim calcmode="lin" valueType="num">
                                      <p:cBhvr>
                                        <p:cTn id="8" dur="300" fill="hold"/>
                                        <p:tgtEl>
                                          <p:spTgt spid="351235">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51235">
                                            <p:txEl>
                                              <p:pRg st="1" end="1"/>
                                            </p:txEl>
                                          </p:spTgt>
                                        </p:tgtEl>
                                        <p:attrNameLst>
                                          <p:attrName>style.visibility</p:attrName>
                                        </p:attrNameLst>
                                      </p:cBhvr>
                                      <p:to>
                                        <p:strVal val="visible"/>
                                      </p:to>
                                    </p:set>
                                    <p:anim calcmode="lin" valueType="num">
                                      <p:cBhvr>
                                        <p:cTn id="13" dur="300" fill="hold"/>
                                        <p:tgtEl>
                                          <p:spTgt spid="351235">
                                            <p:txEl>
                                              <p:pRg st="1" end="1"/>
                                            </p:txEl>
                                          </p:spTgt>
                                        </p:tgtEl>
                                        <p:attrNameLst>
                                          <p:attrName>ppt_w</p:attrName>
                                        </p:attrNameLst>
                                      </p:cBhvr>
                                      <p:tavLst>
                                        <p:tav tm="0">
                                          <p:val>
                                            <p:fltVal val="0"/>
                                          </p:val>
                                        </p:tav>
                                        <p:tav tm="100000">
                                          <p:val>
                                            <p:strVal val="#ppt_w"/>
                                          </p:val>
                                        </p:tav>
                                      </p:tavLst>
                                    </p:anim>
                                    <p:anim calcmode="lin" valueType="num">
                                      <p:cBhvr>
                                        <p:cTn id="14" dur="300" fill="hold"/>
                                        <p:tgtEl>
                                          <p:spTgt spid="351235">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explod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241666"/>
                                        </p:tgtEl>
                                        <p:attrNameLst>
                                          <p:attrName>style.visibility</p:attrName>
                                        </p:attrNameLst>
                                      </p:cBhvr>
                                      <p:to>
                                        <p:strVal val="visible"/>
                                      </p:to>
                                    </p:set>
                                    <p:anim calcmode="lin" valueType="num">
                                      <p:cBhvr>
                                        <p:cTn id="19" dur="300" fill="hold"/>
                                        <p:tgtEl>
                                          <p:spTgt spid="241666"/>
                                        </p:tgtEl>
                                        <p:attrNameLst>
                                          <p:attrName>ppt_w</p:attrName>
                                        </p:attrNameLst>
                                      </p:cBhvr>
                                      <p:tavLst>
                                        <p:tav tm="0">
                                          <p:val>
                                            <p:fltVal val="0"/>
                                          </p:val>
                                        </p:tav>
                                        <p:tav tm="100000">
                                          <p:val>
                                            <p:strVal val="#ppt_w"/>
                                          </p:val>
                                        </p:tav>
                                      </p:tavLst>
                                    </p:anim>
                                    <p:anim calcmode="lin" valueType="num">
                                      <p:cBhvr>
                                        <p:cTn id="20" dur="300" fill="hold"/>
                                        <p:tgtEl>
                                          <p:spTgt spid="24166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autoUpdateAnimBg="0"/>
      <p:bldP spid="241666" grpId="0" autoUpdateAnimBg="0"/>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179388" y="188913"/>
            <a:ext cx="8785225" cy="2865437"/>
          </a:xfrm>
          <a:prstGeom prst="rect">
            <a:avLst/>
          </a:prstGeom>
          <a:noFill/>
          <a:ln w="12700" cap="sq">
            <a:noFill/>
            <a:miter lim="800000"/>
            <a:headEnd type="none" w="sm" len="sm"/>
            <a:tailEnd type="none" w="sm" len="sm"/>
          </a:ln>
          <a:effectLst/>
        </p:spPr>
        <p:txBody>
          <a:bodyPr>
            <a:spAutoFit/>
          </a:bodyPr>
          <a:lstStyle/>
          <a:p>
            <a:pPr indent="449263" algn="ctr" fontAlgn="auto">
              <a:spcBef>
                <a:spcPts val="0"/>
              </a:spcBef>
              <a:spcAft>
                <a:spcPts val="0"/>
              </a:spcAft>
              <a:defRPr/>
            </a:pPr>
            <a:r>
              <a:rPr lang="tr-TR" sz="3200" b="1" u="sng" dirty="0">
                <a:solidFill>
                  <a:schemeClr val="hlink"/>
                </a:solidFill>
                <a:effectLst>
                  <a:outerShdw blurRad="38100" dist="38100" dir="2700000" algn="tl">
                    <a:srgbClr val="000000"/>
                  </a:outerShdw>
                </a:effectLst>
                <a:latin typeface="Times New Roman" pitchFamily="18" charset="0"/>
                <a:cs typeface="Times New Roman" pitchFamily="18" charset="0"/>
              </a:rPr>
              <a:t>657 SAYILI</a:t>
            </a:r>
            <a:r>
              <a:rPr lang="tr-TR" sz="3200" b="1" u="sng" dirty="0">
                <a:solidFill>
                  <a:schemeClr val="bg1"/>
                </a:solidFill>
                <a:effectLst>
                  <a:outerShdw blurRad="38100" dist="38100" dir="2700000" algn="tl">
                    <a:srgbClr val="000000"/>
                  </a:outerShdw>
                </a:effectLst>
                <a:latin typeface="Times New Roman" pitchFamily="18" charset="0"/>
                <a:cs typeface="Times New Roman" pitchFamily="18" charset="0"/>
              </a:rPr>
              <a:t> </a:t>
            </a:r>
          </a:p>
          <a:p>
            <a:pPr indent="449263" algn="ctr" fontAlgn="auto">
              <a:spcBef>
                <a:spcPts val="0"/>
              </a:spcBef>
              <a:spcAft>
                <a:spcPts val="0"/>
              </a:spcAft>
              <a:defRPr/>
            </a:pPr>
            <a:r>
              <a:rPr lang="tr-TR" sz="3200" b="1" u="sng" dirty="0">
                <a:latin typeface="Times New Roman" pitchFamily="18" charset="0"/>
                <a:cs typeface="Times New Roman" pitchFamily="18" charset="0"/>
              </a:rPr>
              <a:t>DEVLET MEMURLARI KANUNU</a:t>
            </a:r>
          </a:p>
          <a:p>
            <a:pPr indent="449263" fontAlgn="auto">
              <a:spcBef>
                <a:spcPts val="0"/>
              </a:spcBef>
              <a:spcAft>
                <a:spcPts val="0"/>
              </a:spcAft>
              <a:defRPr/>
            </a:pPr>
            <a:r>
              <a:rPr lang="tr-TR" sz="2000" b="1" dirty="0">
                <a:solidFill>
                  <a:schemeClr val="hlink"/>
                </a:solidFill>
                <a:latin typeface="Times New Roman" pitchFamily="18" charset="0"/>
                <a:cs typeface="+mn-cs"/>
              </a:rPr>
              <a:t>    KANUN, BÜTÜN MEMURLARI KAPSAYAN GENEL BİR  KANUN OLUP, </a:t>
            </a:r>
            <a:r>
              <a:rPr lang="tr-TR" sz="2000" b="1" dirty="0">
                <a:solidFill>
                  <a:srgbClr val="A50021"/>
                </a:solidFill>
                <a:latin typeface="Times New Roman" pitchFamily="18" charset="0"/>
                <a:cs typeface="+mn-cs"/>
              </a:rPr>
              <a:t>125. MADDESİ; BAĞIMSIZ ANAOKULLARININ YÖNETİCİ VE ÖĞRETMENLERİ HAKKINDA DOĞRUDAN,</a:t>
            </a:r>
            <a:r>
              <a:rPr lang="tr-TR" sz="2000" b="1" dirty="0">
                <a:solidFill>
                  <a:schemeClr val="hlink"/>
                </a:solidFill>
                <a:latin typeface="Times New Roman" pitchFamily="18" charset="0"/>
                <a:cs typeface="+mn-cs"/>
              </a:rPr>
              <a:t> 1702 VE 4357 SAYILI ÖZEL KANUNLARINDA FİİLİNİN KARŞILIĞI OLMAYAN MEB. YÖNETİCİ VE ÖĞRETMENLERİ İÇİN DOLAYLI OLARAK KULLANILIR. </a:t>
            </a:r>
            <a:r>
              <a:rPr lang="tr-TR" b="1" dirty="0">
                <a:solidFill>
                  <a:srgbClr val="669900"/>
                </a:solidFill>
                <a:latin typeface="Times New Roman" pitchFamily="18" charset="0"/>
                <a:cs typeface="+mn-cs"/>
              </a:rPr>
              <a:t>(MEB. 15.09.2004 tarih ve 2004/ 70 Genelgesi)</a:t>
            </a:r>
          </a:p>
        </p:txBody>
      </p:sp>
      <p:sp>
        <p:nvSpPr>
          <p:cNvPr id="2" name="Rectangle 2"/>
          <p:cNvSpPr>
            <a:spLocks noChangeArrowheads="1"/>
          </p:cNvSpPr>
          <p:nvPr/>
        </p:nvSpPr>
        <p:spPr bwMode="auto">
          <a:xfrm>
            <a:off x="539750" y="3141663"/>
            <a:ext cx="8064500" cy="3416300"/>
          </a:xfrm>
          <a:prstGeom prst="rect">
            <a:avLst/>
          </a:prstGeom>
          <a:noFill/>
          <a:ln w="12700" cap="sq">
            <a:noFill/>
            <a:miter lim="800000"/>
            <a:headEnd type="none" w="sm" len="sm"/>
            <a:tailEnd type="none" w="sm" len="sm"/>
          </a:ln>
          <a:effectLst/>
        </p:spPr>
        <p:txBody>
          <a:bodyPr>
            <a:spAutoFit/>
          </a:bodyPr>
          <a:lstStyle/>
          <a:p>
            <a:pPr indent="449263" fontAlgn="auto">
              <a:spcBef>
                <a:spcPts val="0"/>
              </a:spcBef>
              <a:spcAft>
                <a:spcPts val="0"/>
              </a:spcAft>
              <a:defRPr/>
            </a:pPr>
            <a:r>
              <a:rPr lang="tr-TR" sz="2400" b="1" i="1" dirty="0">
                <a:solidFill>
                  <a:srgbClr val="A50021"/>
                </a:solidFill>
                <a:effectLst>
                  <a:outerShdw blurRad="38100" dist="38100" dir="2700000" algn="tl">
                    <a:srgbClr val="000000"/>
                  </a:outerShdw>
                </a:effectLst>
                <a:latin typeface="Times New Roman" pitchFamily="18" charset="0"/>
                <a:cs typeface="+mn-cs"/>
              </a:rPr>
              <a:t>Disiplin amiri ve disiplin cezaları:</a:t>
            </a:r>
            <a:endParaRPr lang="tr-TR" sz="2400" b="1" dirty="0">
              <a:solidFill>
                <a:srgbClr val="A50021"/>
              </a:solidFill>
              <a:effectLst>
                <a:outerShdw blurRad="38100" dist="38100" dir="2700000" algn="tl">
                  <a:srgbClr val="000000"/>
                </a:outerShdw>
              </a:effectLst>
              <a:latin typeface="Times New Roman" pitchFamily="18" charset="0"/>
              <a:cs typeface="+mn-cs"/>
            </a:endParaRPr>
          </a:p>
          <a:p>
            <a:pPr indent="449263" fontAlgn="auto">
              <a:spcBef>
                <a:spcPts val="0"/>
              </a:spcBef>
              <a:spcAft>
                <a:spcPts val="0"/>
              </a:spcAft>
              <a:defRPr/>
            </a:pPr>
            <a:r>
              <a:rPr lang="tr-TR" sz="2400" b="1" dirty="0">
                <a:latin typeface="Times New Roman" pitchFamily="18" charset="0"/>
                <a:cs typeface="+mn-cs"/>
              </a:rPr>
              <a:t>Madde 124 </a:t>
            </a:r>
            <a:r>
              <a:rPr lang="tr-TR" sz="2400" b="1" dirty="0">
                <a:solidFill>
                  <a:schemeClr val="bg1"/>
                </a:solidFill>
                <a:effectLst>
                  <a:outerShdw blurRad="38100" dist="38100" dir="2700000" algn="tl">
                    <a:srgbClr val="000000"/>
                  </a:outerShdw>
                </a:effectLst>
                <a:latin typeface="Times New Roman" pitchFamily="18" charset="0"/>
                <a:cs typeface="+mn-cs"/>
              </a:rPr>
              <a:t>–</a:t>
            </a:r>
            <a:r>
              <a:rPr lang="tr-TR" b="1" dirty="0">
                <a:effectLst>
                  <a:outerShdw blurRad="38100" dist="38100" dir="2700000" algn="tl">
                    <a:srgbClr val="000000"/>
                  </a:outerShdw>
                </a:effectLst>
                <a:latin typeface="+mn-lt"/>
                <a:cs typeface="+mn-cs"/>
              </a:rPr>
              <a:t> </a:t>
            </a:r>
            <a:r>
              <a:rPr lang="tr-TR" sz="2400" b="1" dirty="0">
                <a:solidFill>
                  <a:srgbClr val="CC3399"/>
                </a:solidFill>
                <a:effectLst>
                  <a:outerShdw blurRad="38100" dist="38100" dir="2700000" algn="tl">
                    <a:srgbClr val="000000"/>
                  </a:outerShdw>
                </a:effectLst>
                <a:latin typeface="Times New Roman" pitchFamily="18" charset="0"/>
                <a:cs typeface="+mn-cs"/>
              </a:rPr>
              <a:t>(Değişik: 12/5/1982 - 2670/30 md.) </a:t>
            </a:r>
            <a:r>
              <a:rPr lang="tr-TR" sz="2400" dirty="0">
                <a:solidFill>
                  <a:srgbClr val="CC3399"/>
                </a:solidFill>
                <a:effectLst>
                  <a:outerShdw blurRad="38100" dist="38100" dir="2700000" algn="tl">
                    <a:srgbClr val="000000"/>
                  </a:outerShdw>
                </a:effectLst>
                <a:latin typeface="Times New Roman" pitchFamily="18" charset="0"/>
                <a:cs typeface="+mn-cs"/>
              </a:rPr>
              <a:t>Kamu hizmetlerinin gereği gibi yürütülmesini sağlamak amacı ile kanunların, tüzüklerin ve yönetmeliklerin Devlet memuru olarak emrettiği ödevleri yurt içinde veya dışında yerine getirmeyenlere, uyulmasını zorunlu kıldığı hususları yapmayanlara, yasakladığı işleri yapanlara durumun niteliğine ve ağırlık derecesine göre 125 inci maddede sıralanan disiplin cezalarından birisi verilir.</a:t>
            </a:r>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30402"/>
                                        </p:tgtEl>
                                        <p:attrNameLst>
                                          <p:attrName>style.visibility</p:attrName>
                                        </p:attrNameLst>
                                      </p:cBhvr>
                                      <p:to>
                                        <p:strVal val="visible"/>
                                      </p:to>
                                    </p:set>
                                    <p:anim calcmode="lin" valueType="num">
                                      <p:cBhvr>
                                        <p:cTn id="7" dur="300" fill="hold"/>
                                        <p:tgtEl>
                                          <p:spTgt spid="230402"/>
                                        </p:tgtEl>
                                        <p:attrNameLst>
                                          <p:attrName>ppt_w</p:attrName>
                                        </p:attrNameLst>
                                      </p:cBhvr>
                                      <p:tavLst>
                                        <p:tav tm="0">
                                          <p:val>
                                            <p:fltVal val="0"/>
                                          </p:val>
                                        </p:tav>
                                        <p:tav tm="100000">
                                          <p:val>
                                            <p:strVal val="#ppt_w"/>
                                          </p:val>
                                        </p:tav>
                                      </p:tavLst>
                                    </p:anim>
                                    <p:anim calcmode="lin" valueType="num">
                                      <p:cBhvr>
                                        <p:cTn id="8" dur="300" fill="hold"/>
                                        <p:tgtEl>
                                          <p:spTgt spid="23040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2"/>
                                        </p:tgtEl>
                                        <p:attrNameLst>
                                          <p:attrName>style.visibility</p:attrName>
                                        </p:attrNameLst>
                                      </p:cBhvr>
                                      <p:to>
                                        <p:strVal val="visible"/>
                                      </p:to>
                                    </p:set>
                                    <p:anim calcmode="lin" valueType="num">
                                      <p:cBhvr>
                                        <p:cTn id="13" dur="300" fill="hold"/>
                                        <p:tgtEl>
                                          <p:spTgt spid="2"/>
                                        </p:tgtEl>
                                        <p:attrNameLst>
                                          <p:attrName>ppt_w</p:attrName>
                                        </p:attrNameLst>
                                      </p:cBhvr>
                                      <p:tavLst>
                                        <p:tav tm="0">
                                          <p:val>
                                            <p:fltVal val="0"/>
                                          </p:val>
                                        </p:tav>
                                        <p:tav tm="100000">
                                          <p:val>
                                            <p:strVal val="#ppt_w"/>
                                          </p:val>
                                        </p:tav>
                                      </p:tavLst>
                                    </p:anim>
                                    <p:anim calcmode="lin" valueType="num">
                                      <p:cBhvr>
                                        <p:cTn id="14" dur="3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autoUpdateAnimBg="0"/>
      <p:bldP spid="2" grpId="0" autoUpdateAnimBg="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250825" y="404813"/>
            <a:ext cx="8497888" cy="6248400"/>
          </a:xfrm>
          <a:prstGeom prst="rect">
            <a:avLst/>
          </a:prstGeom>
          <a:noFill/>
          <a:ln w="12700" cap="sq">
            <a:noFill/>
            <a:miter lim="800000"/>
            <a:headEnd type="none" w="sm" len="sm"/>
            <a:tailEnd type="none" w="sm" len="sm"/>
          </a:ln>
          <a:effectLst/>
        </p:spPr>
        <p:txBody>
          <a:bodyPr>
            <a:spAutoFit/>
          </a:bodyPr>
          <a:lstStyle/>
          <a:p>
            <a:pPr indent="449263" fontAlgn="auto">
              <a:spcBef>
                <a:spcPts val="0"/>
              </a:spcBef>
              <a:spcAft>
                <a:spcPts val="0"/>
              </a:spcAft>
              <a:defRPr/>
            </a:pPr>
            <a:r>
              <a:rPr lang="tr-TR" sz="2000" b="1" dirty="0">
                <a:solidFill>
                  <a:schemeClr val="hlink"/>
                </a:solidFill>
                <a:latin typeface="Times New Roman" pitchFamily="18" charset="0"/>
                <a:cs typeface="Times New Roman" pitchFamily="18" charset="0"/>
              </a:rPr>
              <a:t>              MADDE 125: </a:t>
            </a:r>
            <a:r>
              <a:rPr lang="tr-TR" sz="2000" b="1" dirty="0">
                <a:latin typeface="Times New Roman" pitchFamily="18" charset="0"/>
                <a:cs typeface="Times New Roman" pitchFamily="18" charset="0"/>
              </a:rPr>
              <a:t>Devlet memurlarına verilecek disiplin cezaları ile her bir disiplin cezasını gerektiren fiil ve haller şunlardır.</a:t>
            </a:r>
          </a:p>
          <a:p>
            <a:pPr indent="449263" fontAlgn="auto">
              <a:spcBef>
                <a:spcPts val="0"/>
              </a:spcBef>
              <a:spcAft>
                <a:spcPts val="0"/>
              </a:spcAft>
              <a:defRPr/>
            </a:pPr>
            <a:r>
              <a:rPr lang="tr-TR" sz="2000" dirty="0">
                <a:solidFill>
                  <a:schemeClr val="hlink"/>
                </a:solidFill>
                <a:latin typeface="Times New Roman" pitchFamily="18" charset="0"/>
                <a:cs typeface="Times New Roman" pitchFamily="18" charset="0"/>
              </a:rPr>
              <a:t>	</a:t>
            </a:r>
            <a:r>
              <a:rPr lang="tr-TR" sz="2000" dirty="0">
                <a:solidFill>
                  <a:srgbClr val="FF66FF"/>
                </a:solidFill>
                <a:effectLst>
                  <a:outerShdw blurRad="38100" dist="38100" dir="2700000" algn="tl">
                    <a:srgbClr val="000000"/>
                  </a:outerShdw>
                </a:effectLst>
                <a:latin typeface="Times New Roman" pitchFamily="18" charset="0"/>
                <a:cs typeface="Times New Roman" pitchFamily="18" charset="0"/>
              </a:rPr>
              <a:t>A-UYARMA:</a:t>
            </a:r>
            <a:r>
              <a:rPr lang="tr-TR" sz="2000" dirty="0">
                <a:solidFill>
                  <a:schemeClr val="hlink"/>
                </a:solidFill>
                <a:effectLst>
                  <a:outerShdw blurRad="38100" dist="38100" dir="2700000" algn="tl">
                    <a:srgbClr val="000000"/>
                  </a:outerShdw>
                </a:effectLst>
                <a:latin typeface="Times New Roman" pitchFamily="18" charset="0"/>
                <a:cs typeface="Times New Roman" pitchFamily="18" charset="0"/>
              </a:rPr>
              <a:t> Memura, görevinde ve davranışlarında daha dikkatli olması gerektiğinin yazı ile bildirilmesidir.</a:t>
            </a:r>
          </a:p>
          <a:p>
            <a:pPr indent="449263" fontAlgn="auto">
              <a:spcBef>
                <a:spcPts val="0"/>
              </a:spcBef>
              <a:spcAft>
                <a:spcPts val="0"/>
              </a:spcAft>
              <a:defRPr/>
            </a:pPr>
            <a:r>
              <a:rPr lang="tr-TR" sz="2000" dirty="0">
                <a:solidFill>
                  <a:schemeClr val="hlink"/>
                </a:solidFill>
                <a:effectLst>
                  <a:outerShdw blurRad="38100" dist="38100" dir="2700000" algn="tl">
                    <a:srgbClr val="000000"/>
                  </a:outerShdw>
                </a:effectLst>
                <a:latin typeface="Times New Roman" pitchFamily="18" charset="0"/>
                <a:cs typeface="Times New Roman" pitchFamily="18" charset="0"/>
              </a:rPr>
              <a:t>	</a:t>
            </a:r>
            <a:r>
              <a:rPr lang="tr-TR" sz="2000" dirty="0">
                <a:solidFill>
                  <a:srgbClr val="FF66FF"/>
                </a:solidFill>
                <a:effectLst>
                  <a:outerShdw blurRad="38100" dist="38100" dir="2700000" algn="tl">
                    <a:srgbClr val="000000"/>
                  </a:outerShdw>
                </a:effectLst>
                <a:latin typeface="Times New Roman" pitchFamily="18" charset="0"/>
                <a:cs typeface="Times New Roman" pitchFamily="18" charset="0"/>
              </a:rPr>
              <a:t>Uyarma cezasını gerektiren fiil ve haller şunlardır:</a:t>
            </a:r>
          </a:p>
          <a:p>
            <a:pPr indent="449263" fontAlgn="auto">
              <a:spcBef>
                <a:spcPts val="0"/>
              </a:spcBef>
              <a:spcAft>
                <a:spcPts val="0"/>
              </a:spcAft>
              <a:defRPr/>
            </a:pPr>
            <a:r>
              <a:rPr lang="tr-TR" sz="2000" dirty="0">
                <a:solidFill>
                  <a:schemeClr val="hlink"/>
                </a:solidFill>
                <a:latin typeface="Times New Roman" pitchFamily="18" charset="0"/>
                <a:cs typeface="Times New Roman" pitchFamily="18" charset="0"/>
              </a:rPr>
              <a:t>a</a:t>
            </a:r>
            <a:r>
              <a:rPr lang="tr-TR" sz="2000" dirty="0">
                <a:latin typeface="Times New Roman" pitchFamily="18" charset="0"/>
                <a:cs typeface="Times New Roman" pitchFamily="18" charset="0"/>
              </a:rPr>
              <a:t>) Verilen emir ve görevlerin tam ve zamanında yapılmasında, görev mahallinde kurumlarca belirlenen usul ve esasların yerine getirilmesinde görevle ilgili resmi belge, araç ve gereçlerin korunması, kullanılması ve bakımında </a:t>
            </a:r>
            <a:r>
              <a:rPr lang="tr-TR" sz="2000" b="1" i="1" dirty="0">
                <a:solidFill>
                  <a:schemeClr val="hlink"/>
                </a:solidFill>
                <a:latin typeface="Times New Roman" pitchFamily="18" charset="0"/>
                <a:cs typeface="Times New Roman" pitchFamily="18" charset="0"/>
              </a:rPr>
              <a:t>kayıtsızlık göstermek veya düzensiz davranmak</a:t>
            </a:r>
            <a:r>
              <a:rPr lang="tr-TR" sz="2000" b="1" i="1" u="sng" dirty="0">
                <a:solidFill>
                  <a:schemeClr val="bg1"/>
                </a:solidFill>
                <a:latin typeface="Times New Roman" pitchFamily="18" charset="0"/>
                <a:cs typeface="Times New Roman" pitchFamily="18" charset="0"/>
              </a:rPr>
              <a:t>,</a:t>
            </a:r>
          </a:p>
          <a:p>
            <a:pPr indent="449263" fontAlgn="auto">
              <a:spcBef>
                <a:spcPts val="0"/>
              </a:spcBef>
              <a:spcAft>
                <a:spcPts val="0"/>
              </a:spcAft>
              <a:defRPr/>
            </a:pPr>
            <a:r>
              <a:rPr lang="tr-TR" sz="2000" b="1" dirty="0">
                <a:solidFill>
                  <a:srgbClr val="FF0000"/>
                </a:solidFill>
                <a:latin typeface="Times New Roman" pitchFamily="18" charset="0"/>
                <a:cs typeface="Times New Roman" pitchFamily="18" charset="0"/>
              </a:rPr>
              <a:t>b) Özürsüz veya izinsiz olarak göreve geç gelmek, erken ayrılmak, görev mahallini terk etmek,</a:t>
            </a:r>
          </a:p>
          <a:p>
            <a:pPr indent="449263" fontAlgn="auto">
              <a:spcBef>
                <a:spcPts val="0"/>
              </a:spcBef>
              <a:spcAft>
                <a:spcPts val="0"/>
              </a:spcAft>
              <a:defRPr/>
            </a:pPr>
            <a:r>
              <a:rPr lang="tr-TR" sz="2000" dirty="0">
                <a:latin typeface="Times New Roman" pitchFamily="18" charset="0"/>
                <a:cs typeface="Times New Roman" pitchFamily="18" charset="0"/>
              </a:rPr>
              <a:t>c) Kurumca belirlenen tasarruf tedbirlerine riayet etmemek,</a:t>
            </a:r>
          </a:p>
          <a:p>
            <a:pPr indent="449263" fontAlgn="auto">
              <a:spcBef>
                <a:spcPts val="0"/>
              </a:spcBef>
              <a:spcAft>
                <a:spcPts val="0"/>
              </a:spcAft>
              <a:defRPr/>
            </a:pPr>
            <a:r>
              <a:rPr lang="tr-TR" sz="2000" b="1" dirty="0">
                <a:solidFill>
                  <a:srgbClr val="C00000"/>
                </a:solidFill>
                <a:latin typeface="Times New Roman" pitchFamily="18" charset="0"/>
                <a:cs typeface="Times New Roman" pitchFamily="18" charset="0"/>
              </a:rPr>
              <a:t>d) Usulsüz müracaat veya şikayette bulunmak,</a:t>
            </a:r>
          </a:p>
          <a:p>
            <a:pPr indent="449263" fontAlgn="auto">
              <a:spcBef>
                <a:spcPts val="0"/>
              </a:spcBef>
              <a:spcAft>
                <a:spcPts val="0"/>
              </a:spcAft>
              <a:defRPr/>
            </a:pPr>
            <a:r>
              <a:rPr lang="tr-TR" sz="2000" dirty="0">
                <a:solidFill>
                  <a:srgbClr val="797E87"/>
                </a:solidFill>
                <a:latin typeface="Times New Roman" pitchFamily="18" charset="0"/>
                <a:cs typeface="Times New Roman" pitchFamily="18" charset="0"/>
              </a:rPr>
              <a:t>e</a:t>
            </a:r>
            <a:r>
              <a:rPr lang="tr-TR" sz="2000" b="1" dirty="0">
                <a:solidFill>
                  <a:srgbClr val="797E87"/>
                </a:solidFill>
                <a:latin typeface="Times New Roman" pitchFamily="18" charset="0"/>
                <a:cs typeface="Times New Roman" pitchFamily="18" charset="0"/>
              </a:rPr>
              <a:t>) Devlet memuru vakarına yakışmayan tutum ve davranışta bulunmak,</a:t>
            </a:r>
          </a:p>
          <a:p>
            <a:pPr indent="449263" fontAlgn="auto">
              <a:spcBef>
                <a:spcPts val="0"/>
              </a:spcBef>
              <a:spcAft>
                <a:spcPts val="0"/>
              </a:spcAft>
              <a:defRPr/>
            </a:pPr>
            <a:r>
              <a:rPr lang="tr-TR" sz="2000" dirty="0">
                <a:effectLst>
                  <a:outerShdw blurRad="38100" dist="38100" dir="2700000" algn="tl">
                    <a:srgbClr val="000000"/>
                  </a:outerShdw>
                </a:effectLst>
                <a:latin typeface="Times New Roman" pitchFamily="18" charset="0"/>
                <a:cs typeface="Times New Roman" pitchFamily="18" charset="0"/>
              </a:rPr>
              <a:t>f) Görevine veya iş sahiplerine karşı kayıtsızlık göstermek veya ilgisiz kalmak,</a:t>
            </a:r>
          </a:p>
          <a:p>
            <a:pPr indent="449263" fontAlgn="auto">
              <a:spcBef>
                <a:spcPts val="0"/>
              </a:spcBef>
              <a:spcAft>
                <a:spcPts val="0"/>
              </a:spcAft>
              <a:defRPr/>
            </a:pPr>
            <a:r>
              <a:rPr lang="tr-TR" sz="2000" b="1" dirty="0">
                <a:solidFill>
                  <a:srgbClr val="003399"/>
                </a:solidFill>
                <a:latin typeface="Times New Roman" pitchFamily="18" charset="0"/>
                <a:cs typeface="Times New Roman" pitchFamily="18" charset="0"/>
              </a:rPr>
              <a:t>g) Belirlenen kılık ve kıyafet hükümlerine aykırı davranmak,</a:t>
            </a:r>
          </a:p>
          <a:p>
            <a:pPr indent="449263" fontAlgn="auto">
              <a:spcBef>
                <a:spcPts val="0"/>
              </a:spcBef>
              <a:spcAft>
                <a:spcPts val="0"/>
              </a:spcAft>
              <a:defRPr/>
            </a:pPr>
            <a:r>
              <a:rPr lang="tr-TR" sz="2000" b="1" dirty="0">
                <a:effectLst>
                  <a:outerShdw blurRad="38100" dist="38100" dir="2700000" algn="tl">
                    <a:srgbClr val="FFFFFF"/>
                  </a:outerShdw>
                </a:effectLst>
                <a:latin typeface="Times New Roman" pitchFamily="18" charset="0"/>
                <a:cs typeface="Times New Roman" pitchFamily="18" charset="0"/>
              </a:rPr>
              <a:t>h)Görevin işbirliği içinde yapılması ilkesine aykırı davranışlarda bulunmak.</a:t>
            </a:r>
          </a:p>
          <a:p>
            <a:pPr indent="449263" fontAlgn="auto">
              <a:spcBef>
                <a:spcPts val="0"/>
              </a:spcBef>
              <a:spcAft>
                <a:spcPts val="0"/>
              </a:spcAft>
              <a:defRPr/>
            </a:pPr>
            <a:endParaRPr lang="tr-TR" sz="2000" dirty="0">
              <a:solidFill>
                <a:schemeClr val="bg2"/>
              </a:solidFill>
              <a:effectLst>
                <a:outerShdw blurRad="38100" dist="38100" dir="2700000" algn="tl">
                  <a:srgbClr val="FFFFFF"/>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30402"/>
                                        </p:tgtEl>
                                        <p:attrNameLst>
                                          <p:attrName>style.visibility</p:attrName>
                                        </p:attrNameLst>
                                      </p:cBhvr>
                                      <p:to>
                                        <p:strVal val="visible"/>
                                      </p:to>
                                    </p:set>
                                    <p:anim calcmode="lin" valueType="num">
                                      <p:cBhvr>
                                        <p:cTn id="7" dur="300" fill="hold"/>
                                        <p:tgtEl>
                                          <p:spTgt spid="230402"/>
                                        </p:tgtEl>
                                        <p:attrNameLst>
                                          <p:attrName>ppt_w</p:attrName>
                                        </p:attrNameLst>
                                      </p:cBhvr>
                                      <p:tavLst>
                                        <p:tav tm="0">
                                          <p:val>
                                            <p:fltVal val="0"/>
                                          </p:val>
                                        </p:tav>
                                        <p:tav tm="100000">
                                          <p:val>
                                            <p:strVal val="#ppt_w"/>
                                          </p:val>
                                        </p:tav>
                                      </p:tavLst>
                                    </p:anim>
                                    <p:anim calcmode="lin" valueType="num">
                                      <p:cBhvr>
                                        <p:cTn id="8" dur="300" fill="hold"/>
                                        <p:tgtEl>
                                          <p:spTgt spid="23040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autoUpdateAnimBg="0"/>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323850" y="1196975"/>
            <a:ext cx="8497888" cy="3873500"/>
          </a:xfrm>
          <a:prstGeom prst="rect">
            <a:avLst/>
          </a:prstGeom>
          <a:noFill/>
          <a:ln w="12700" cap="sq">
            <a:noFill/>
            <a:miter lim="800000"/>
            <a:headEnd type="none" w="sm" len="sm"/>
            <a:tailEnd type="none" w="sm" len="sm"/>
          </a:ln>
        </p:spPr>
        <p:txBody>
          <a:bodyPr>
            <a:spAutoFit/>
          </a:bodyPr>
          <a:lstStyle/>
          <a:p>
            <a:pPr indent="-228600" fontAlgn="auto">
              <a:spcBef>
                <a:spcPts val="0"/>
              </a:spcBef>
              <a:spcAft>
                <a:spcPts val="0"/>
              </a:spcAft>
              <a:tabLst>
                <a:tab pos="676275" algn="l"/>
              </a:tabLst>
              <a:defRPr/>
            </a:pPr>
            <a:r>
              <a:rPr lang="tr-TR" sz="2000" dirty="0">
                <a:solidFill>
                  <a:schemeClr val="hlink"/>
                </a:solidFill>
                <a:latin typeface="Times New Roman" pitchFamily="18" charset="0"/>
                <a:cs typeface="Times New Roman" pitchFamily="18" charset="0"/>
              </a:rPr>
              <a:t>	</a:t>
            </a:r>
            <a:r>
              <a:rPr lang="tr-TR" sz="2800" b="1" dirty="0">
                <a:solidFill>
                  <a:srgbClr val="FF66FF"/>
                </a:solidFill>
                <a:latin typeface="Times New Roman" pitchFamily="18" charset="0"/>
                <a:cs typeface="Times New Roman" pitchFamily="18" charset="0"/>
              </a:rPr>
              <a:t>B-KINAMA:</a:t>
            </a:r>
            <a:r>
              <a:rPr lang="tr-TR" sz="2800" b="1" dirty="0">
                <a:solidFill>
                  <a:schemeClr val="hlink"/>
                </a:solidFill>
                <a:latin typeface="Times New Roman" pitchFamily="18" charset="0"/>
                <a:cs typeface="Times New Roman" pitchFamily="18" charset="0"/>
              </a:rPr>
              <a:t> </a:t>
            </a:r>
            <a:r>
              <a:rPr lang="tr-TR" sz="2800" dirty="0">
                <a:solidFill>
                  <a:schemeClr val="hlink"/>
                </a:solidFill>
                <a:latin typeface="Times New Roman" pitchFamily="18" charset="0"/>
                <a:cs typeface="Times New Roman" pitchFamily="18" charset="0"/>
              </a:rPr>
              <a:t>Memura, görevinde ve davranışlarında kusurlu olduğunun yazı ile bildirilmesidir.</a:t>
            </a:r>
          </a:p>
          <a:p>
            <a:pPr indent="-228600" fontAlgn="auto">
              <a:spcBef>
                <a:spcPts val="0"/>
              </a:spcBef>
              <a:spcAft>
                <a:spcPts val="0"/>
              </a:spcAft>
              <a:tabLst>
                <a:tab pos="676275" algn="l"/>
              </a:tabLst>
              <a:defRPr/>
            </a:pPr>
            <a:r>
              <a:rPr lang="tr-TR" sz="2800" dirty="0">
                <a:solidFill>
                  <a:schemeClr val="hlink"/>
                </a:solidFill>
                <a:latin typeface="Times New Roman" pitchFamily="18" charset="0"/>
                <a:cs typeface="Times New Roman" pitchFamily="18" charset="0"/>
              </a:rPr>
              <a:t>	</a:t>
            </a:r>
            <a:r>
              <a:rPr lang="tr-TR" sz="2800" dirty="0">
                <a:solidFill>
                  <a:srgbClr val="FF66FF"/>
                </a:solidFill>
                <a:effectLst>
                  <a:outerShdw blurRad="38100" dist="38100" dir="2700000" algn="tl">
                    <a:srgbClr val="000000"/>
                  </a:outerShdw>
                </a:effectLst>
                <a:latin typeface="Times New Roman" pitchFamily="18" charset="0"/>
                <a:cs typeface="Times New Roman" pitchFamily="18" charset="0"/>
              </a:rPr>
              <a:t>Kınama cezasını gerektiren fiil ve haller şunlardır</a:t>
            </a:r>
            <a:r>
              <a:rPr lang="tr-TR" sz="2800" dirty="0">
                <a:solidFill>
                  <a:schemeClr val="hlink"/>
                </a:solidFill>
                <a:effectLst>
                  <a:outerShdw blurRad="38100" dist="38100" dir="2700000" algn="tl">
                    <a:srgbClr val="000000"/>
                  </a:outerShdw>
                </a:effectLst>
                <a:latin typeface="Times New Roman" pitchFamily="18" charset="0"/>
                <a:cs typeface="Times New Roman" pitchFamily="18" charset="0"/>
              </a:rPr>
              <a:t>:</a:t>
            </a:r>
          </a:p>
          <a:p>
            <a:pPr indent="-228600" fontAlgn="auto">
              <a:spcBef>
                <a:spcPts val="0"/>
              </a:spcBef>
              <a:spcAft>
                <a:spcPts val="0"/>
              </a:spcAft>
              <a:tabLst>
                <a:tab pos="676275" algn="l"/>
              </a:tabLst>
              <a:defRPr/>
            </a:pPr>
            <a:r>
              <a:rPr lang="tr-TR" sz="2800" dirty="0">
                <a:solidFill>
                  <a:schemeClr val="hlink"/>
                </a:solidFill>
                <a:latin typeface="Times New Roman" pitchFamily="18" charset="0"/>
                <a:cs typeface="+mn-cs"/>
              </a:rPr>
              <a:t>      </a:t>
            </a:r>
            <a:r>
              <a:rPr lang="tr-TR" sz="2800" dirty="0">
                <a:latin typeface="Times New Roman" pitchFamily="18" charset="0"/>
                <a:cs typeface="+mn-cs"/>
              </a:rPr>
              <a:t>a)</a:t>
            </a:r>
            <a:r>
              <a:rPr lang="tr-TR" sz="2800" dirty="0">
                <a:latin typeface="Times New Roman" pitchFamily="18" charset="0"/>
                <a:cs typeface="Times New Roman" pitchFamily="18" charset="0"/>
              </a:rPr>
              <a:t>Verilen emir ve görevlerin tam ve zamanında yapılmasında, görev mahallinde kurumlarca belirlenen usul ve esasların yerine getirilmesinde, görevle ilgili resmi belge, araç ve gereçlerin korunması, kullanılması ve bakımında </a:t>
            </a:r>
            <a:r>
              <a:rPr lang="tr-TR" sz="2800" i="1" u="sng" dirty="0">
                <a:latin typeface="Times New Roman" pitchFamily="18" charset="0"/>
                <a:cs typeface="Times New Roman" pitchFamily="18" charset="0"/>
              </a:rPr>
              <a:t>kusurlu davranmak,</a:t>
            </a:r>
          </a:p>
          <a:p>
            <a:pPr indent="-228600" fontAlgn="auto">
              <a:spcBef>
                <a:spcPts val="0"/>
              </a:spcBef>
              <a:spcAft>
                <a:spcPts val="0"/>
              </a:spcAft>
              <a:tabLst>
                <a:tab pos="676275" algn="l"/>
              </a:tabLst>
              <a:defRPr/>
            </a:pPr>
            <a:endParaRPr lang="tr-TR" sz="2400" dirty="0">
              <a:solidFill>
                <a:schemeClr val="hlink"/>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52930"/>
                                        </p:tgtEl>
                                        <p:attrNameLst>
                                          <p:attrName>style.visibility</p:attrName>
                                        </p:attrNameLst>
                                      </p:cBhvr>
                                      <p:to>
                                        <p:strVal val="visible"/>
                                      </p:to>
                                    </p:set>
                                    <p:anim calcmode="lin" valueType="num">
                                      <p:cBhvr>
                                        <p:cTn id="7" dur="300" fill="hold"/>
                                        <p:tgtEl>
                                          <p:spTgt spid="252930"/>
                                        </p:tgtEl>
                                        <p:attrNameLst>
                                          <p:attrName>ppt_w</p:attrName>
                                        </p:attrNameLst>
                                      </p:cBhvr>
                                      <p:tavLst>
                                        <p:tav tm="0">
                                          <p:val>
                                            <p:fltVal val="0"/>
                                          </p:val>
                                        </p:tav>
                                        <p:tav tm="100000">
                                          <p:val>
                                            <p:strVal val="#ppt_w"/>
                                          </p:val>
                                        </p:tav>
                                      </p:tavLst>
                                    </p:anim>
                                    <p:anim calcmode="lin" valueType="num">
                                      <p:cBhvr>
                                        <p:cTn id="8" dur="300" fill="hold"/>
                                        <p:tgtEl>
                                          <p:spTgt spid="25293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autoUpdateAnimBg="0"/>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ChangeArrowheads="1"/>
          </p:cNvSpPr>
          <p:nvPr/>
        </p:nvSpPr>
        <p:spPr bwMode="auto">
          <a:xfrm>
            <a:off x="468313" y="609600"/>
            <a:ext cx="8280400" cy="5857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a:solidFill>
                  <a:schemeClr val="hlink"/>
                </a:solidFill>
                <a:latin typeface="Times New Roman" pitchFamily="18" charset="0"/>
              </a:rPr>
              <a:t>	</a:t>
            </a:r>
            <a:r>
              <a:rPr lang="tr-TR" altLang="tr-TR" sz="2800">
                <a:solidFill>
                  <a:schemeClr val="hlink"/>
                </a:solidFill>
                <a:latin typeface="Times New Roman" pitchFamily="18" charset="0"/>
              </a:rPr>
              <a:t>b) </a:t>
            </a:r>
            <a:r>
              <a:rPr lang="tr-TR" altLang="tr-TR" sz="2800">
                <a:latin typeface="Times New Roman" pitchFamily="18" charset="0"/>
                <a:cs typeface="Times New Roman" pitchFamily="18" charset="0"/>
              </a:rPr>
              <a:t>Eşlerinin, reşit olmayan veya mahcur olan çocuklarının kazanç getiren sürekli faaliyetlerini belirlenen sürede kurumuna bildirmemek,</a:t>
            </a:r>
            <a:endParaRPr lang="tr-TR" altLang="tr-TR" sz="2800">
              <a:latin typeface="Times New Roman" pitchFamily="18" charset="0"/>
            </a:endParaRPr>
          </a:p>
          <a:p>
            <a:pPr eaLnBrk="1" hangingPunct="1">
              <a:spcBef>
                <a:spcPct val="0"/>
              </a:spcBef>
              <a:buFontTx/>
              <a:buNone/>
            </a:pPr>
            <a:r>
              <a:rPr lang="tr-TR" altLang="tr-TR" sz="2800">
                <a:solidFill>
                  <a:schemeClr val="hlink"/>
                </a:solidFill>
                <a:latin typeface="Times New Roman" pitchFamily="18" charset="0"/>
              </a:rPr>
              <a:t>          c)</a:t>
            </a:r>
            <a:r>
              <a:rPr lang="tr-TR" altLang="tr-TR" sz="2800">
                <a:solidFill>
                  <a:schemeClr val="hlink"/>
                </a:solidFill>
                <a:latin typeface="Times New Roman" pitchFamily="18" charset="0"/>
                <a:cs typeface="Times New Roman" pitchFamily="18" charset="0"/>
              </a:rPr>
              <a:t> </a:t>
            </a:r>
            <a:r>
              <a:rPr lang="tr-TR" altLang="tr-TR" sz="2800">
                <a:solidFill>
                  <a:srgbClr val="FF66FF"/>
                </a:solidFill>
                <a:latin typeface="Times New Roman" pitchFamily="18" charset="0"/>
                <a:cs typeface="Times New Roman" pitchFamily="18" charset="0"/>
              </a:rPr>
              <a:t>Görev sırasında amire hal ve hareketi ile saygısız davranmak,</a:t>
            </a:r>
          </a:p>
          <a:p>
            <a:pPr eaLnBrk="1" hangingPunct="1">
              <a:spcBef>
                <a:spcPct val="0"/>
              </a:spcBef>
              <a:buFontTx/>
              <a:buNone/>
            </a:pPr>
            <a:r>
              <a:rPr lang="tr-TR" altLang="tr-TR" sz="2800">
                <a:solidFill>
                  <a:schemeClr val="hlink"/>
                </a:solidFill>
                <a:latin typeface="Times New Roman" pitchFamily="18" charset="0"/>
              </a:rPr>
              <a:t>          d) </a:t>
            </a:r>
            <a:r>
              <a:rPr lang="tr-TR" altLang="tr-TR" sz="2800">
                <a:solidFill>
                  <a:srgbClr val="FF0000"/>
                </a:solidFill>
                <a:latin typeface="Times New Roman" pitchFamily="18" charset="0"/>
                <a:cs typeface="Times New Roman" pitchFamily="18" charset="0"/>
              </a:rPr>
              <a:t>Hizmet dışında Devlet memurunun itibar ve güven duygusunu sarsacak nitelikte davranışlarda bulunmak,</a:t>
            </a:r>
          </a:p>
          <a:p>
            <a:pPr eaLnBrk="1" hangingPunct="1">
              <a:spcBef>
                <a:spcPct val="0"/>
              </a:spcBef>
              <a:buFontTx/>
              <a:buNone/>
            </a:pPr>
            <a:r>
              <a:rPr lang="tr-TR" altLang="tr-TR" sz="2400">
                <a:solidFill>
                  <a:schemeClr val="hlink"/>
                </a:solidFill>
                <a:latin typeface="Times New Roman" pitchFamily="18" charset="0"/>
                <a:cs typeface="Times New Roman" pitchFamily="18" charset="0"/>
              </a:rPr>
              <a:t>           </a:t>
            </a:r>
            <a:r>
              <a:rPr lang="tr-TR" altLang="tr-TR" sz="2800">
                <a:solidFill>
                  <a:schemeClr val="hlink"/>
                </a:solidFill>
                <a:latin typeface="Times New Roman" pitchFamily="18" charset="0"/>
              </a:rPr>
              <a:t>e</a:t>
            </a:r>
            <a:r>
              <a:rPr lang="tr-TR" altLang="tr-TR" sz="2800">
                <a:latin typeface="Times New Roman" pitchFamily="18" charset="0"/>
              </a:rPr>
              <a:t>) Devlete ait resmi araç, gereç ve benzeri eşyayı özel işlerinde kullanmak,</a:t>
            </a:r>
          </a:p>
          <a:p>
            <a:pPr eaLnBrk="1" hangingPunct="1">
              <a:spcBef>
                <a:spcPct val="0"/>
              </a:spcBef>
              <a:buFontTx/>
              <a:buNone/>
            </a:pPr>
            <a:r>
              <a:rPr lang="tr-TR" altLang="tr-TR" sz="1800">
                <a:solidFill>
                  <a:schemeClr val="hlink"/>
                </a:solidFill>
              </a:rPr>
              <a:t>            </a:t>
            </a:r>
            <a:r>
              <a:rPr lang="tr-TR" altLang="tr-TR" sz="2800">
                <a:solidFill>
                  <a:schemeClr val="hlink"/>
                </a:solidFill>
                <a:latin typeface="Times New Roman" pitchFamily="18" charset="0"/>
              </a:rPr>
              <a:t>f) </a:t>
            </a:r>
            <a:r>
              <a:rPr lang="tr-TR" altLang="tr-TR" sz="2800">
                <a:solidFill>
                  <a:srgbClr val="CC3399"/>
                </a:solidFill>
                <a:latin typeface="Times New Roman" pitchFamily="18" charset="0"/>
              </a:rPr>
              <a:t>Devlete ait resmi belge, araç, gereç ve benzeri eşyayı kaybetmek,</a:t>
            </a:r>
          </a:p>
          <a:p>
            <a:pPr eaLnBrk="1" hangingPunct="1">
              <a:spcBef>
                <a:spcPct val="50000"/>
              </a:spcBef>
              <a:buFontTx/>
              <a:buNone/>
            </a:pPr>
            <a:endParaRPr lang="tr-TR" altLang="tr-TR" sz="2800">
              <a:solidFill>
                <a:srgbClr val="CC3399"/>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11650"/>
                                        </p:tgtEl>
                                        <p:attrNameLst>
                                          <p:attrName>style.visibility</p:attrName>
                                        </p:attrNameLst>
                                      </p:cBhvr>
                                      <p:to>
                                        <p:strVal val="visible"/>
                                      </p:to>
                                    </p:set>
                                    <p:animEffect transition="in" filter="slide(fromTop)">
                                      <p:cBhvr>
                                        <p:cTn id="7" dur="500"/>
                                        <p:tgtEl>
                                          <p:spTgt spid="41165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Sorumluluk:</a:t>
            </a:r>
            <a:endParaRPr lang="tr-TR" dirty="0"/>
          </a:p>
        </p:txBody>
      </p:sp>
      <p:sp>
        <p:nvSpPr>
          <p:cNvPr id="3" name="İçerik Yer Tutucusu 2"/>
          <p:cNvSpPr>
            <a:spLocks noGrp="1"/>
          </p:cNvSpPr>
          <p:nvPr>
            <p:ph idx="1"/>
          </p:nvPr>
        </p:nvSpPr>
        <p:spPr/>
        <p:txBody>
          <a:bodyPr/>
          <a:lstStyle/>
          <a:p>
            <a:pPr algn="just"/>
            <a:r>
              <a:rPr lang="tr-TR" dirty="0" smtClean="0"/>
              <a:t>Bir </a:t>
            </a:r>
            <a:r>
              <a:rPr lang="tr-TR" dirty="0"/>
              <a:t>kimsenin, kendi davranışları veya üzerine aldığı işlerin, kendisine verilen görev ve yetkilerin sonuçlarını üstlenmesi halidir.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648978124"/>
      </p:ext>
    </p:extLst>
  </p:cSld>
  <p:clrMapOvr>
    <a:masterClrMapping/>
  </p:clrMapOvr>
  <p:transition spd="slow">
    <p:wipe dir="u"/>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ChangeArrowheads="1"/>
          </p:cNvSpPr>
          <p:nvPr/>
        </p:nvSpPr>
        <p:spPr bwMode="auto">
          <a:xfrm>
            <a:off x="468313" y="836613"/>
            <a:ext cx="8286750" cy="4894262"/>
          </a:xfrm>
          <a:prstGeom prst="rect">
            <a:avLst/>
          </a:prstGeom>
          <a:noFill/>
          <a:ln w="12700" cap="sq">
            <a:noFill/>
            <a:miter lim="800000"/>
            <a:headEnd type="none" w="sm" len="sm"/>
            <a:tailEnd type="none" w="sm" len="sm"/>
          </a:ln>
        </p:spPr>
        <p:txBody>
          <a:bodyPr>
            <a:spAutoFit/>
          </a:bodyPr>
          <a:lstStyle/>
          <a:p>
            <a:pPr>
              <a:defRPr/>
            </a:pPr>
            <a:r>
              <a:rPr lang="tr-TR" sz="2400" dirty="0">
                <a:solidFill>
                  <a:schemeClr val="hlink"/>
                </a:solidFill>
                <a:latin typeface="Times New Roman" pitchFamily="18" charset="0"/>
              </a:rPr>
              <a:t>      g) </a:t>
            </a:r>
            <a:r>
              <a:rPr lang="tr-TR" sz="2400" dirty="0">
                <a:solidFill>
                  <a:schemeClr val="accent2"/>
                </a:solidFill>
                <a:latin typeface="Times New Roman" pitchFamily="18" charset="0"/>
                <a:cs typeface="Times New Roman" pitchFamily="18" charset="0"/>
              </a:rPr>
              <a:t>İş arkadaşlarına, maiyetindeki personele ve iş sahiplerine kötü muamelede bulunmak,</a:t>
            </a:r>
          </a:p>
          <a:p>
            <a:pPr>
              <a:defRPr/>
            </a:pPr>
            <a:r>
              <a:rPr lang="tr-TR" sz="2400" dirty="0">
                <a:solidFill>
                  <a:schemeClr val="hlink"/>
                </a:solidFill>
                <a:latin typeface="Times New Roman" pitchFamily="18" charset="0"/>
              </a:rPr>
              <a:t>     h)</a:t>
            </a:r>
            <a:r>
              <a:rPr lang="tr-TR" sz="2400" dirty="0">
                <a:solidFill>
                  <a:schemeClr val="hlink"/>
                </a:solidFill>
                <a:latin typeface="Times New Roman" pitchFamily="18" charset="0"/>
                <a:cs typeface="Times New Roman" pitchFamily="18" charset="0"/>
              </a:rPr>
              <a:t> </a:t>
            </a:r>
            <a:r>
              <a:rPr lang="tr-TR" sz="2400" dirty="0">
                <a:solidFill>
                  <a:srgbClr val="FF0000"/>
                </a:solidFill>
                <a:latin typeface="Times New Roman" pitchFamily="18" charset="0"/>
                <a:cs typeface="Times New Roman" pitchFamily="18" charset="0"/>
              </a:rPr>
              <a:t>İş arkadaşlarına, ve iş sahiplerine söz veya hareketle sataşmak,</a:t>
            </a:r>
          </a:p>
          <a:p>
            <a:pPr>
              <a:defRPr/>
            </a:pPr>
            <a:r>
              <a:rPr lang="tr-TR" sz="2400" dirty="0">
                <a:solidFill>
                  <a:schemeClr val="hlink"/>
                </a:solidFill>
                <a:latin typeface="Times New Roman" pitchFamily="18" charset="0"/>
              </a:rPr>
              <a:t>     ı)</a:t>
            </a:r>
            <a:r>
              <a:rPr lang="tr-TR" sz="2400" dirty="0">
                <a:solidFill>
                  <a:schemeClr val="hlink"/>
                </a:solidFill>
                <a:latin typeface="Times New Roman" pitchFamily="18" charset="0"/>
                <a:cs typeface="Times New Roman" pitchFamily="18" charset="0"/>
              </a:rPr>
              <a:t> </a:t>
            </a:r>
            <a:r>
              <a:rPr lang="tr-TR" sz="2400" dirty="0">
                <a:solidFill>
                  <a:srgbClr val="FF0066"/>
                </a:solidFill>
                <a:latin typeface="Times New Roman" pitchFamily="18" charset="0"/>
                <a:cs typeface="Times New Roman" pitchFamily="18" charset="0"/>
              </a:rPr>
              <a:t>Görev mahallinde genel ahlak ve edep dışı davranışlarda bulunmak ve bu tür yazı yazmak, işaret, resim ve benzeri şekiller çizmek ve yapmak,</a:t>
            </a:r>
          </a:p>
          <a:p>
            <a:pPr>
              <a:defRPr/>
            </a:pPr>
            <a:r>
              <a:rPr lang="tr-TR" sz="2400" dirty="0">
                <a:solidFill>
                  <a:schemeClr val="hlink"/>
                </a:solidFill>
                <a:latin typeface="Times New Roman" pitchFamily="18" charset="0"/>
              </a:rPr>
              <a:t>     j)</a:t>
            </a:r>
            <a:r>
              <a:rPr lang="tr-TR" sz="2400" dirty="0">
                <a:solidFill>
                  <a:schemeClr val="hlink"/>
                </a:solidFill>
                <a:latin typeface="Times New Roman" pitchFamily="18" charset="0"/>
                <a:cs typeface="Times New Roman" pitchFamily="18" charset="0"/>
              </a:rPr>
              <a:t> </a:t>
            </a:r>
            <a:r>
              <a:rPr lang="tr-TR" sz="2400" dirty="0">
                <a:solidFill>
                  <a:srgbClr val="797E87"/>
                </a:solidFill>
                <a:latin typeface="Times New Roman" pitchFamily="18" charset="0"/>
                <a:cs typeface="Times New Roman" pitchFamily="18" charset="0"/>
              </a:rPr>
              <a:t>Verilen emirlere itiraz etmek</a:t>
            </a:r>
          </a:p>
          <a:p>
            <a:pPr>
              <a:defRPr/>
            </a:pPr>
            <a:r>
              <a:rPr lang="tr-TR" sz="2400" dirty="0">
                <a:solidFill>
                  <a:schemeClr val="hlink"/>
                </a:solidFill>
                <a:latin typeface="Times New Roman" pitchFamily="18" charset="0"/>
              </a:rPr>
              <a:t>     k)</a:t>
            </a:r>
            <a:r>
              <a:rPr lang="tr-TR" sz="2400" dirty="0">
                <a:solidFill>
                  <a:schemeClr val="hlink"/>
                </a:solidFill>
                <a:latin typeface="Times New Roman" pitchFamily="18" charset="0"/>
                <a:cs typeface="Times New Roman" pitchFamily="18" charset="0"/>
              </a:rPr>
              <a:t> Borçlarını kasten ödemeyerek hakkında yasal yollara başvurulmasına neden olmak,</a:t>
            </a:r>
          </a:p>
          <a:p>
            <a:pPr>
              <a:defRPr/>
            </a:pPr>
            <a:r>
              <a:rPr lang="tr-TR" sz="2400" dirty="0">
                <a:solidFill>
                  <a:schemeClr val="hlink"/>
                </a:solidFill>
                <a:latin typeface="Times New Roman" pitchFamily="18" charset="0"/>
              </a:rPr>
              <a:t>    l) </a:t>
            </a:r>
            <a:r>
              <a:rPr lang="tr-TR" sz="2400" dirty="0">
                <a:latin typeface="Times New Roman" pitchFamily="18" charset="0"/>
                <a:cs typeface="Times New Roman" pitchFamily="18" charset="0"/>
              </a:rPr>
              <a:t>Kurumların huzur, sükun ve çalışma düzenini bozmak.</a:t>
            </a:r>
          </a:p>
          <a:p>
            <a:pPr algn="just">
              <a:defRPr/>
            </a:pPr>
            <a:r>
              <a:rPr lang="tr-TR" sz="2400" b="1" dirty="0">
                <a:solidFill>
                  <a:schemeClr val="bg2"/>
                </a:solidFill>
                <a:latin typeface="Times New Roman" pitchFamily="18" charset="0"/>
              </a:rPr>
              <a:t>    </a:t>
            </a:r>
            <a:r>
              <a:rPr lang="tr-TR" sz="2400" dirty="0">
                <a:solidFill>
                  <a:schemeClr val="hlink"/>
                </a:solidFill>
                <a:latin typeface="Times New Roman" pitchFamily="18" charset="0"/>
              </a:rPr>
              <a:t>m</a:t>
            </a:r>
            <a:r>
              <a:rPr lang="tr-TR" sz="2400" dirty="0">
                <a:solidFill>
                  <a:schemeClr val="tx2">
                    <a:lumMod val="75000"/>
                  </a:schemeClr>
                </a:solidFill>
                <a:latin typeface="Times New Roman" pitchFamily="18" charset="0"/>
              </a:rPr>
              <a:t>) Yetkili olmadığı halde basına, haber ajanslarına veya radyo ve televizyon kurumlarına bilgi veya demeç vermek,</a:t>
            </a:r>
            <a:endParaRPr lang="tr-TR" sz="2400" dirty="0">
              <a:solidFill>
                <a:schemeClr val="tx2">
                  <a:lumMod val="75000"/>
                </a:schemeClr>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6530"/>
                                        </p:tgtEl>
                                        <p:attrNameLst>
                                          <p:attrName>style.visibility</p:attrName>
                                        </p:attrNameLst>
                                      </p:cBhvr>
                                      <p:to>
                                        <p:strVal val="visible"/>
                                      </p:to>
                                    </p:set>
                                    <p:anim calcmode="lin" valueType="num">
                                      <p:cBhvr>
                                        <p:cTn id="7" dur="500" fill="hold"/>
                                        <p:tgtEl>
                                          <p:spTgt spid="406530"/>
                                        </p:tgtEl>
                                        <p:attrNameLst>
                                          <p:attrName>ppt_w</p:attrName>
                                        </p:attrNameLst>
                                      </p:cBhvr>
                                      <p:tavLst>
                                        <p:tav tm="0">
                                          <p:val>
                                            <p:fltVal val="0"/>
                                          </p:val>
                                        </p:tav>
                                        <p:tav tm="100000">
                                          <p:val>
                                            <p:strVal val="#ppt_w"/>
                                          </p:val>
                                        </p:tav>
                                      </p:tavLst>
                                    </p:anim>
                                    <p:anim calcmode="lin" valueType="num">
                                      <p:cBhvr>
                                        <p:cTn id="8" dur="500" fill="hold"/>
                                        <p:tgtEl>
                                          <p:spTgt spid="40653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0" grpId="0" autoUpdateAnimBg="0"/>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ChangeArrowheads="1"/>
          </p:cNvSpPr>
          <p:nvPr/>
        </p:nvSpPr>
        <p:spPr bwMode="auto">
          <a:xfrm>
            <a:off x="468313" y="1125538"/>
            <a:ext cx="7986712" cy="3786187"/>
          </a:xfrm>
          <a:prstGeom prst="rect">
            <a:avLst/>
          </a:prstGeom>
          <a:noFill/>
          <a:ln w="12700" cap="sq">
            <a:noFill/>
            <a:miter lim="800000"/>
            <a:headEnd type="none" w="sm" len="sm"/>
            <a:tailEnd type="none" w="sm" len="sm"/>
          </a:ln>
          <a:effectLst/>
        </p:spPr>
        <p:txBody>
          <a:bodyPr>
            <a:spAutoFit/>
          </a:bodyPr>
          <a:lstStyle/>
          <a:p>
            <a:pPr algn="just" fontAlgn="auto">
              <a:spcBef>
                <a:spcPts val="0"/>
              </a:spcBef>
              <a:spcAft>
                <a:spcPts val="0"/>
              </a:spcAft>
              <a:defRPr/>
            </a:pPr>
            <a:r>
              <a:rPr lang="tr-TR" sz="2400" b="1" u="sng" dirty="0">
                <a:solidFill>
                  <a:srgbClr val="FF66FF"/>
                </a:solidFill>
                <a:latin typeface="Times New Roman" pitchFamily="18" charset="0"/>
                <a:cs typeface="Times New Roman" pitchFamily="18" charset="0"/>
              </a:rPr>
              <a:t>C-AYLIKTAN KESME</a:t>
            </a:r>
            <a:r>
              <a:rPr lang="tr-TR" sz="2400" b="1" dirty="0">
                <a:solidFill>
                  <a:srgbClr val="FF66FF"/>
                </a:solidFill>
                <a:latin typeface="Times New Roman" pitchFamily="18" charset="0"/>
                <a:cs typeface="Times New Roman" pitchFamily="18" charset="0"/>
              </a:rPr>
              <a:t>:</a:t>
            </a:r>
            <a:r>
              <a:rPr lang="tr-TR" sz="2400" dirty="0">
                <a:solidFill>
                  <a:schemeClr val="hlink"/>
                </a:solidFill>
                <a:latin typeface="Times New Roman" pitchFamily="18" charset="0"/>
                <a:cs typeface="Times New Roman" pitchFamily="18" charset="0"/>
              </a:rPr>
              <a:t> Memurun brüt aylığından 1/30- 1/8 arasında kesinti yapılmasıdır.</a:t>
            </a:r>
          </a:p>
          <a:p>
            <a:pPr algn="just" fontAlgn="auto">
              <a:spcBef>
                <a:spcPts val="0"/>
              </a:spcBef>
              <a:spcAft>
                <a:spcPts val="0"/>
              </a:spcAft>
              <a:defRPr/>
            </a:pPr>
            <a:r>
              <a:rPr lang="tr-TR" sz="2400" b="1" dirty="0">
                <a:solidFill>
                  <a:srgbClr val="FF66FF"/>
                </a:solidFill>
                <a:effectLst>
                  <a:outerShdw blurRad="38100" dist="38100" dir="2700000" algn="tl">
                    <a:srgbClr val="000000"/>
                  </a:outerShdw>
                </a:effectLst>
                <a:latin typeface="Times New Roman" pitchFamily="18" charset="0"/>
                <a:cs typeface="Times New Roman" pitchFamily="18" charset="0"/>
              </a:rPr>
              <a:t>Aylıktan kesme cezasını gerektiren fiil ve haller şunlardır:</a:t>
            </a:r>
            <a:endParaRPr lang="tr-TR" sz="2400" dirty="0">
              <a:solidFill>
                <a:srgbClr val="FF66FF"/>
              </a:solidFill>
              <a:effectLst>
                <a:outerShdw blurRad="38100" dist="38100" dir="2700000" algn="tl">
                  <a:srgbClr val="000000"/>
                </a:outerShdw>
              </a:effectLst>
              <a:latin typeface="Times New Roman" pitchFamily="18" charset="0"/>
              <a:cs typeface="Times New Roman" pitchFamily="18" charset="0"/>
            </a:endParaRPr>
          </a:p>
          <a:p>
            <a:pPr algn="just" fontAlgn="auto">
              <a:spcBef>
                <a:spcPts val="0"/>
              </a:spcBef>
              <a:spcAft>
                <a:spcPts val="0"/>
              </a:spcAft>
              <a:defRPr/>
            </a:pPr>
            <a:r>
              <a:rPr lang="tr-TR" sz="2400" dirty="0">
                <a:solidFill>
                  <a:schemeClr val="tx2">
                    <a:lumMod val="75000"/>
                  </a:schemeClr>
                </a:solidFill>
                <a:effectLst>
                  <a:outerShdw blurRad="38100" dist="38100" dir="2700000" algn="tl">
                    <a:srgbClr val="FFFFFF"/>
                  </a:outerShdw>
                </a:effectLst>
                <a:latin typeface="Times New Roman" pitchFamily="18" charset="0"/>
                <a:cs typeface="Times New Roman" pitchFamily="18" charset="0"/>
              </a:rPr>
              <a:t>a) </a:t>
            </a:r>
            <a:r>
              <a:rPr lang="tr-TR" sz="2400" u="sng" dirty="0">
                <a:solidFill>
                  <a:schemeClr val="tx2">
                    <a:lumMod val="75000"/>
                  </a:schemeClr>
                </a:solidFill>
                <a:effectLst>
                  <a:outerShdw blurRad="38100" dist="38100" dir="2700000" algn="tl">
                    <a:srgbClr val="FFFFFF"/>
                  </a:outerShdw>
                </a:effectLst>
                <a:latin typeface="Times New Roman" pitchFamily="18" charset="0"/>
                <a:cs typeface="Times New Roman" pitchFamily="18" charset="0"/>
              </a:rPr>
              <a:t>Kasıtlı olarak;</a:t>
            </a:r>
            <a:r>
              <a:rPr lang="tr-TR" sz="2400" dirty="0">
                <a:solidFill>
                  <a:schemeClr val="tx2">
                    <a:lumMod val="75000"/>
                  </a:schemeClr>
                </a:solidFill>
                <a:effectLst>
                  <a:outerShdw blurRad="38100" dist="38100" dir="2700000" algn="tl">
                    <a:srgbClr val="FFFFFF"/>
                  </a:outerShdw>
                </a:effectLst>
                <a:latin typeface="Times New Roman" pitchFamily="18" charset="0"/>
                <a:cs typeface="Times New Roman" pitchFamily="18" charset="0"/>
              </a:rPr>
              <a:t> Verilen emir ve görevleri tam ve zamanında yapılmamak, görev mahallinde kurumlarca belirlenen usul ve esasları yerine getirmemek, görevle ilgili resmi belge, araç ve gereçlerin korumamak, bakımını yapmamak, hor kullanmak,</a:t>
            </a:r>
          </a:p>
          <a:p>
            <a:pPr algn="just" fontAlgn="auto">
              <a:spcBef>
                <a:spcPts val="0"/>
              </a:spcBef>
              <a:spcAft>
                <a:spcPts val="0"/>
              </a:spcAft>
              <a:defRPr/>
            </a:pPr>
            <a:r>
              <a:rPr lang="tr-TR" sz="2400" dirty="0">
                <a:solidFill>
                  <a:srgbClr val="FF0000"/>
                </a:solidFill>
                <a:latin typeface="Times New Roman" pitchFamily="18" charset="0"/>
                <a:cs typeface="Times New Roman" pitchFamily="18" charset="0"/>
              </a:rPr>
              <a:t>b) Özürsüz olarak bir veya iki gün göreve gelmemek,</a:t>
            </a:r>
          </a:p>
          <a:p>
            <a:pPr algn="just" fontAlgn="auto">
              <a:spcBef>
                <a:spcPts val="0"/>
              </a:spcBef>
              <a:spcAft>
                <a:spcPts val="0"/>
              </a:spcAft>
              <a:defRPr/>
            </a:pPr>
            <a:r>
              <a:rPr lang="tr-TR" sz="2400" dirty="0">
                <a:solidFill>
                  <a:srgbClr val="CC6600"/>
                </a:solidFill>
                <a:latin typeface="Times New Roman" pitchFamily="18" charset="0"/>
                <a:cs typeface="Times New Roman" pitchFamily="18" charset="0"/>
              </a:rPr>
              <a:t>c) Devlete ait resmi belge, araç, gereç ve benzerlerini özel menfaat sağlamak için kullanmak,</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53954"/>
                                        </p:tgtEl>
                                        <p:attrNameLst>
                                          <p:attrName>style.visibility</p:attrName>
                                        </p:attrNameLst>
                                      </p:cBhvr>
                                      <p:to>
                                        <p:strVal val="visible"/>
                                      </p:to>
                                    </p:set>
                                    <p:anim calcmode="lin" valueType="num">
                                      <p:cBhvr>
                                        <p:cTn id="7" dur="300" fill="hold"/>
                                        <p:tgtEl>
                                          <p:spTgt spid="253954"/>
                                        </p:tgtEl>
                                        <p:attrNameLst>
                                          <p:attrName>ppt_w</p:attrName>
                                        </p:attrNameLst>
                                      </p:cBhvr>
                                      <p:tavLst>
                                        <p:tav tm="0">
                                          <p:val>
                                            <p:fltVal val="0"/>
                                          </p:val>
                                        </p:tav>
                                        <p:tav tm="100000">
                                          <p:val>
                                            <p:strVal val="#ppt_w"/>
                                          </p:val>
                                        </p:tav>
                                      </p:tavLst>
                                    </p:anim>
                                    <p:anim calcmode="lin" valueType="num">
                                      <p:cBhvr>
                                        <p:cTn id="8" dur="300" fill="hold"/>
                                        <p:tgtEl>
                                          <p:spTgt spid="2539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autoUpdateAnimBg="0"/>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ChangeArrowheads="1"/>
          </p:cNvSpPr>
          <p:nvPr/>
        </p:nvSpPr>
        <p:spPr bwMode="auto">
          <a:xfrm>
            <a:off x="323850" y="533400"/>
            <a:ext cx="8569325" cy="5632450"/>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r>
              <a:rPr lang="tr-TR" sz="2000" b="1" dirty="0">
                <a:latin typeface="Times New Roman" pitchFamily="18" charset="0"/>
                <a:cs typeface="Times New Roman" pitchFamily="18" charset="0"/>
              </a:rPr>
              <a:t>d</a:t>
            </a:r>
            <a:r>
              <a:rPr lang="tr-TR" sz="2400" b="1" dirty="0">
                <a:latin typeface="Times New Roman" pitchFamily="18" charset="0"/>
                <a:cs typeface="Times New Roman" pitchFamily="18" charset="0"/>
              </a:rPr>
              <a:t>) Görevle ilgili konularda yükümlü olduğu kişilere yalan ve yanlış beyanda bulunmak,</a:t>
            </a:r>
          </a:p>
          <a:p>
            <a:pPr fontAlgn="auto">
              <a:spcBef>
                <a:spcPts val="0"/>
              </a:spcBef>
              <a:spcAft>
                <a:spcPts val="0"/>
              </a:spcAft>
              <a:defRPr/>
            </a:pPr>
            <a:r>
              <a:rPr lang="tr-TR" sz="2400" b="1" dirty="0">
                <a:solidFill>
                  <a:srgbClr val="FF0000"/>
                </a:solidFill>
                <a:latin typeface="Times New Roman" pitchFamily="18" charset="0"/>
                <a:cs typeface="Times New Roman" pitchFamily="18" charset="0"/>
              </a:rPr>
              <a:t>e) Görev sırasında amirine sözle saygısızlık etmek</a:t>
            </a:r>
            <a:r>
              <a:rPr lang="tr-TR" sz="2400" b="1" dirty="0">
                <a:solidFill>
                  <a:srgbClr val="FF33CC"/>
                </a:solidFill>
                <a:latin typeface="Times New Roman" pitchFamily="18" charset="0"/>
                <a:cs typeface="Times New Roman" pitchFamily="18" charset="0"/>
              </a:rPr>
              <a:t>,</a:t>
            </a:r>
          </a:p>
          <a:p>
            <a:pPr fontAlgn="auto">
              <a:spcBef>
                <a:spcPts val="0"/>
              </a:spcBef>
              <a:spcAft>
                <a:spcPts val="0"/>
              </a:spcAft>
              <a:defRPr/>
            </a:pPr>
            <a:r>
              <a:rPr lang="tr-TR" sz="2400" b="1" dirty="0">
                <a:solidFill>
                  <a:srgbClr val="990099"/>
                </a:solidFill>
                <a:latin typeface="Times New Roman" pitchFamily="18" charset="0"/>
                <a:cs typeface="Times New Roman" pitchFamily="18" charset="0"/>
              </a:rPr>
              <a:t>f) Görev yeri sınırları içerisinde herhangi bir yerin toplantı, tören ve benzeri amaçlarla izinsiz olarak kullanılmasına yardımcı olmak</a:t>
            </a:r>
            <a:r>
              <a:rPr lang="tr-TR" sz="2400" b="1" dirty="0">
                <a:solidFill>
                  <a:schemeClr val="bg2"/>
                </a:solidFill>
                <a:latin typeface="Times New Roman" pitchFamily="18" charset="0"/>
                <a:cs typeface="Times New Roman" pitchFamily="18" charset="0"/>
              </a:rPr>
              <a:t>,</a:t>
            </a:r>
          </a:p>
          <a:p>
            <a:pPr fontAlgn="auto">
              <a:spcBef>
                <a:spcPts val="0"/>
              </a:spcBef>
              <a:spcAft>
                <a:spcPts val="0"/>
              </a:spcAft>
              <a:defRPr/>
            </a:pPr>
            <a:r>
              <a:rPr lang="tr-TR" sz="2400" b="1" dirty="0">
                <a:latin typeface="Times New Roman" pitchFamily="18" charset="0"/>
                <a:cs typeface="Times New Roman" pitchFamily="18" charset="0"/>
              </a:rPr>
              <a:t>g) </a:t>
            </a:r>
            <a:r>
              <a:rPr lang="tr-TR" sz="2400" dirty="0">
                <a:latin typeface="Times New Roman" pitchFamily="18" charset="0"/>
                <a:cs typeface="Times New Roman" pitchFamily="18" charset="0"/>
              </a:rPr>
              <a:t>İkamet ettiği ilin hudutlarını izinsiz </a:t>
            </a:r>
            <a:r>
              <a:rPr lang="tr-TR" sz="2400" dirty="0" err="1">
                <a:latin typeface="Times New Roman" pitchFamily="18" charset="0"/>
                <a:cs typeface="Times New Roman" pitchFamily="18" charset="0"/>
              </a:rPr>
              <a:t>terketmek</a:t>
            </a:r>
            <a:r>
              <a:rPr lang="tr-TR" sz="2400" dirty="0">
                <a:latin typeface="Times New Roman" pitchFamily="18" charset="0"/>
                <a:cs typeface="Times New Roman" pitchFamily="18" charset="0"/>
              </a:rPr>
              <a:t>, </a:t>
            </a:r>
            <a:r>
              <a:rPr lang="tr-TR" b="1" dirty="0">
                <a:latin typeface="+mn-lt"/>
                <a:cs typeface="+mn-cs"/>
              </a:rPr>
              <a:t>kaldırıldı: 25/02/2011 tarihli Mükerrer Resmi Gazete - 6111/111 md.),</a:t>
            </a:r>
            <a:endParaRPr lang="tr-TR" sz="2400" b="1" dirty="0">
              <a:latin typeface="Times New Roman" pitchFamily="18" charset="0"/>
              <a:cs typeface="Times New Roman" pitchFamily="18" charset="0"/>
            </a:endParaRPr>
          </a:p>
          <a:p>
            <a:pPr fontAlgn="auto">
              <a:spcBef>
                <a:spcPts val="0"/>
              </a:spcBef>
              <a:spcAft>
                <a:spcPts val="0"/>
              </a:spcAft>
              <a:defRPr/>
            </a:pPr>
            <a:r>
              <a:rPr lang="tr-TR" sz="2400" b="1" dirty="0">
                <a:latin typeface="Times New Roman" pitchFamily="18" charset="0"/>
                <a:cs typeface="Times New Roman" pitchFamily="18" charset="0"/>
              </a:rPr>
              <a:t>h) Toplu müracaat veya şikayet etmek, </a:t>
            </a:r>
            <a:r>
              <a:rPr lang="tr-TR" b="1" dirty="0">
                <a:latin typeface="+mn-lt"/>
                <a:cs typeface="+mn-cs"/>
              </a:rPr>
              <a:t>kaldırıldı: 25/02/2011 tarihli Mükerrer Resmi Gazete - 6111/111 md.),</a:t>
            </a:r>
            <a:endParaRPr lang="tr-TR" sz="2400" b="1" dirty="0">
              <a:latin typeface="Times New Roman" pitchFamily="18" charset="0"/>
              <a:cs typeface="Times New Roman" pitchFamily="18" charset="0"/>
            </a:endParaRPr>
          </a:p>
          <a:p>
            <a:pPr fontAlgn="auto">
              <a:spcBef>
                <a:spcPts val="0"/>
              </a:spcBef>
              <a:spcAft>
                <a:spcPts val="0"/>
              </a:spcAft>
              <a:defRPr/>
            </a:pPr>
            <a:r>
              <a:rPr lang="tr-TR" sz="2400" b="1" dirty="0">
                <a:solidFill>
                  <a:srgbClr val="A50021"/>
                </a:solidFill>
                <a:latin typeface="Times New Roman" pitchFamily="18" charset="0"/>
                <a:cs typeface="Times New Roman" pitchFamily="18" charset="0"/>
              </a:rPr>
              <a:t>ı) Hizmet içinde Devlet memurunun itibar ve güven duygusunu sarsacak nitelikte davranışlarda bulunmak,</a:t>
            </a:r>
          </a:p>
          <a:p>
            <a:pPr fontAlgn="auto">
              <a:spcBef>
                <a:spcPts val="0"/>
              </a:spcBef>
              <a:spcAft>
                <a:spcPts val="0"/>
              </a:spcAft>
              <a:defRPr/>
            </a:pPr>
            <a:r>
              <a:rPr lang="tr-TR" sz="2400" b="1" dirty="0">
                <a:latin typeface="Times New Roman" pitchFamily="18" charset="0"/>
                <a:cs typeface="Times New Roman" pitchFamily="18" charset="0"/>
              </a:rPr>
              <a:t>J) Yasaklanmış her türlü yayını görev mahallinde</a:t>
            </a:r>
            <a:r>
              <a:rPr lang="tr-TR" sz="2400" b="1" dirty="0">
                <a:effectLst>
                  <a:outerShdw blurRad="38100" dist="38100" dir="2700000" algn="tl">
                    <a:srgbClr val="000000"/>
                  </a:outerShdw>
                </a:effectLst>
                <a:latin typeface="Times New Roman" pitchFamily="18" charset="0"/>
                <a:cs typeface="Times New Roman" pitchFamily="18" charset="0"/>
              </a:rPr>
              <a:t> </a:t>
            </a:r>
            <a:r>
              <a:rPr lang="tr-TR" sz="2400" dirty="0">
                <a:latin typeface="Times New Roman" pitchFamily="18" charset="0"/>
                <a:cs typeface="Times New Roman" pitchFamily="18" charset="0"/>
              </a:rPr>
              <a:t>bulundurmak,</a:t>
            </a:r>
            <a:r>
              <a:rPr lang="tr-TR" sz="2000" b="1" dirty="0">
                <a:effectLst>
                  <a:outerShdw blurRad="38100" dist="38100" dir="2700000" algn="tl">
                    <a:srgbClr val="000000"/>
                  </a:outerShdw>
                </a:effectLst>
                <a:latin typeface="Times New Roman" pitchFamily="18" charset="0"/>
                <a:cs typeface="+mn-cs"/>
              </a:rPr>
              <a:t> </a:t>
            </a:r>
            <a:r>
              <a:rPr lang="tr-TR" b="1" dirty="0">
                <a:latin typeface="+mn-lt"/>
                <a:cs typeface="+mn-cs"/>
              </a:rPr>
              <a:t>kaldırıldı: 25/02/2011 tarihli Mükerrer Resmi Gazete - 6111/111 md.),</a:t>
            </a:r>
          </a:p>
          <a:p>
            <a:pPr fontAlgn="auto">
              <a:spcBef>
                <a:spcPct val="50000"/>
              </a:spcBef>
              <a:spcAft>
                <a:spcPts val="0"/>
              </a:spcAft>
              <a:defRPr/>
            </a:pPr>
            <a:endParaRPr lang="tr-TR" sz="2000" b="1" dirty="0">
              <a:solidFill>
                <a:srgbClr val="FF9900"/>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7554"/>
                                        </p:tgtEl>
                                        <p:attrNameLst>
                                          <p:attrName>style.visibility</p:attrName>
                                        </p:attrNameLst>
                                      </p:cBhvr>
                                      <p:to>
                                        <p:strVal val="visible"/>
                                      </p:to>
                                    </p:set>
                                    <p:anim calcmode="lin" valueType="num">
                                      <p:cBhvr>
                                        <p:cTn id="7" dur="500" fill="hold"/>
                                        <p:tgtEl>
                                          <p:spTgt spid="407554"/>
                                        </p:tgtEl>
                                        <p:attrNameLst>
                                          <p:attrName>ppt_w</p:attrName>
                                        </p:attrNameLst>
                                      </p:cBhvr>
                                      <p:tavLst>
                                        <p:tav tm="0">
                                          <p:val>
                                            <p:fltVal val="0"/>
                                          </p:val>
                                        </p:tav>
                                        <p:tav tm="100000">
                                          <p:val>
                                            <p:strVal val="#ppt_w"/>
                                          </p:val>
                                        </p:tav>
                                      </p:tavLst>
                                    </p:anim>
                                    <p:anim calcmode="lin" valueType="num">
                                      <p:cBhvr>
                                        <p:cTn id="8" dur="500" fill="hold"/>
                                        <p:tgtEl>
                                          <p:spTgt spid="4075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4" grpId="0" autoUpdateAnimBg="0"/>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323850" y="765175"/>
            <a:ext cx="8569325" cy="5508625"/>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r>
              <a:rPr lang="tr-TR" sz="2400" b="1" u="sng" dirty="0">
                <a:solidFill>
                  <a:srgbClr val="FF66FF"/>
                </a:solidFill>
                <a:latin typeface="Times New Roman" pitchFamily="18" charset="0"/>
                <a:cs typeface="+mn-cs"/>
              </a:rPr>
              <a:t>D</a:t>
            </a:r>
            <a:r>
              <a:rPr lang="tr-TR" sz="2400" b="1" u="sng" dirty="0">
                <a:solidFill>
                  <a:srgbClr val="FF66FF"/>
                </a:solidFill>
                <a:latin typeface="Times New Roman" pitchFamily="18" charset="0"/>
                <a:cs typeface="Times New Roman" pitchFamily="18" charset="0"/>
              </a:rPr>
              <a:t>-KADEME İLERLEMESİNİN DURDURULMASI</a:t>
            </a:r>
            <a:r>
              <a:rPr lang="tr-TR" sz="2400" dirty="0">
                <a:solidFill>
                  <a:srgbClr val="FF66FF"/>
                </a:solidFill>
                <a:latin typeface="Times New Roman" pitchFamily="18" charset="0"/>
                <a:cs typeface="Times New Roman" pitchFamily="18" charset="0"/>
              </a:rPr>
              <a:t>:</a:t>
            </a:r>
            <a:r>
              <a:rPr lang="tr-TR" sz="2000" dirty="0">
                <a:solidFill>
                  <a:schemeClr val="bg1"/>
                </a:solidFill>
                <a:effectLst>
                  <a:outerShdw blurRad="38100" dist="38100" dir="2700000" algn="tl">
                    <a:srgbClr val="000000"/>
                  </a:outerShdw>
                </a:effectLst>
                <a:latin typeface="Times New Roman" pitchFamily="18" charset="0"/>
                <a:cs typeface="Times New Roman" pitchFamily="18" charset="0"/>
              </a:rPr>
              <a:t> </a:t>
            </a:r>
            <a:r>
              <a:rPr lang="tr-TR" sz="2400" dirty="0">
                <a:latin typeface="Times New Roman" pitchFamily="18" charset="0"/>
                <a:cs typeface="Times New Roman" pitchFamily="18" charset="0"/>
              </a:rPr>
              <a:t>Fiilin ağırlık derecesine göre memurun, bulunduğu kademe ilerlemesinin 1-3 yıl durdurulmasıdır.</a:t>
            </a:r>
          </a:p>
          <a:p>
            <a:pPr fontAlgn="auto">
              <a:spcBef>
                <a:spcPts val="0"/>
              </a:spcBef>
              <a:spcAft>
                <a:spcPts val="0"/>
              </a:spcAft>
              <a:defRPr/>
            </a:pPr>
            <a:r>
              <a:rPr lang="tr-TR" sz="2000" b="1" dirty="0">
                <a:solidFill>
                  <a:srgbClr val="FF66FF"/>
                </a:solidFill>
                <a:effectLst>
                  <a:outerShdw blurRad="38100" dist="38100" dir="2700000" algn="tl">
                    <a:srgbClr val="000000"/>
                  </a:outerShdw>
                </a:effectLst>
                <a:latin typeface="Times New Roman" pitchFamily="18" charset="0"/>
                <a:cs typeface="+mn-cs"/>
              </a:rPr>
              <a:t>Kademe ilerlemesinin durdurulması cezasını gerektiren fiil ve haller şunlardır:</a:t>
            </a:r>
          </a:p>
          <a:p>
            <a:pPr fontAlgn="auto">
              <a:spcBef>
                <a:spcPts val="0"/>
              </a:spcBef>
              <a:spcAft>
                <a:spcPts val="0"/>
              </a:spcAft>
              <a:defRPr/>
            </a:pPr>
            <a:r>
              <a:rPr lang="tr-TR" sz="2400" b="1" dirty="0">
                <a:solidFill>
                  <a:srgbClr val="000066"/>
                </a:solidFill>
                <a:latin typeface="Times New Roman" pitchFamily="18" charset="0"/>
                <a:cs typeface="+mn-cs"/>
              </a:rPr>
              <a:t>a) </a:t>
            </a:r>
            <a:r>
              <a:rPr lang="tr-TR" sz="2400" b="1" dirty="0">
                <a:solidFill>
                  <a:srgbClr val="669900"/>
                </a:solidFill>
                <a:latin typeface="Times New Roman" pitchFamily="18" charset="0"/>
                <a:cs typeface="+mn-cs"/>
              </a:rPr>
              <a:t>Göreve sarhoş gelmek, görev yerinde alkollü içki içmek,</a:t>
            </a:r>
          </a:p>
          <a:p>
            <a:pPr fontAlgn="auto">
              <a:spcBef>
                <a:spcPts val="0"/>
              </a:spcBef>
              <a:spcAft>
                <a:spcPts val="0"/>
              </a:spcAft>
              <a:defRPr/>
            </a:pPr>
            <a:r>
              <a:rPr lang="tr-TR" sz="2400" b="1" dirty="0">
                <a:solidFill>
                  <a:srgbClr val="CC0066"/>
                </a:solidFill>
                <a:latin typeface="Times New Roman" pitchFamily="18" charset="0"/>
                <a:cs typeface="+mn-cs"/>
              </a:rPr>
              <a:t>b) Özürsüz ve kesintisiz 3-9 gün göreve gelmemek,</a:t>
            </a:r>
          </a:p>
          <a:p>
            <a:pPr fontAlgn="auto">
              <a:spcBef>
                <a:spcPts val="0"/>
              </a:spcBef>
              <a:spcAft>
                <a:spcPts val="0"/>
              </a:spcAft>
              <a:defRPr/>
            </a:pPr>
            <a:r>
              <a:rPr lang="tr-TR" sz="2400" b="1" dirty="0">
                <a:solidFill>
                  <a:srgbClr val="000066"/>
                </a:solidFill>
                <a:latin typeface="Times New Roman" pitchFamily="18" charset="0"/>
                <a:cs typeface="+mn-cs"/>
              </a:rPr>
              <a:t>c)  </a:t>
            </a:r>
            <a:r>
              <a:rPr lang="tr-TR" sz="2400" b="1" dirty="0">
                <a:solidFill>
                  <a:srgbClr val="FF33CC"/>
                </a:solidFill>
                <a:latin typeface="Times New Roman" pitchFamily="18" charset="0"/>
                <a:cs typeface="+mn-cs"/>
              </a:rPr>
              <a:t>Görevi ile ilgili olarak her ne şekilde olursa olsun çıkar sağlamak,</a:t>
            </a:r>
          </a:p>
          <a:p>
            <a:pPr fontAlgn="auto">
              <a:spcBef>
                <a:spcPts val="0"/>
              </a:spcBef>
              <a:spcAft>
                <a:spcPts val="0"/>
              </a:spcAft>
              <a:defRPr/>
            </a:pPr>
            <a:r>
              <a:rPr lang="tr-TR" sz="2400" b="1" dirty="0">
                <a:solidFill>
                  <a:srgbClr val="000066"/>
                </a:solidFill>
                <a:latin typeface="Times New Roman" pitchFamily="18" charset="0"/>
                <a:cs typeface="+mn-cs"/>
              </a:rPr>
              <a:t>d) </a:t>
            </a:r>
            <a:r>
              <a:rPr lang="tr-TR" sz="2400" b="1" dirty="0">
                <a:solidFill>
                  <a:srgbClr val="003399"/>
                </a:solidFill>
                <a:latin typeface="Times New Roman" pitchFamily="18" charset="0"/>
                <a:cs typeface="+mn-cs"/>
              </a:rPr>
              <a:t>Amirine veya maiyetindekilere karşı küçük düşürücü veya aşağılayıcı fiil ve hareketler yapmak,</a:t>
            </a:r>
          </a:p>
          <a:p>
            <a:pPr fontAlgn="auto">
              <a:spcBef>
                <a:spcPts val="0"/>
              </a:spcBef>
              <a:spcAft>
                <a:spcPts val="0"/>
              </a:spcAft>
              <a:defRPr/>
            </a:pPr>
            <a:r>
              <a:rPr lang="tr-TR" sz="2400" b="1" dirty="0">
                <a:solidFill>
                  <a:srgbClr val="000066"/>
                </a:solidFill>
                <a:effectLst>
                  <a:outerShdw blurRad="38100" dist="38100" dir="2700000" algn="tl">
                    <a:srgbClr val="000000"/>
                  </a:outerShdw>
                </a:effectLst>
                <a:latin typeface="Times New Roman" pitchFamily="18" charset="0"/>
                <a:cs typeface="+mn-cs"/>
              </a:rPr>
              <a:t>e) </a:t>
            </a:r>
            <a:r>
              <a:rPr lang="tr-TR" sz="2400" b="1" dirty="0">
                <a:effectLst>
                  <a:outerShdw blurRad="38100" dist="38100" dir="2700000" algn="tl">
                    <a:srgbClr val="FFFFFF"/>
                  </a:outerShdw>
                </a:effectLst>
                <a:latin typeface="Times New Roman" pitchFamily="18" charset="0"/>
                <a:cs typeface="+mn-cs"/>
              </a:rPr>
              <a:t>Görev yeri sınırları içinde herhangi bir yeri toplantı, tören ve benzeri amaçlarla izinsiz kullanmak veya kullandırmak,</a:t>
            </a:r>
          </a:p>
          <a:p>
            <a:pPr fontAlgn="auto">
              <a:spcBef>
                <a:spcPts val="0"/>
              </a:spcBef>
              <a:spcAft>
                <a:spcPts val="0"/>
              </a:spcAft>
              <a:defRPr/>
            </a:pPr>
            <a:endParaRPr lang="tr-TR" sz="2400" dirty="0">
              <a:solidFill>
                <a:srgbClr val="A50021"/>
              </a:solidFill>
              <a:effectLst>
                <a:outerShdw blurRad="38100" dist="38100" dir="2700000" algn="tl">
                  <a:srgbClr val="000000"/>
                </a:outerShdw>
              </a:effectLst>
              <a:latin typeface="Times New Roman" pitchFamily="18" charset="0"/>
              <a:cs typeface="Times New Roman" pitchFamily="18" charset="0"/>
            </a:endParaRPr>
          </a:p>
          <a:p>
            <a:pPr fontAlgn="auto">
              <a:spcBef>
                <a:spcPts val="0"/>
              </a:spcBef>
              <a:spcAft>
                <a:spcPts val="0"/>
              </a:spcAft>
              <a:defRPr/>
            </a:pPr>
            <a:endParaRPr lang="tr-TR" sz="2400" dirty="0">
              <a:solidFill>
                <a:srgbClr val="A50021"/>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500" fill="hold"/>
                                        <p:tgtEl>
                                          <p:spTgt spid="254978"/>
                                        </p:tgtEl>
                                        <p:attrNameLst>
                                          <p:attrName>ppt_x</p:attrName>
                                        </p:attrNameLst>
                                      </p:cBhvr>
                                      <p:tavLst>
                                        <p:tav tm="0">
                                          <p:val>
                                            <p:strVal val="#ppt_x"/>
                                          </p:val>
                                        </p:tav>
                                        <p:tav tm="100000">
                                          <p:val>
                                            <p:strVal val="#ppt_x"/>
                                          </p:val>
                                        </p:tav>
                                      </p:tavLst>
                                    </p:anim>
                                    <p:anim calcmode="lin" valueType="num">
                                      <p:cBhvr additive="base">
                                        <p:cTn id="8" dur="500" fill="hold"/>
                                        <p:tgtEl>
                                          <p:spTgt spid="25497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ChangeArrowheads="1"/>
          </p:cNvSpPr>
          <p:nvPr/>
        </p:nvSpPr>
        <p:spPr bwMode="auto">
          <a:xfrm>
            <a:off x="381000" y="685800"/>
            <a:ext cx="8458200" cy="4524375"/>
          </a:xfrm>
          <a:prstGeom prst="rect">
            <a:avLst/>
          </a:prstGeom>
          <a:noFill/>
          <a:ln w="12700" cap="sq">
            <a:noFill/>
            <a:miter lim="800000"/>
            <a:headEnd type="none" w="sm" len="sm"/>
            <a:tailEnd type="none" w="sm" len="sm"/>
          </a:ln>
        </p:spPr>
        <p:txBody>
          <a:bodyPr>
            <a:spAutoFit/>
          </a:bodyPr>
          <a:lstStyle/>
          <a:p>
            <a:pPr>
              <a:spcBef>
                <a:spcPct val="50000"/>
              </a:spcBef>
              <a:defRPr/>
            </a:pPr>
            <a:r>
              <a:rPr lang="tr-TR" sz="2400" b="1" dirty="0">
                <a:solidFill>
                  <a:srgbClr val="FF0000"/>
                </a:solidFill>
                <a:latin typeface="Times New Roman" pitchFamily="18" charset="0"/>
              </a:rPr>
              <a:t>f) </a:t>
            </a:r>
            <a:r>
              <a:rPr lang="tr-TR" sz="2400" b="1" dirty="0">
                <a:solidFill>
                  <a:srgbClr val="FF0000"/>
                </a:solidFill>
                <a:latin typeface="Times New Roman" pitchFamily="18" charset="0"/>
                <a:cs typeface="Times New Roman" pitchFamily="18" charset="0"/>
              </a:rPr>
              <a:t>Gerçeğe aykırı rapor ve belge düzenlemek,</a:t>
            </a:r>
          </a:p>
          <a:p>
            <a:pPr>
              <a:spcBef>
                <a:spcPct val="50000"/>
              </a:spcBef>
              <a:defRPr/>
            </a:pPr>
            <a:r>
              <a:rPr lang="tr-TR" sz="2400" b="1" dirty="0">
                <a:solidFill>
                  <a:srgbClr val="000066"/>
                </a:solidFill>
                <a:latin typeface="Times New Roman" pitchFamily="18" charset="0"/>
                <a:cs typeface="Times New Roman" pitchFamily="18" charset="0"/>
              </a:rPr>
              <a:t>g) </a:t>
            </a:r>
            <a:r>
              <a:rPr lang="tr-TR" sz="2400" b="1" dirty="0">
                <a:solidFill>
                  <a:schemeClr val="bg1">
                    <a:lumMod val="50000"/>
                  </a:schemeClr>
                </a:solidFill>
                <a:latin typeface="Times New Roman" pitchFamily="18" charset="0"/>
                <a:cs typeface="Times New Roman" pitchFamily="18" charset="0"/>
              </a:rPr>
              <a:t>Yetkili olmadığı halde basına, haber ajanslarına veya radyo ve televizyon kurumlarına bilgi veya demeç vermek</a:t>
            </a:r>
            <a:r>
              <a:rPr lang="tr-TR" sz="2400" b="1" dirty="0">
                <a:solidFill>
                  <a:srgbClr val="66FF33"/>
                </a:solidFill>
                <a:latin typeface="Times New Roman" pitchFamily="18" charset="0"/>
                <a:cs typeface="Times New Roman" pitchFamily="18" charset="0"/>
              </a:rPr>
              <a:t>, </a:t>
            </a:r>
            <a:r>
              <a:rPr lang="tr-TR" sz="2400" b="1" dirty="0">
                <a:solidFill>
                  <a:schemeClr val="hlink"/>
                </a:solidFill>
                <a:latin typeface="Times New Roman" pitchFamily="18" charset="0"/>
                <a:cs typeface="Times New Roman" pitchFamily="18" charset="0"/>
              </a:rPr>
              <a:t>(Mülga)</a:t>
            </a:r>
          </a:p>
          <a:p>
            <a:pPr>
              <a:spcBef>
                <a:spcPct val="50000"/>
              </a:spcBef>
              <a:defRPr/>
            </a:pPr>
            <a:r>
              <a:rPr lang="tr-TR" sz="2400" b="1" dirty="0">
                <a:solidFill>
                  <a:srgbClr val="000066"/>
                </a:solidFill>
                <a:latin typeface="Times New Roman" pitchFamily="18" charset="0"/>
                <a:cs typeface="Times New Roman" pitchFamily="18" charset="0"/>
              </a:rPr>
              <a:t>h) </a:t>
            </a:r>
            <a:r>
              <a:rPr lang="tr-TR" sz="2400" b="1" dirty="0">
                <a:latin typeface="Times New Roman" pitchFamily="18" charset="0"/>
                <a:cs typeface="Times New Roman" pitchFamily="18" charset="0"/>
              </a:rPr>
              <a:t> Ticaret yapmak veya Devlet memurlarına yasaklanan diğer kazanç getirici faaliyetlerde bulunmak,</a:t>
            </a:r>
            <a:endParaRPr lang="tr-TR" sz="2400" b="1" dirty="0">
              <a:latin typeface="Times New Roman" pitchFamily="18" charset="0"/>
            </a:endParaRPr>
          </a:p>
          <a:p>
            <a:pPr>
              <a:spcBef>
                <a:spcPct val="50000"/>
              </a:spcBef>
              <a:defRPr/>
            </a:pPr>
            <a:r>
              <a:rPr lang="tr-TR" sz="2400" b="1" dirty="0">
                <a:solidFill>
                  <a:srgbClr val="FF9900"/>
                </a:solidFill>
                <a:latin typeface="Times New Roman" pitchFamily="18" charset="0"/>
              </a:rPr>
              <a:t>ı) </a:t>
            </a:r>
            <a:r>
              <a:rPr lang="tr-TR" sz="2400" b="1" dirty="0">
                <a:solidFill>
                  <a:srgbClr val="A50021"/>
                </a:solidFill>
                <a:latin typeface="Times New Roman" pitchFamily="18" charset="0"/>
                <a:cs typeface="Times New Roman" pitchFamily="18" charset="0"/>
              </a:rPr>
              <a:t>Görevin yerine getirilmesinde dil, ırk, cinsiyet, siyasi düşünce, felsefi inanç, din ve mezhep </a:t>
            </a:r>
            <a:r>
              <a:rPr lang="tr-TR" sz="2400" b="1" dirty="0">
                <a:solidFill>
                  <a:srgbClr val="A50021"/>
                </a:solidFill>
                <a:latin typeface="Times New Roman" pitchFamily="18" charset="0"/>
              </a:rPr>
              <a:t>a</a:t>
            </a:r>
            <a:r>
              <a:rPr lang="tr-TR" sz="2400" b="1" dirty="0">
                <a:solidFill>
                  <a:srgbClr val="A50021"/>
                </a:solidFill>
                <a:latin typeface="Times New Roman" pitchFamily="18" charset="0"/>
                <a:cs typeface="Times New Roman" pitchFamily="18" charset="0"/>
              </a:rPr>
              <a:t>yırımı yapmak, kişilerin yarar ve zararını hedef tutan davranışlarda bulunmak,</a:t>
            </a:r>
          </a:p>
          <a:p>
            <a:pPr>
              <a:spcBef>
                <a:spcPct val="50000"/>
              </a:spcBef>
              <a:defRPr/>
            </a:pPr>
            <a:r>
              <a:rPr lang="tr-TR" sz="2400" b="1" dirty="0">
                <a:solidFill>
                  <a:srgbClr val="000066"/>
                </a:solidFill>
                <a:latin typeface="Times New Roman" pitchFamily="18" charset="0"/>
                <a:cs typeface="Times New Roman" pitchFamily="18" charset="0"/>
              </a:rPr>
              <a:t>j</a:t>
            </a:r>
            <a:r>
              <a:rPr lang="tr-TR" sz="2400" b="1" dirty="0">
                <a:latin typeface="Times New Roman" pitchFamily="18" charset="0"/>
                <a:cs typeface="Times New Roman" pitchFamily="18" charset="0"/>
              </a:rPr>
              <a:t>) Belirlenen durum ve sürelerde mal bildiriminde bulunmamak,</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8578"/>
                                        </p:tgtEl>
                                        <p:attrNameLst>
                                          <p:attrName>style.visibility</p:attrName>
                                        </p:attrNameLst>
                                      </p:cBhvr>
                                      <p:to>
                                        <p:strVal val="visible"/>
                                      </p:to>
                                    </p:set>
                                    <p:anim calcmode="lin" valueType="num">
                                      <p:cBhvr>
                                        <p:cTn id="7" dur="500" fill="hold"/>
                                        <p:tgtEl>
                                          <p:spTgt spid="408578"/>
                                        </p:tgtEl>
                                        <p:attrNameLst>
                                          <p:attrName>ppt_w</p:attrName>
                                        </p:attrNameLst>
                                      </p:cBhvr>
                                      <p:tavLst>
                                        <p:tav tm="0">
                                          <p:val>
                                            <p:fltVal val="0"/>
                                          </p:val>
                                        </p:tav>
                                        <p:tav tm="100000">
                                          <p:val>
                                            <p:strVal val="#ppt_w"/>
                                          </p:val>
                                        </p:tav>
                                      </p:tavLst>
                                    </p:anim>
                                    <p:anim calcmode="lin" valueType="num">
                                      <p:cBhvr>
                                        <p:cTn id="8" dur="500" fill="hold"/>
                                        <p:tgtEl>
                                          <p:spTgt spid="40857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8" grpId="0" autoUpdateAnimBg="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p:cNvSpPr>
          <p:nvPr/>
        </p:nvSpPr>
        <p:spPr bwMode="auto">
          <a:xfrm>
            <a:off x="250825" y="1125538"/>
            <a:ext cx="8583613" cy="4586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indent="-228600" eaLnBrk="0" hangingPunct="0">
              <a:spcBef>
                <a:spcPct val="20000"/>
              </a:spcBef>
              <a:buFont typeface="Arial" charset="0"/>
              <a:buChar char="•"/>
              <a:tabLst>
                <a:tab pos="6762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6762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6762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6762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6762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9pPr>
          </a:lstStyle>
          <a:p>
            <a:pPr eaLnBrk="1" hangingPunct="1">
              <a:spcBef>
                <a:spcPct val="0"/>
              </a:spcBef>
              <a:buFontTx/>
              <a:buNone/>
            </a:pPr>
            <a:r>
              <a:rPr lang="tr-TR" altLang="tr-TR" sz="2800">
                <a:solidFill>
                  <a:srgbClr val="000066"/>
                </a:solidFill>
                <a:latin typeface="Times New Roman" pitchFamily="18" charset="0"/>
              </a:rPr>
              <a:t>    </a:t>
            </a:r>
            <a:r>
              <a:rPr lang="tr-TR" altLang="tr-TR" sz="2800" b="1">
                <a:solidFill>
                  <a:schemeClr val="hlink"/>
                </a:solidFill>
                <a:latin typeface="Times New Roman" pitchFamily="18" charset="0"/>
              </a:rPr>
              <a:t>k</a:t>
            </a:r>
            <a:r>
              <a:rPr lang="tr-TR" altLang="tr-TR" sz="2400" b="1">
                <a:solidFill>
                  <a:schemeClr val="hlink"/>
                </a:solidFill>
                <a:latin typeface="Times New Roman" pitchFamily="18" charset="0"/>
              </a:rPr>
              <a:t>)</a:t>
            </a:r>
            <a:r>
              <a:rPr lang="tr-TR" altLang="tr-TR" sz="2400" b="1">
                <a:solidFill>
                  <a:srgbClr val="000066"/>
                </a:solidFill>
                <a:latin typeface="Times New Roman" pitchFamily="18" charset="0"/>
              </a:rPr>
              <a:t> </a:t>
            </a:r>
            <a:r>
              <a:rPr lang="tr-TR" altLang="tr-TR" sz="2400" b="1">
                <a:solidFill>
                  <a:srgbClr val="A50021"/>
                </a:solidFill>
                <a:latin typeface="Times New Roman" pitchFamily="18" charset="0"/>
                <a:cs typeface="Times New Roman" pitchFamily="18" charset="0"/>
              </a:rPr>
              <a:t>Açıklanması yasaklanan bilgileri açıklamak,</a:t>
            </a:r>
          </a:p>
          <a:p>
            <a:pPr eaLnBrk="1" hangingPunct="1">
              <a:spcBef>
                <a:spcPct val="0"/>
              </a:spcBef>
              <a:buFontTx/>
              <a:buNone/>
            </a:pPr>
            <a:r>
              <a:rPr lang="tr-TR" altLang="tr-TR" sz="2400" b="1">
                <a:solidFill>
                  <a:srgbClr val="A50021"/>
                </a:solidFill>
                <a:latin typeface="Times New Roman" pitchFamily="18" charset="0"/>
                <a:cs typeface="Times New Roman" pitchFamily="18" charset="0"/>
              </a:rPr>
              <a:t>     </a:t>
            </a:r>
            <a:r>
              <a:rPr lang="tr-TR" altLang="tr-TR" sz="2400" b="1">
                <a:solidFill>
                  <a:schemeClr val="hlink"/>
                </a:solidFill>
                <a:latin typeface="Times New Roman" pitchFamily="18" charset="0"/>
              </a:rPr>
              <a:t>l</a:t>
            </a:r>
            <a:r>
              <a:rPr lang="tr-TR" altLang="tr-TR" sz="2400" b="1">
                <a:solidFill>
                  <a:schemeClr val="hlink"/>
                </a:solidFill>
                <a:latin typeface="Times New Roman" pitchFamily="18" charset="0"/>
                <a:cs typeface="Times New Roman" pitchFamily="18" charset="0"/>
              </a:rPr>
              <a:t>)</a:t>
            </a:r>
            <a:r>
              <a:rPr lang="tr-TR" altLang="tr-TR" sz="2400" b="1">
                <a:solidFill>
                  <a:srgbClr val="000066"/>
                </a:solidFill>
                <a:latin typeface="Times New Roman" pitchFamily="18" charset="0"/>
                <a:cs typeface="Times New Roman" pitchFamily="18" charset="0"/>
              </a:rPr>
              <a:t> </a:t>
            </a:r>
            <a:r>
              <a:rPr lang="tr-TR" altLang="tr-TR" sz="2400" b="1">
                <a:solidFill>
                  <a:schemeClr val="hlink"/>
                </a:solidFill>
                <a:latin typeface="Times New Roman" pitchFamily="18" charset="0"/>
                <a:cs typeface="Times New Roman" pitchFamily="18" charset="0"/>
              </a:rPr>
              <a:t>Amirine, maiyetindekilere, iş arkadaşları veya iş sahiplerine hakarette bulunmak veya bunları tehdit etmek,</a:t>
            </a:r>
          </a:p>
          <a:p>
            <a:pPr eaLnBrk="1" hangingPunct="1">
              <a:spcBef>
                <a:spcPct val="0"/>
              </a:spcBef>
              <a:buFontTx/>
              <a:buNone/>
            </a:pPr>
            <a:r>
              <a:rPr lang="tr-TR" altLang="tr-TR" sz="2400" b="1">
                <a:solidFill>
                  <a:srgbClr val="669900"/>
                </a:solidFill>
                <a:latin typeface="Times New Roman" pitchFamily="18" charset="0"/>
                <a:cs typeface="Times New Roman" pitchFamily="18" charset="0"/>
              </a:rPr>
              <a:t>     </a:t>
            </a:r>
            <a:r>
              <a:rPr lang="tr-TR" altLang="tr-TR" sz="2400" b="1">
                <a:solidFill>
                  <a:schemeClr val="hlink"/>
                </a:solidFill>
                <a:latin typeface="Times New Roman" pitchFamily="18" charset="0"/>
              </a:rPr>
              <a:t>m</a:t>
            </a:r>
            <a:r>
              <a:rPr lang="tr-TR" altLang="tr-TR" sz="2400" b="1">
                <a:solidFill>
                  <a:schemeClr val="hlink"/>
                </a:solidFill>
                <a:latin typeface="Times New Roman" pitchFamily="18" charset="0"/>
                <a:cs typeface="Times New Roman" pitchFamily="18" charset="0"/>
              </a:rPr>
              <a:t>)</a:t>
            </a:r>
            <a:r>
              <a:rPr lang="tr-TR" altLang="tr-TR" sz="2400" b="1">
                <a:solidFill>
                  <a:srgbClr val="000066"/>
                </a:solidFill>
                <a:latin typeface="Times New Roman" pitchFamily="18" charset="0"/>
                <a:cs typeface="Times New Roman" pitchFamily="18" charset="0"/>
              </a:rPr>
              <a:t>  </a:t>
            </a:r>
            <a:r>
              <a:rPr lang="tr-TR" altLang="tr-TR" sz="2400" b="1">
                <a:solidFill>
                  <a:srgbClr val="CC0000"/>
                </a:solidFill>
                <a:latin typeface="Times New Roman" pitchFamily="18" charset="0"/>
                <a:cs typeface="Times New Roman" pitchFamily="18" charset="0"/>
              </a:rPr>
              <a:t>Diplomatik statüsünden yararlanmak suretiyle yurt dışında, haklı bir sebep göstermeksizin ödeme kabiliyetinin üstünde borçlanmak ve borçlarını ödemedeki tutum ve davranışlarıyla Devlet itibarını zedelemek veya zorunlu bir sebebe dayanmaksızın borcunu ödemeden yurda dönmek,</a:t>
            </a:r>
          </a:p>
          <a:p>
            <a:pPr eaLnBrk="1" hangingPunct="1">
              <a:spcBef>
                <a:spcPct val="0"/>
              </a:spcBef>
              <a:buFontTx/>
              <a:buNone/>
            </a:pPr>
            <a:r>
              <a:rPr lang="tr-TR" altLang="tr-TR" sz="2400" b="1">
                <a:solidFill>
                  <a:srgbClr val="CC0000"/>
                </a:solidFill>
                <a:latin typeface="Times New Roman" pitchFamily="18" charset="0"/>
                <a:cs typeface="Times New Roman" pitchFamily="18" charset="0"/>
              </a:rPr>
              <a:t>     </a:t>
            </a:r>
            <a:r>
              <a:rPr lang="tr-TR" altLang="tr-TR" sz="2400" b="1">
                <a:solidFill>
                  <a:schemeClr val="hlink"/>
                </a:solidFill>
                <a:latin typeface="Times New Roman" pitchFamily="18" charset="0"/>
              </a:rPr>
              <a:t>n</a:t>
            </a:r>
            <a:r>
              <a:rPr lang="tr-TR" altLang="tr-TR" sz="2400" b="1">
                <a:solidFill>
                  <a:schemeClr val="hlink"/>
                </a:solidFill>
                <a:latin typeface="Times New Roman" pitchFamily="18" charset="0"/>
                <a:cs typeface="Times New Roman" pitchFamily="18" charset="0"/>
              </a:rPr>
              <a:t>)</a:t>
            </a:r>
            <a:r>
              <a:rPr lang="tr-TR" altLang="tr-TR" sz="2400" b="1">
                <a:solidFill>
                  <a:srgbClr val="990099"/>
                </a:solidFill>
                <a:latin typeface="Times New Roman" pitchFamily="18" charset="0"/>
                <a:cs typeface="Times New Roman" pitchFamily="18" charset="0"/>
              </a:rPr>
              <a:t> </a:t>
            </a:r>
            <a:r>
              <a:rPr lang="tr-TR" altLang="tr-TR" sz="2400" b="1">
                <a:latin typeface="Times New Roman" pitchFamily="18" charset="0"/>
                <a:cs typeface="Times New Roman" pitchFamily="18" charset="0"/>
              </a:rPr>
              <a:t>Verilen görev ve emirleri kasten yapmamak,</a:t>
            </a:r>
          </a:p>
          <a:p>
            <a:pPr eaLnBrk="1" hangingPunct="1">
              <a:spcBef>
                <a:spcPct val="0"/>
              </a:spcBef>
              <a:buFontTx/>
              <a:buNone/>
            </a:pPr>
            <a:r>
              <a:rPr lang="tr-TR" altLang="tr-TR" sz="2400" b="1">
                <a:solidFill>
                  <a:srgbClr val="990099"/>
                </a:solidFill>
                <a:latin typeface="Times New Roman" pitchFamily="18" charset="0"/>
                <a:cs typeface="Times New Roman" pitchFamily="18" charset="0"/>
              </a:rPr>
              <a:t>     </a:t>
            </a:r>
            <a:r>
              <a:rPr lang="tr-TR" altLang="tr-TR" sz="2400" b="1">
                <a:solidFill>
                  <a:schemeClr val="hlink"/>
                </a:solidFill>
                <a:latin typeface="Times New Roman" pitchFamily="18" charset="0"/>
              </a:rPr>
              <a:t>o</a:t>
            </a:r>
            <a:r>
              <a:rPr lang="tr-TR" altLang="tr-TR" sz="2400" b="1">
                <a:solidFill>
                  <a:schemeClr val="hlink"/>
                </a:solidFill>
                <a:latin typeface="Times New Roman" pitchFamily="18" charset="0"/>
                <a:cs typeface="Times New Roman" pitchFamily="18" charset="0"/>
              </a:rPr>
              <a:t>) </a:t>
            </a:r>
            <a:r>
              <a:rPr lang="tr-TR" altLang="tr-TR" sz="2400" b="1">
                <a:solidFill>
                  <a:srgbClr val="000066"/>
                </a:solidFill>
                <a:latin typeface="Times New Roman" pitchFamily="18" charset="0"/>
                <a:cs typeface="Times New Roman" pitchFamily="18" charset="0"/>
              </a:rPr>
              <a:t>Herhangi bir siyasi parti yararına veya zararına fiilen faaliyette bulunmak,</a:t>
            </a:r>
          </a:p>
          <a:p>
            <a:pPr eaLnBrk="1" hangingPunct="1">
              <a:spcBef>
                <a:spcPct val="0"/>
              </a:spcBef>
              <a:buFontTx/>
              <a:buNone/>
            </a:pPr>
            <a:endParaRPr lang="tr-TR" altLang="tr-TR" sz="2400" b="1">
              <a:solidFill>
                <a:srgbClr val="000066"/>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iterate type="wd">
                                    <p:tmPct val="100000"/>
                                  </p:iterate>
                                  <p:childTnLst>
                                    <p:set>
                                      <p:cBhvr>
                                        <p:cTn id="6" dur="1" fill="hold">
                                          <p:stCondLst>
                                            <p:cond delay="0"/>
                                          </p:stCondLst>
                                        </p:cTn>
                                        <p:tgtEl>
                                          <p:spTgt spid="257026"/>
                                        </p:tgtEl>
                                        <p:attrNameLst>
                                          <p:attrName>style.visibility</p:attrName>
                                        </p:attrNameLst>
                                      </p:cBhvr>
                                      <p:to>
                                        <p:strVal val="visible"/>
                                      </p:to>
                                    </p:set>
                                    <p:anim calcmode="lin" valueType="num">
                                      <p:cBhvr>
                                        <p:cTn id="7" dur="300" fill="hold"/>
                                        <p:tgtEl>
                                          <p:spTgt spid="257026"/>
                                        </p:tgtEl>
                                        <p:attrNameLst>
                                          <p:attrName>ppt_w</p:attrName>
                                        </p:attrNameLst>
                                      </p:cBhvr>
                                      <p:tavLst>
                                        <p:tav tm="0">
                                          <p:val>
                                            <p:strVal val="2/3*#ppt_w"/>
                                          </p:val>
                                        </p:tav>
                                        <p:tav tm="100000">
                                          <p:val>
                                            <p:strVal val="#ppt_w"/>
                                          </p:val>
                                        </p:tav>
                                      </p:tavLst>
                                    </p:anim>
                                    <p:anim calcmode="lin" valueType="num">
                                      <p:cBhvr>
                                        <p:cTn id="8" dur="300" fill="hold"/>
                                        <p:tgtEl>
                                          <p:spTgt spid="257026"/>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utoUpdateAnimBg="0"/>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ChangeArrowheads="1"/>
          </p:cNvSpPr>
          <p:nvPr/>
        </p:nvSpPr>
        <p:spPr bwMode="auto">
          <a:xfrm>
            <a:off x="468313" y="1268413"/>
            <a:ext cx="8512175" cy="3786187"/>
          </a:xfrm>
          <a:prstGeom prst="rect">
            <a:avLst/>
          </a:prstGeom>
          <a:noFill/>
          <a:ln w="12700" cap="sq">
            <a:noFill/>
            <a:miter lim="800000"/>
            <a:headEnd type="none" w="sm" len="sm"/>
            <a:tailEnd type="none" w="sm" len="sm"/>
          </a:ln>
          <a:effectLst/>
        </p:spPr>
        <p:txBody>
          <a:bodyPr>
            <a:spAutoFit/>
          </a:bodyPr>
          <a:lstStyle/>
          <a:p>
            <a:pPr indent="-228600" fontAlgn="auto">
              <a:spcBef>
                <a:spcPts val="0"/>
              </a:spcBef>
              <a:spcAft>
                <a:spcPts val="0"/>
              </a:spcAft>
              <a:tabLst>
                <a:tab pos="676275" algn="l"/>
              </a:tabLst>
              <a:defRPr/>
            </a:pPr>
            <a:r>
              <a:rPr lang="tr-TR" sz="2400" b="1" dirty="0">
                <a:solidFill>
                  <a:schemeClr val="hlink"/>
                </a:solidFill>
                <a:latin typeface="Times New Roman" pitchFamily="18" charset="0"/>
                <a:cs typeface="+mn-cs"/>
              </a:rPr>
              <a:t>     E-</a:t>
            </a:r>
            <a:r>
              <a:rPr lang="tr-TR" sz="2400" b="1" u="sng" dirty="0">
                <a:solidFill>
                  <a:schemeClr val="hlink"/>
                </a:solidFill>
                <a:latin typeface="Times New Roman" pitchFamily="18" charset="0"/>
                <a:cs typeface="Times New Roman" pitchFamily="18" charset="0"/>
              </a:rPr>
              <a:t>DEVLET MEMURLUĞUNDAN ÇIKARMA</a:t>
            </a:r>
            <a:r>
              <a:rPr lang="tr-TR" sz="2400" b="1" dirty="0">
                <a:solidFill>
                  <a:srgbClr val="000066"/>
                </a:solidFill>
                <a:latin typeface="Times New Roman" pitchFamily="18" charset="0"/>
                <a:cs typeface="Times New Roman" pitchFamily="18" charset="0"/>
              </a:rPr>
              <a:t>:</a:t>
            </a:r>
            <a:r>
              <a:rPr lang="tr-TR" sz="2400" dirty="0">
                <a:solidFill>
                  <a:srgbClr val="000066"/>
                </a:solidFill>
                <a:latin typeface="Times New Roman" pitchFamily="18" charset="0"/>
                <a:cs typeface="Times New Roman" pitchFamily="18" charset="0"/>
              </a:rPr>
              <a:t> </a:t>
            </a:r>
            <a:r>
              <a:rPr lang="tr-TR" sz="2400" dirty="0">
                <a:latin typeface="Times New Roman" pitchFamily="18" charset="0"/>
                <a:cs typeface="Times New Roman" pitchFamily="18" charset="0"/>
              </a:rPr>
              <a:t>Bir daha Devlet memurluğuna atanmamak üzere memurluktan çıkarmaktır.</a:t>
            </a:r>
          </a:p>
          <a:p>
            <a:pPr indent="-228600" fontAlgn="auto">
              <a:spcBef>
                <a:spcPts val="0"/>
              </a:spcBef>
              <a:spcAft>
                <a:spcPts val="0"/>
              </a:spcAft>
              <a:tabLst>
                <a:tab pos="676275" algn="l"/>
              </a:tabLst>
              <a:defRPr/>
            </a:pPr>
            <a:r>
              <a:rPr lang="tr-TR" sz="2400" dirty="0">
                <a:solidFill>
                  <a:schemeClr val="bg1"/>
                </a:solidFill>
                <a:latin typeface="Times New Roman" pitchFamily="18" charset="0"/>
                <a:cs typeface="Times New Roman" pitchFamily="18" charset="0"/>
              </a:rPr>
              <a:t>    </a:t>
            </a:r>
            <a:r>
              <a:rPr lang="tr-TR" sz="2400" b="1" dirty="0">
                <a:solidFill>
                  <a:srgbClr val="FF66FF"/>
                </a:solidFill>
                <a:effectLst>
                  <a:outerShdw blurRad="38100" dist="38100" dir="2700000" algn="tl">
                    <a:srgbClr val="000000"/>
                  </a:outerShdw>
                </a:effectLst>
                <a:latin typeface="Times New Roman" pitchFamily="18" charset="0"/>
                <a:cs typeface="Times New Roman" pitchFamily="18" charset="0"/>
              </a:rPr>
              <a:t>Devlet memurluğundan çıkarma cezasını gerektiren fiil ve haller şunlardır:</a:t>
            </a:r>
          </a:p>
          <a:p>
            <a:pPr indent="-228600" fontAlgn="auto">
              <a:spcBef>
                <a:spcPts val="0"/>
              </a:spcBef>
              <a:spcAft>
                <a:spcPts val="0"/>
              </a:spcAft>
              <a:tabLst>
                <a:tab pos="676275" algn="l"/>
              </a:tabLst>
              <a:defRPr/>
            </a:pPr>
            <a:r>
              <a:rPr lang="tr-TR" sz="2400" b="1" dirty="0">
                <a:solidFill>
                  <a:srgbClr val="FF66FF"/>
                </a:solidFill>
                <a:effectLst>
                  <a:outerShdw blurRad="38100" dist="38100" dir="2700000" algn="tl">
                    <a:srgbClr val="000000"/>
                  </a:outerShdw>
                </a:effectLst>
                <a:latin typeface="Times New Roman" pitchFamily="18" charset="0"/>
                <a:cs typeface="Times New Roman" pitchFamily="18" charset="0"/>
              </a:rPr>
              <a:t>      </a:t>
            </a:r>
            <a:r>
              <a:rPr lang="tr-TR" sz="2400" dirty="0">
                <a:solidFill>
                  <a:schemeClr val="hlink"/>
                </a:solidFill>
                <a:latin typeface="Times New Roman" pitchFamily="18" charset="0"/>
                <a:cs typeface="Times New Roman" pitchFamily="18" charset="0"/>
              </a:rPr>
              <a:t>a)</a:t>
            </a:r>
            <a:r>
              <a:rPr lang="tr-TR" sz="2400" dirty="0">
                <a:solidFill>
                  <a:srgbClr val="000066"/>
                </a:solidFill>
                <a:latin typeface="Times New Roman" pitchFamily="18" charset="0"/>
                <a:cs typeface="Times New Roman" pitchFamily="18" charset="0"/>
              </a:rPr>
              <a:t> </a:t>
            </a:r>
            <a:r>
              <a:rPr lang="tr-TR" sz="2400" b="1" dirty="0">
                <a:solidFill>
                  <a:srgbClr val="A50021"/>
                </a:solidFill>
                <a:latin typeface="Times New Roman" pitchFamily="18" charset="0"/>
                <a:cs typeface="Times New Roman" pitchFamily="18" charset="0"/>
              </a:rPr>
              <a:t>İdeolojik veya siyasi amaçlarla kurumların huzur, sükun ve çalışma düzenini bozmak, boykot, işgal, </a:t>
            </a:r>
            <a:r>
              <a:rPr lang="tr-TR" sz="2400" b="1" dirty="0">
                <a:solidFill>
                  <a:srgbClr val="A50021"/>
                </a:solidFill>
                <a:latin typeface="Times New Roman" pitchFamily="18" charset="0"/>
                <a:cs typeface="+mn-cs"/>
              </a:rPr>
              <a:t>kamu hizmetlerinin yürütülmesini engelleme", işi yavaşlatma ve grev gibi eylemlere katılmak veya bu amaçlarla toplu olarak göreve gelmemek, bunları tahrik ve teşvik etmek veya yardımda bulunmak,</a:t>
            </a:r>
            <a:r>
              <a:rPr lang="tr-TR" sz="2400" b="1" dirty="0">
                <a:solidFill>
                  <a:srgbClr val="A50021"/>
                </a:solidFill>
                <a:latin typeface="Times New Roman" pitchFamily="18" charset="0"/>
                <a:cs typeface="Times New Roman" pitchFamily="18" charset="0"/>
              </a:rPr>
              <a:t>,</a:t>
            </a:r>
          </a:p>
          <a:p>
            <a:pPr indent="-228600" fontAlgn="auto">
              <a:spcBef>
                <a:spcPts val="0"/>
              </a:spcBef>
              <a:spcAft>
                <a:spcPts val="0"/>
              </a:spcAft>
              <a:tabLst>
                <a:tab pos="676275" algn="l"/>
              </a:tabLst>
              <a:defRPr/>
            </a:pPr>
            <a:endParaRPr lang="tr-TR" sz="2400" dirty="0">
              <a:solidFill>
                <a:srgbClr val="A50021"/>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iterate type="wd">
                                    <p:tmPct val="100000"/>
                                  </p:iterate>
                                  <p:childTnLst>
                                    <p:set>
                                      <p:cBhvr>
                                        <p:cTn id="6" dur="1" fill="hold">
                                          <p:stCondLst>
                                            <p:cond delay="0"/>
                                          </p:stCondLst>
                                        </p:cTn>
                                        <p:tgtEl>
                                          <p:spTgt spid="258050"/>
                                        </p:tgtEl>
                                        <p:attrNameLst>
                                          <p:attrName>style.visibility</p:attrName>
                                        </p:attrNameLst>
                                      </p:cBhvr>
                                      <p:to>
                                        <p:strVal val="visible"/>
                                      </p:to>
                                    </p:set>
                                    <p:anim calcmode="lin" valueType="num">
                                      <p:cBhvr>
                                        <p:cTn id="7" dur="300" fill="hold"/>
                                        <p:tgtEl>
                                          <p:spTgt spid="258050"/>
                                        </p:tgtEl>
                                        <p:attrNameLst>
                                          <p:attrName>ppt_w</p:attrName>
                                        </p:attrNameLst>
                                      </p:cBhvr>
                                      <p:tavLst>
                                        <p:tav tm="0">
                                          <p:val>
                                            <p:strVal val="2/3*#ppt_w"/>
                                          </p:val>
                                        </p:tav>
                                        <p:tav tm="100000">
                                          <p:val>
                                            <p:strVal val="#ppt_w"/>
                                          </p:val>
                                        </p:tav>
                                      </p:tavLst>
                                    </p:anim>
                                    <p:anim calcmode="lin" valueType="num">
                                      <p:cBhvr>
                                        <p:cTn id="8" dur="300" fill="hold"/>
                                        <p:tgtEl>
                                          <p:spTgt spid="258050"/>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autoUpdateAnimBg="0"/>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ChangeArrowheads="1"/>
          </p:cNvSpPr>
          <p:nvPr/>
        </p:nvSpPr>
        <p:spPr bwMode="auto">
          <a:xfrm>
            <a:off x="395288" y="685800"/>
            <a:ext cx="8424862" cy="4524375"/>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defRPr/>
            </a:pPr>
            <a:r>
              <a:rPr lang="tr-TR" sz="2400" b="1" dirty="0">
                <a:solidFill>
                  <a:schemeClr val="hlink"/>
                </a:solidFill>
                <a:effectLst>
                  <a:outerShdw blurRad="38100" dist="38100" dir="2700000" algn="tl">
                    <a:srgbClr val="000000"/>
                  </a:outerShdw>
                </a:effectLst>
                <a:latin typeface="Times New Roman" pitchFamily="18" charset="0"/>
                <a:cs typeface="+mn-cs"/>
              </a:rPr>
              <a:t>  </a:t>
            </a:r>
            <a:r>
              <a:rPr lang="tr-TR" sz="2400" b="1" dirty="0">
                <a:solidFill>
                  <a:schemeClr val="hlink"/>
                </a:solidFill>
                <a:latin typeface="Times New Roman" pitchFamily="18" charset="0"/>
                <a:cs typeface="+mn-cs"/>
              </a:rPr>
              <a:t>b)</a:t>
            </a:r>
            <a:r>
              <a:rPr lang="tr-TR" sz="2400" b="1" dirty="0">
                <a:solidFill>
                  <a:srgbClr val="669900"/>
                </a:solidFill>
                <a:latin typeface="Times New Roman" pitchFamily="18" charset="0"/>
                <a:cs typeface="+mn-cs"/>
              </a:rPr>
              <a:t> </a:t>
            </a:r>
            <a:r>
              <a:rPr lang="tr-TR" sz="2400" b="1" dirty="0">
                <a:solidFill>
                  <a:srgbClr val="003399"/>
                </a:solidFill>
                <a:latin typeface="Times New Roman" pitchFamily="18" charset="0"/>
                <a:cs typeface="Times New Roman" pitchFamily="18" charset="0"/>
              </a:rPr>
              <a:t>Yasaklanmış her türlü yayını veya siyasi veya ideolojik amaçlı bildiri, afiş, pankart, bant ve benzerlerini basmak, çoğaltmak, dağıtmak veya bunları kurumların herhangi bir yerine asmak veya teşhir etmek,</a:t>
            </a:r>
          </a:p>
          <a:p>
            <a:pPr fontAlgn="auto">
              <a:spcBef>
                <a:spcPct val="50000"/>
              </a:spcBef>
              <a:spcAft>
                <a:spcPts val="0"/>
              </a:spcAft>
              <a:defRPr/>
            </a:pPr>
            <a:r>
              <a:rPr lang="tr-TR" sz="2400" dirty="0">
                <a:solidFill>
                  <a:schemeClr val="hlink"/>
                </a:solidFill>
                <a:latin typeface="Times New Roman" pitchFamily="18" charset="0"/>
                <a:cs typeface="Times New Roman" pitchFamily="18" charset="0"/>
              </a:rPr>
              <a:t>  c) </a:t>
            </a:r>
            <a:r>
              <a:rPr lang="tr-TR" sz="2400" dirty="0">
                <a:solidFill>
                  <a:srgbClr val="000066"/>
                </a:solidFill>
                <a:latin typeface="Times New Roman" pitchFamily="18" charset="0"/>
                <a:cs typeface="Times New Roman" pitchFamily="18" charset="0"/>
              </a:rPr>
              <a:t> </a:t>
            </a:r>
            <a:r>
              <a:rPr lang="tr-TR" sz="2400" dirty="0">
                <a:latin typeface="Times New Roman" pitchFamily="18" charset="0"/>
                <a:cs typeface="Times New Roman" pitchFamily="18" charset="0"/>
              </a:rPr>
              <a:t>Siyasi partiye girmek,</a:t>
            </a:r>
          </a:p>
          <a:p>
            <a:pPr fontAlgn="auto">
              <a:spcBef>
                <a:spcPct val="50000"/>
              </a:spcBef>
              <a:spcAft>
                <a:spcPts val="0"/>
              </a:spcAft>
              <a:defRPr/>
            </a:pPr>
            <a:r>
              <a:rPr lang="tr-TR" sz="2400" dirty="0">
                <a:solidFill>
                  <a:srgbClr val="000066"/>
                </a:solidFill>
                <a:latin typeface="Times New Roman" pitchFamily="18" charset="0"/>
                <a:cs typeface="Times New Roman" pitchFamily="18" charset="0"/>
              </a:rPr>
              <a:t>  </a:t>
            </a:r>
            <a:r>
              <a:rPr lang="tr-TR" sz="2400" dirty="0">
                <a:solidFill>
                  <a:schemeClr val="hlink"/>
                </a:solidFill>
                <a:latin typeface="Times New Roman" pitchFamily="18" charset="0"/>
                <a:cs typeface="Times New Roman" pitchFamily="18" charset="0"/>
              </a:rPr>
              <a:t>d)</a:t>
            </a:r>
            <a:r>
              <a:rPr lang="tr-TR" sz="2400" dirty="0">
                <a:solidFill>
                  <a:srgbClr val="000066"/>
                </a:solidFill>
                <a:latin typeface="Times New Roman" pitchFamily="18" charset="0"/>
                <a:cs typeface="Times New Roman" pitchFamily="18" charset="0"/>
              </a:rPr>
              <a:t> </a:t>
            </a:r>
            <a:r>
              <a:rPr lang="tr-TR" sz="2400" dirty="0">
                <a:solidFill>
                  <a:srgbClr val="990099"/>
                </a:solidFill>
                <a:latin typeface="Times New Roman" pitchFamily="18" charset="0"/>
                <a:cs typeface="Times New Roman" pitchFamily="18" charset="0"/>
              </a:rPr>
              <a:t>Özürsüz olarak 1 yılda toplam 20 gün göreve gelmemek,</a:t>
            </a:r>
          </a:p>
          <a:p>
            <a:pPr fontAlgn="auto">
              <a:spcBef>
                <a:spcPct val="50000"/>
              </a:spcBef>
              <a:spcAft>
                <a:spcPts val="0"/>
              </a:spcAft>
              <a:defRPr/>
            </a:pPr>
            <a:r>
              <a:rPr lang="tr-TR" sz="2400" dirty="0">
                <a:solidFill>
                  <a:srgbClr val="000066"/>
                </a:solidFill>
                <a:latin typeface="Times New Roman" pitchFamily="18" charset="0"/>
                <a:cs typeface="Times New Roman" pitchFamily="18" charset="0"/>
              </a:rPr>
              <a:t>  </a:t>
            </a:r>
            <a:r>
              <a:rPr lang="tr-TR" sz="2400" dirty="0">
                <a:solidFill>
                  <a:schemeClr val="hlink"/>
                </a:solidFill>
                <a:latin typeface="Times New Roman" pitchFamily="18" charset="0"/>
                <a:cs typeface="Times New Roman" pitchFamily="18" charset="0"/>
              </a:rPr>
              <a:t>e)</a:t>
            </a:r>
            <a:r>
              <a:rPr lang="tr-TR" sz="2400" dirty="0">
                <a:solidFill>
                  <a:srgbClr val="000066"/>
                </a:solidFill>
                <a:latin typeface="Times New Roman" pitchFamily="18" charset="0"/>
                <a:cs typeface="Times New Roman" pitchFamily="18" charset="0"/>
              </a:rPr>
              <a:t> </a:t>
            </a:r>
            <a:r>
              <a:rPr lang="tr-TR" sz="2400" dirty="0">
                <a:latin typeface="Times New Roman" pitchFamily="18" charset="0"/>
                <a:cs typeface="Times New Roman" pitchFamily="18" charset="0"/>
              </a:rPr>
              <a:t>Savaş, olağanüstü hal veya genel afetlere ilişkin konularda amirlerin verdiği görev veya emirleri yapmamak,</a:t>
            </a:r>
          </a:p>
          <a:p>
            <a:pPr fontAlgn="auto">
              <a:spcBef>
                <a:spcPct val="50000"/>
              </a:spcBef>
              <a:spcAft>
                <a:spcPts val="0"/>
              </a:spcAft>
              <a:defRPr/>
            </a:pPr>
            <a:r>
              <a:rPr lang="tr-TR" sz="2400" dirty="0">
                <a:solidFill>
                  <a:srgbClr val="000066"/>
                </a:solidFill>
                <a:latin typeface="Times New Roman" pitchFamily="18" charset="0"/>
                <a:cs typeface="Times New Roman" pitchFamily="18" charset="0"/>
              </a:rPr>
              <a:t>   </a:t>
            </a:r>
            <a:r>
              <a:rPr lang="tr-TR" sz="2400" dirty="0">
                <a:solidFill>
                  <a:schemeClr val="hlink"/>
                </a:solidFill>
                <a:latin typeface="Times New Roman" pitchFamily="18" charset="0"/>
                <a:cs typeface="Times New Roman" pitchFamily="18" charset="0"/>
              </a:rPr>
              <a:t>f)</a:t>
            </a:r>
            <a:r>
              <a:rPr lang="tr-TR" sz="2400" dirty="0">
                <a:solidFill>
                  <a:srgbClr val="A50021"/>
                </a:solidFill>
                <a:latin typeface="Times New Roman" pitchFamily="18" charset="0"/>
                <a:cs typeface="Times New Roman" pitchFamily="18" charset="0"/>
              </a:rPr>
              <a:t>  </a:t>
            </a:r>
            <a:r>
              <a:rPr lang="tr-TR" sz="2400" dirty="0">
                <a:solidFill>
                  <a:srgbClr val="A50021"/>
                </a:solidFill>
                <a:latin typeface="Times New Roman" pitchFamily="18" charset="0"/>
                <a:cs typeface="+mn-cs"/>
              </a:rPr>
              <a:t>Amirlerine, maiyetindekilere ve iş sahiplerine fiili tecavüzde bulunmak,</a:t>
            </a:r>
            <a:endParaRPr lang="tr-TR" sz="2400" dirty="0">
              <a:solidFill>
                <a:srgbClr val="CC0000"/>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602"/>
                                        </p:tgtEl>
                                        <p:attrNameLst>
                                          <p:attrName>style.visibility</p:attrName>
                                        </p:attrNameLst>
                                      </p:cBhvr>
                                      <p:to>
                                        <p:strVal val="visible"/>
                                      </p:to>
                                    </p:set>
                                    <p:animEffect transition="in" filter="slide(fromBottom)">
                                      <p:cBhvr>
                                        <p:cTn id="7" dur="500"/>
                                        <p:tgtEl>
                                          <p:spTgt spid="40960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2" grpId="0" autoUpdateAnimBg="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395288" y="1341438"/>
            <a:ext cx="8208962" cy="378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indent="1588" eaLnBrk="0" hangingPunct="0">
              <a:spcBef>
                <a:spcPct val="20000"/>
              </a:spcBef>
              <a:buFont typeface="Arial" charset="0"/>
              <a:buChar char="•"/>
              <a:tabLst>
                <a:tab pos="6762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6762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6762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6762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6762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9pPr>
          </a:lstStyle>
          <a:p>
            <a:pPr algn="just" eaLnBrk="1" hangingPunct="1">
              <a:spcBef>
                <a:spcPct val="0"/>
              </a:spcBef>
              <a:buFontTx/>
              <a:buNone/>
            </a:pPr>
            <a:r>
              <a:rPr lang="tr-TR" altLang="tr-TR" sz="2400">
                <a:solidFill>
                  <a:schemeClr val="hlink"/>
                </a:solidFill>
                <a:latin typeface="Times New Roman" pitchFamily="18" charset="0"/>
              </a:rPr>
              <a:t> </a:t>
            </a:r>
            <a:r>
              <a:rPr lang="tr-TR" altLang="tr-TR" sz="2400" b="1">
                <a:solidFill>
                  <a:schemeClr val="hlink"/>
                </a:solidFill>
                <a:latin typeface="Times New Roman" pitchFamily="18" charset="0"/>
              </a:rPr>
              <a:t>g) </a:t>
            </a:r>
            <a:r>
              <a:rPr lang="tr-TR" altLang="tr-TR" sz="2400" b="1">
                <a:solidFill>
                  <a:schemeClr val="hlink"/>
                </a:solidFill>
                <a:latin typeface="Times New Roman" pitchFamily="18" charset="0"/>
                <a:cs typeface="Times New Roman" pitchFamily="18" charset="0"/>
              </a:rPr>
              <a:t>Memurluk sıfatı ile bağdaşmayacak nitelik ve derecede yüz kızartıcı ve utanç verici hareketlerde bulunmak, </a:t>
            </a:r>
          </a:p>
          <a:p>
            <a:pPr algn="just" eaLnBrk="1" hangingPunct="1">
              <a:spcBef>
                <a:spcPct val="0"/>
              </a:spcBef>
              <a:buFontTx/>
              <a:buNone/>
            </a:pPr>
            <a:r>
              <a:rPr lang="tr-TR" altLang="tr-TR" sz="2400" b="1">
                <a:solidFill>
                  <a:schemeClr val="hlink"/>
                </a:solidFill>
                <a:latin typeface="Times New Roman" pitchFamily="18" charset="0"/>
              </a:rPr>
              <a:t>h) </a:t>
            </a:r>
            <a:r>
              <a:rPr lang="tr-TR" altLang="tr-TR" sz="2400" b="1">
                <a:solidFill>
                  <a:srgbClr val="003399"/>
                </a:solidFill>
                <a:latin typeface="Times New Roman" pitchFamily="18" charset="0"/>
                <a:cs typeface="Times New Roman" pitchFamily="18" charset="0"/>
              </a:rPr>
              <a:t>Yetki almadan gizli bilgileri açıklamak,</a:t>
            </a:r>
          </a:p>
          <a:p>
            <a:pPr algn="just" eaLnBrk="1" hangingPunct="1">
              <a:spcBef>
                <a:spcPct val="0"/>
              </a:spcBef>
              <a:buFontTx/>
              <a:buNone/>
            </a:pPr>
            <a:r>
              <a:rPr lang="tr-TR" altLang="tr-TR" sz="2400" b="1">
                <a:solidFill>
                  <a:schemeClr val="hlink"/>
                </a:solidFill>
                <a:latin typeface="Times New Roman" pitchFamily="18" charset="0"/>
              </a:rPr>
              <a:t>i)</a:t>
            </a:r>
            <a:r>
              <a:rPr lang="tr-TR" altLang="tr-TR" sz="2400" b="1">
                <a:solidFill>
                  <a:schemeClr val="tx2"/>
                </a:solidFill>
                <a:latin typeface="Times New Roman" pitchFamily="18" charset="0"/>
              </a:rPr>
              <a:t> </a:t>
            </a:r>
            <a:r>
              <a:rPr lang="tr-TR" altLang="tr-TR" sz="2400" b="1">
                <a:solidFill>
                  <a:srgbClr val="003300"/>
                </a:solidFill>
                <a:latin typeface="Times New Roman" pitchFamily="18" charset="0"/>
                <a:cs typeface="Times New Roman" pitchFamily="18" charset="0"/>
              </a:rPr>
              <a:t>Siyasi ve ideolojik eylemlerden arananları görev mahallinde gizlemek,</a:t>
            </a:r>
          </a:p>
          <a:p>
            <a:pPr algn="just" eaLnBrk="1" hangingPunct="1">
              <a:spcBef>
                <a:spcPct val="0"/>
              </a:spcBef>
              <a:buFontTx/>
              <a:buNone/>
            </a:pPr>
            <a:r>
              <a:rPr lang="tr-TR" altLang="tr-TR" sz="2400" b="1">
                <a:solidFill>
                  <a:schemeClr val="hlink"/>
                </a:solidFill>
                <a:latin typeface="Times New Roman" pitchFamily="18" charset="0"/>
              </a:rPr>
              <a:t>j) </a:t>
            </a:r>
            <a:r>
              <a:rPr lang="tr-TR" altLang="tr-TR" sz="2400" b="1">
                <a:solidFill>
                  <a:srgbClr val="A50021"/>
                </a:solidFill>
                <a:latin typeface="Times New Roman" pitchFamily="18" charset="0"/>
                <a:cs typeface="Times New Roman" pitchFamily="18" charset="0"/>
              </a:rPr>
              <a:t>Yurt dışında Devletin itibarını düşürecek veya görev haysiyetini zedeleyecek tutum ve davranışlarda bulunmak,</a:t>
            </a:r>
          </a:p>
          <a:p>
            <a:pPr algn="just" eaLnBrk="1" hangingPunct="1">
              <a:spcBef>
                <a:spcPct val="0"/>
              </a:spcBef>
              <a:buFontTx/>
              <a:buNone/>
            </a:pPr>
            <a:r>
              <a:rPr lang="tr-TR" altLang="tr-TR" sz="2400" b="1">
                <a:solidFill>
                  <a:schemeClr val="hlink"/>
                </a:solidFill>
                <a:latin typeface="Times New Roman" pitchFamily="18" charset="0"/>
              </a:rPr>
              <a:t>k)</a:t>
            </a:r>
            <a:r>
              <a:rPr lang="tr-TR" altLang="tr-TR" sz="2400" b="1">
                <a:solidFill>
                  <a:srgbClr val="CC0066"/>
                </a:solidFill>
                <a:latin typeface="Times New Roman" pitchFamily="18" charset="0"/>
              </a:rPr>
              <a:t> </a:t>
            </a:r>
            <a:r>
              <a:rPr lang="tr-TR" altLang="tr-TR" sz="2400" b="1">
                <a:solidFill>
                  <a:srgbClr val="CC0066"/>
                </a:solidFill>
                <a:latin typeface="Times New Roman" pitchFamily="18" charset="0"/>
                <a:cs typeface="Times New Roman" pitchFamily="18" charset="0"/>
              </a:rPr>
              <a:t>5816 sayılı Atatürk Aleyhine İşlenen Suçlar Hakkındaki Kanuna aykırı fiilleri işlemek.</a:t>
            </a:r>
          </a:p>
          <a:p>
            <a:pPr eaLnBrk="1" hangingPunct="1">
              <a:spcBef>
                <a:spcPct val="0"/>
              </a:spcBef>
              <a:buFontTx/>
              <a:buNone/>
            </a:pPr>
            <a:endParaRPr lang="tr-TR" altLang="tr-TR" sz="2400" b="1">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59074"/>
                                        </p:tgtEl>
                                        <p:attrNameLst>
                                          <p:attrName>style.visibility</p:attrName>
                                        </p:attrNameLst>
                                      </p:cBhvr>
                                      <p:to>
                                        <p:strVal val="visible"/>
                                      </p:to>
                                    </p:set>
                                    <p:anim calcmode="lin" valueType="num">
                                      <p:cBhvr>
                                        <p:cTn id="7" dur="300" fill="hold"/>
                                        <p:tgtEl>
                                          <p:spTgt spid="259074"/>
                                        </p:tgtEl>
                                        <p:attrNameLst>
                                          <p:attrName>ppt_w</p:attrName>
                                        </p:attrNameLst>
                                      </p:cBhvr>
                                      <p:tavLst>
                                        <p:tav tm="0">
                                          <p:val>
                                            <p:fltVal val="0"/>
                                          </p:val>
                                        </p:tav>
                                        <p:tav tm="100000">
                                          <p:val>
                                            <p:strVal val="#ppt_w"/>
                                          </p:val>
                                        </p:tav>
                                      </p:tavLst>
                                    </p:anim>
                                    <p:anim calcmode="lin" valueType="num">
                                      <p:cBhvr>
                                        <p:cTn id="8" dur="300" fill="hold"/>
                                        <p:tgtEl>
                                          <p:spTgt spid="25907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autoUpdateAnimBg="0"/>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ChangeArrowheads="1"/>
          </p:cNvSpPr>
          <p:nvPr/>
        </p:nvSpPr>
        <p:spPr bwMode="auto">
          <a:xfrm>
            <a:off x="684213" y="765175"/>
            <a:ext cx="7924800" cy="5262563"/>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defRPr/>
            </a:pPr>
            <a:r>
              <a:rPr lang="tr-TR" sz="2400" b="1" dirty="0">
                <a:effectLst>
                  <a:outerShdw blurRad="38100" dist="38100" dir="2700000" algn="tl">
                    <a:srgbClr val="FFFFFF"/>
                  </a:outerShdw>
                </a:effectLst>
                <a:latin typeface="Times New Roman" pitchFamily="18" charset="0"/>
                <a:cs typeface="+mn-cs"/>
              </a:rPr>
              <a:t>**</a:t>
            </a:r>
            <a:r>
              <a:rPr lang="tr-TR" sz="2400" b="1" dirty="0">
                <a:solidFill>
                  <a:schemeClr val="bg2"/>
                </a:solidFill>
                <a:effectLst>
                  <a:outerShdw blurRad="38100" dist="38100" dir="2700000" algn="tl">
                    <a:srgbClr val="FFFFFF"/>
                  </a:outerShdw>
                </a:effectLst>
                <a:latin typeface="Times New Roman" pitchFamily="18" charset="0"/>
                <a:cs typeface="+mn-cs"/>
              </a:rPr>
              <a:t> </a:t>
            </a:r>
            <a:r>
              <a:rPr lang="tr-TR" sz="2400" b="1" dirty="0">
                <a:solidFill>
                  <a:srgbClr val="FF0066"/>
                </a:solidFill>
                <a:effectLst>
                  <a:outerShdw blurRad="38100" dist="38100" dir="2700000" algn="tl">
                    <a:srgbClr val="000000"/>
                  </a:outerShdw>
                </a:effectLst>
                <a:latin typeface="Times New Roman" pitchFamily="18" charset="0"/>
                <a:cs typeface="Times New Roman" pitchFamily="18" charset="0"/>
              </a:rPr>
              <a:t>Disiplin cezası verilmesine sebep olmuş bir fiil veya halin cezaların sicilden silinmesine ilişkin süre içinde tekerrüründe bir derece ağır ceza uygulanır. Aynı derecede cezayı gerektiren fakat ayrı fiil veya haller nedeniyle verilen disiplin cezalarının üçüncü uygulamasında bir derece ağır ceza verilir.</a:t>
            </a:r>
          </a:p>
          <a:p>
            <a:pPr fontAlgn="auto">
              <a:spcBef>
                <a:spcPct val="50000"/>
              </a:spcBef>
              <a:spcAft>
                <a:spcPts val="0"/>
              </a:spcAft>
              <a:defRPr/>
            </a:pPr>
            <a:r>
              <a:rPr lang="tr-TR" sz="2400" b="1" dirty="0">
                <a:solidFill>
                  <a:srgbClr val="FF0066"/>
                </a:solidFill>
                <a:effectLst>
                  <a:outerShdw blurRad="38100" dist="38100" dir="2700000" algn="tl">
                    <a:srgbClr val="000000"/>
                  </a:outerShdw>
                </a:effectLst>
                <a:latin typeface="Times New Roman" pitchFamily="18" charset="0"/>
                <a:cs typeface="Times New Roman" pitchFamily="18" charset="0"/>
              </a:rPr>
              <a:t>   </a:t>
            </a:r>
            <a:r>
              <a:rPr lang="tr-TR" sz="2400" b="1" dirty="0">
                <a:solidFill>
                  <a:srgbClr val="FF0066"/>
                </a:solidFill>
                <a:effectLst>
                  <a:outerShdw blurRad="38100" dist="38100" dir="2700000" algn="tl">
                    <a:srgbClr val="000000"/>
                  </a:outerShdw>
                </a:effectLst>
                <a:latin typeface="Times New Roman" pitchFamily="18" charset="0"/>
                <a:cs typeface="+mn-cs"/>
              </a:rPr>
              <a:t>** </a:t>
            </a:r>
            <a:r>
              <a:rPr lang="tr-TR" sz="2400" b="1" dirty="0">
                <a:effectLst>
                  <a:outerShdw blurRad="38100" dist="38100" dir="2700000" algn="tl">
                    <a:srgbClr val="000000"/>
                  </a:outerShdw>
                </a:effectLst>
                <a:latin typeface="Times New Roman" pitchFamily="18" charset="0"/>
                <a:cs typeface="Times New Roman" pitchFamily="18" charset="0"/>
              </a:rPr>
              <a:t>Geçmiş hizmetleri sırasındaki çalışmaları olumlu olan ve iyi veya çok iyi derecede sicil alan memurlar için verilecek cezalarda bir derece hafif olanı uygulanabilir.</a:t>
            </a:r>
          </a:p>
          <a:p>
            <a:pPr fontAlgn="auto">
              <a:spcBef>
                <a:spcPct val="50000"/>
              </a:spcBef>
              <a:spcAft>
                <a:spcPts val="0"/>
              </a:spcAft>
              <a:defRPr/>
            </a:pPr>
            <a:r>
              <a:rPr lang="tr-TR" sz="2400" b="1" dirty="0">
                <a:solidFill>
                  <a:srgbClr val="FF0066"/>
                </a:solidFill>
                <a:effectLst>
                  <a:outerShdw blurRad="38100" dist="38100" dir="2700000" algn="tl">
                    <a:srgbClr val="000000"/>
                  </a:outerShdw>
                </a:effectLst>
                <a:latin typeface="Times New Roman" pitchFamily="18" charset="0"/>
                <a:cs typeface="+mn-cs"/>
              </a:rPr>
              <a:t>** </a:t>
            </a:r>
            <a:r>
              <a:rPr lang="tr-TR" sz="2400" b="1" dirty="0">
                <a:solidFill>
                  <a:srgbClr val="663300"/>
                </a:solidFill>
                <a:effectLst>
                  <a:outerShdw blurRad="38100" dist="38100" dir="2700000" algn="tl">
                    <a:srgbClr val="000000"/>
                  </a:outerShdw>
                </a:effectLst>
                <a:latin typeface="Times New Roman" pitchFamily="18" charset="0"/>
                <a:cs typeface="Times New Roman" pitchFamily="18" charset="0"/>
              </a:rPr>
              <a:t>Yukarıda sayılan ve disiplin cezası verilmesini gerektiren fiil ve hallere nitelik ve ağırlıkları itibariyle benzer eylemlerde bulunanlara da aynı neviden disiplin cezaları verilir.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Görevi Kötüye Kullanma:</a:t>
            </a:r>
            <a:endParaRPr lang="tr-TR" dirty="0"/>
          </a:p>
        </p:txBody>
      </p:sp>
      <p:sp>
        <p:nvSpPr>
          <p:cNvPr id="3" name="İçerik Yer Tutucusu 2"/>
          <p:cNvSpPr>
            <a:spLocks noGrp="1"/>
          </p:cNvSpPr>
          <p:nvPr>
            <p:ph idx="1"/>
          </p:nvPr>
        </p:nvSpPr>
        <p:spPr/>
        <p:txBody>
          <a:bodyPr>
            <a:normAutofit fontScale="70000" lnSpcReduction="20000"/>
          </a:bodyPr>
          <a:lstStyle/>
          <a:p>
            <a:pPr algn="just" hangingPunct="0"/>
            <a:r>
              <a:rPr lang="tr-TR" dirty="0" smtClean="0"/>
              <a:t>(</a:t>
            </a:r>
            <a:r>
              <a:rPr lang="tr-TR" dirty="0"/>
              <a:t>1)</a:t>
            </a:r>
            <a:r>
              <a:rPr lang="tr-TR" b="1" dirty="0"/>
              <a:t> </a:t>
            </a:r>
            <a:r>
              <a:rPr lang="tr-TR" dirty="0"/>
              <a:t>Bir kamu görevlisinin/memurun; kendisine verilen görevleri kanuna ve diğer kurallara, görevinin gereklerine aykırı olarak hareket etmek suretiyle, kişilerin mağduriyetine veya kamunun zararına neden olması ya da kişilere haksız kazanç sağlaması halidir. </a:t>
            </a:r>
          </a:p>
          <a:p>
            <a:pPr algn="just" hangingPunct="0"/>
            <a:r>
              <a:rPr lang="tr-TR" dirty="0"/>
              <a:t>(2)</a:t>
            </a:r>
            <a:r>
              <a:rPr lang="tr-TR" b="1" dirty="0"/>
              <a:t> </a:t>
            </a:r>
            <a:r>
              <a:rPr lang="tr-TR" dirty="0"/>
              <a:t>Bir kamu görevlisinin/memurun; kendisine verilen görevleri, kanunu ve diğer kuralları uygulamakta, görevinin gereklerini yapmakta ihmal veya gecikme  göstermek suretiyle, kişilerin mağduriyetine veya kamunun zararına neden olması ya da kişilere haksız kazanç sağlaması halidir. </a:t>
            </a:r>
          </a:p>
          <a:p>
            <a:pPr algn="just"/>
            <a:r>
              <a:rPr lang="tr-TR" dirty="0"/>
              <a:t>(3) Bir kamu görevlisinin/memurun; kendisine verilen görevleri kanuna ve diğer kurallara uygun yapmak için, görevinin gereklerine uygun davranması için veya bu nedenle kişilerden kendisine veya bir başkasına çıkar sağlaması halidir.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000429811"/>
      </p:ext>
    </p:extLst>
  </p:cSld>
  <p:clrMapOvr>
    <a:masterClrMapping/>
  </p:clrMapOvr>
  <p:transition spd="slow">
    <p:wipe dir="u"/>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250825" y="981075"/>
            <a:ext cx="8713788" cy="4586288"/>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r>
              <a:rPr lang="tr-TR" sz="2000" dirty="0">
                <a:latin typeface="Times New Roman" pitchFamily="18" charset="0"/>
                <a:cs typeface="+mn-cs"/>
              </a:rPr>
              <a:t>               </a:t>
            </a:r>
            <a:r>
              <a:rPr lang="tr-TR" sz="2400" b="1" dirty="0">
                <a:latin typeface="Times New Roman" pitchFamily="18" charset="0"/>
                <a:cs typeface="+mn-cs"/>
              </a:rPr>
              <a:t>* </a:t>
            </a:r>
            <a:r>
              <a:rPr lang="tr-TR" sz="2400" b="1" dirty="0">
                <a:effectLst>
                  <a:outerShdw blurRad="38100" dist="38100" dir="2700000" algn="tl">
                    <a:srgbClr val="FFFFFF"/>
                  </a:outerShdw>
                </a:effectLst>
                <a:latin typeface="Times New Roman" pitchFamily="18" charset="0"/>
                <a:cs typeface="Times New Roman" pitchFamily="18" charset="0"/>
              </a:rPr>
              <a:t>Öğrenim durumları nedeniyle yükselebilecekleri kadroların son kademelerinde bulunan Devlet memurlarının, kademe ilerlemesinin durdurulması cezasının verilmesini gerektiren hallerde, brüt aylıklarının 1/ 4’ü- 1/ 2’ si kesilir ve tekerrüründe görevlerine son verilir.</a:t>
            </a:r>
          </a:p>
          <a:p>
            <a:pPr fontAlgn="auto">
              <a:spcBef>
                <a:spcPts val="0"/>
              </a:spcBef>
              <a:spcAft>
                <a:spcPts val="0"/>
              </a:spcAft>
              <a:defRPr/>
            </a:pPr>
            <a:r>
              <a:rPr lang="tr-TR" sz="2400" b="1" dirty="0">
                <a:solidFill>
                  <a:schemeClr val="bg2"/>
                </a:solidFill>
                <a:effectLst>
                  <a:outerShdw blurRad="38100" dist="38100" dir="2700000" algn="tl">
                    <a:srgbClr val="FFFFFF"/>
                  </a:outerShdw>
                </a:effectLst>
                <a:latin typeface="Times New Roman" pitchFamily="18" charset="0"/>
                <a:cs typeface="+mn-cs"/>
              </a:rPr>
              <a:t>	</a:t>
            </a:r>
            <a:r>
              <a:rPr lang="tr-TR" sz="2400" b="1" dirty="0">
                <a:solidFill>
                  <a:schemeClr val="bg2"/>
                </a:solidFill>
                <a:effectLst>
                  <a:outerShdw blurRad="38100" dist="38100" dir="2700000" algn="tl">
                    <a:srgbClr val="FFFFFF"/>
                  </a:outerShdw>
                </a:effectLst>
                <a:latin typeface="Times New Roman" pitchFamily="18" charset="0"/>
                <a:cs typeface="Times New Roman" pitchFamily="18" charset="0"/>
              </a:rPr>
              <a:t> </a:t>
            </a:r>
            <a:r>
              <a:rPr lang="tr-TR" sz="2400" b="1" dirty="0">
                <a:solidFill>
                  <a:srgbClr val="FF66FF"/>
                </a:solidFill>
                <a:effectLst>
                  <a:outerShdw blurRad="38100" dist="38100" dir="2700000" algn="tl">
                    <a:srgbClr val="000000"/>
                  </a:outerShdw>
                </a:effectLst>
                <a:latin typeface="Times New Roman" pitchFamily="18" charset="0"/>
                <a:cs typeface="Times New Roman" pitchFamily="18" charset="0"/>
              </a:rPr>
              <a:t>Özel kanunların disiplin suçları ve cezalarına ilişkin hükümleri saklıdır.</a:t>
            </a:r>
          </a:p>
          <a:p>
            <a:pPr fontAlgn="auto">
              <a:spcBef>
                <a:spcPts val="0"/>
              </a:spcBef>
              <a:spcAft>
                <a:spcPts val="0"/>
              </a:spcAft>
              <a:defRPr/>
            </a:pPr>
            <a:r>
              <a:rPr lang="tr-TR" sz="2400" b="1" dirty="0">
                <a:solidFill>
                  <a:schemeClr val="bg2"/>
                </a:solidFill>
                <a:effectLst>
                  <a:outerShdw blurRad="38100" dist="38100" dir="2700000" algn="tl">
                    <a:srgbClr val="FFFFFF"/>
                  </a:outerShdw>
                </a:effectLst>
                <a:latin typeface="Times New Roman" pitchFamily="18" charset="0"/>
                <a:cs typeface="Times New Roman" pitchFamily="18" charset="0"/>
              </a:rPr>
              <a:t>	 </a:t>
            </a:r>
            <a:r>
              <a:rPr lang="tr-TR" sz="2400" b="1" dirty="0">
                <a:effectLst>
                  <a:outerShdw blurRad="38100" dist="38100" dir="2700000" algn="tl">
                    <a:srgbClr val="FFFFFF"/>
                  </a:outerShdw>
                </a:effectLst>
                <a:latin typeface="Times New Roman" pitchFamily="18" charset="0"/>
                <a:cs typeface="Times New Roman" pitchFamily="18" charset="0"/>
              </a:rPr>
              <a:t>Yukarda yazılı disiplin kovuşturmasının yapılmış olması, fiilin genel hükümler kapsamına girmesi halinde, sanık hakkında ayrıca ceza kovuşturması açılmasına engel teşkil etmez.</a:t>
            </a:r>
          </a:p>
          <a:p>
            <a:pPr fontAlgn="auto">
              <a:spcBef>
                <a:spcPts val="0"/>
              </a:spcBef>
              <a:spcAft>
                <a:spcPts val="0"/>
              </a:spcAft>
              <a:defRPr/>
            </a:pPr>
            <a:endParaRPr lang="tr-TR" sz="2400" b="1" dirty="0">
              <a:solidFill>
                <a:schemeClr val="bg2"/>
              </a:solidFill>
              <a:effectLst>
                <a:outerShdw blurRad="38100" dist="38100" dir="2700000" algn="tl">
                  <a:srgbClr val="FFFFFF"/>
                </a:outerShdw>
              </a:effectLst>
              <a:latin typeface="Times New Roman" pitchFamily="18" charset="0"/>
              <a:cs typeface="Times New Roman" pitchFamily="18" charset="0"/>
            </a:endParaRPr>
          </a:p>
          <a:p>
            <a:pPr fontAlgn="auto">
              <a:spcBef>
                <a:spcPts val="0"/>
              </a:spcBef>
              <a:spcAft>
                <a:spcPts val="0"/>
              </a:spcAft>
              <a:defRPr/>
            </a:pPr>
            <a:r>
              <a:rPr lang="tr-TR" sz="2800" b="1" dirty="0">
                <a:solidFill>
                  <a:schemeClr val="bg2"/>
                </a:solidFill>
                <a:effectLst>
                  <a:outerShdw blurRad="38100" dist="38100" dir="2700000" algn="tl">
                    <a:srgbClr val="FFFFFF"/>
                  </a:outerShdw>
                </a:effectLst>
                <a:latin typeface="Times New Roman" pitchFamily="18" charset="0"/>
                <a:cs typeface="Times New Roman" pitchFamily="18" charset="0"/>
              </a:rPr>
              <a:t>	</a:t>
            </a:r>
            <a:endParaRPr lang="tr-TR" sz="2800" b="1" dirty="0">
              <a:solidFill>
                <a:schemeClr val="bg2"/>
              </a:solidFill>
              <a:effectLst>
                <a:outerShdw blurRad="38100" dist="38100" dir="2700000" algn="tl">
                  <a:srgbClr val="FFFFFF"/>
                </a:outerShdw>
              </a:effectLst>
              <a:latin typeface="Times New Roman" pitchFamily="18" charset="0"/>
              <a:cs typeface="+mn-cs"/>
            </a:endParaRPr>
          </a:p>
        </p:txBody>
      </p:sp>
      <p:sp>
        <p:nvSpPr>
          <p:cNvPr id="260099" name="Rectangle 3"/>
          <p:cNvSpPr>
            <a:spLocks noChangeArrowheads="1"/>
          </p:cNvSpPr>
          <p:nvPr/>
        </p:nvSpPr>
        <p:spPr bwMode="auto">
          <a:xfrm>
            <a:off x="0" y="3124200"/>
            <a:ext cx="9144000" cy="350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447534" bIns="0">
            <a:spAutoFit/>
          </a:bodyPr>
          <a:lstStyle>
            <a:lvl1pPr indent="227013" eaLnBrk="0" hangingPunct="0">
              <a:spcBef>
                <a:spcPct val="20000"/>
              </a:spcBef>
              <a:buFont typeface="Arial" charset="0"/>
              <a:buChar char="•"/>
              <a:tabLst>
                <a:tab pos="6762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6762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6762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6762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6762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76275" algn="l"/>
              </a:tabLst>
              <a:defRPr sz="2000">
                <a:solidFill>
                  <a:schemeClr val="tx1"/>
                </a:solidFill>
                <a:latin typeface="Calibri" pitchFamily="34" charset="0"/>
              </a:defRPr>
            </a:lvl9pPr>
          </a:lstStyle>
          <a:p>
            <a:pPr algn="just" eaLnBrk="1" hangingPunct="1">
              <a:spcBef>
                <a:spcPct val="0"/>
              </a:spcBef>
              <a:buFontTx/>
              <a:buNone/>
            </a:pPr>
            <a:endParaRPr lang="tr-TR" altLang="tr-TR" sz="2000" b="1">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0098"/>
                                        </p:tgtEl>
                                        <p:attrNameLst>
                                          <p:attrName>style.visibility</p:attrName>
                                        </p:attrNameLst>
                                      </p:cBhvr>
                                      <p:to>
                                        <p:strVal val="visible"/>
                                      </p:to>
                                    </p:set>
                                    <p:animEffect transition="in" filter="slide(fromBottom)">
                                      <p:cBhvr>
                                        <p:cTn id="7" dur="500"/>
                                        <p:tgtEl>
                                          <p:spTgt spid="26009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nodePh="1">
                                  <p:stCondLst>
                                    <p:cond delay="0"/>
                                  </p:stCondLst>
                                  <p:endCondLst>
                                    <p:cond evt="begin" delay="0">
                                      <p:tn val="10"/>
                                    </p:cond>
                                  </p:endCondLst>
                                  <p:childTnLst>
                                    <p:set>
                                      <p:cBhvr>
                                        <p:cTn id="11" dur="1" fill="hold">
                                          <p:stCondLst>
                                            <p:cond delay="0"/>
                                          </p:stCondLst>
                                        </p:cTn>
                                        <p:tgtEl>
                                          <p:spTgt spid="260099"/>
                                        </p:tgtEl>
                                        <p:attrNameLst>
                                          <p:attrName>style.visibility</p:attrName>
                                        </p:attrNameLst>
                                      </p:cBhvr>
                                      <p:to>
                                        <p:strVal val="visible"/>
                                      </p:to>
                                    </p:set>
                                    <p:animEffect transition="in" filter="dissolve">
                                      <p:cBhvr>
                                        <p:cTn id="12" dur="500"/>
                                        <p:tgtEl>
                                          <p:spTgt spid="260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autoUpdateAnimBg="0"/>
      <p:bldP spid="260099" grpId="0" autoUpdateAnimBg="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26"/>
          <p:cNvSpPr>
            <a:spLocks noChangeArrowheads="1"/>
          </p:cNvSpPr>
          <p:nvPr/>
        </p:nvSpPr>
        <p:spPr bwMode="auto">
          <a:xfrm>
            <a:off x="323850" y="908050"/>
            <a:ext cx="8610600" cy="5016500"/>
          </a:xfrm>
          <a:prstGeom prst="rect">
            <a:avLst/>
          </a:prstGeom>
          <a:noFill/>
          <a:ln w="12700" cap="sq">
            <a:noFill/>
            <a:miter lim="800000"/>
            <a:headEnd type="none" w="sm" len="sm"/>
            <a:tailEnd type="none" w="sm" len="sm"/>
          </a:ln>
        </p:spPr>
        <p:txBody>
          <a:bodyPr>
            <a:spAutoFit/>
          </a:bodyPr>
          <a:lstStyle/>
          <a:p>
            <a:pPr fontAlgn="auto">
              <a:spcBef>
                <a:spcPts val="0"/>
              </a:spcBef>
              <a:spcAft>
                <a:spcPts val="0"/>
              </a:spcAft>
              <a:defRPr/>
            </a:pPr>
            <a:endParaRPr lang="tr-TR" sz="2800" b="1" dirty="0">
              <a:solidFill>
                <a:schemeClr val="bg1"/>
              </a:solidFill>
              <a:effectLst>
                <a:outerShdw blurRad="38100" dist="38100" dir="2700000" algn="tl">
                  <a:srgbClr val="000000"/>
                </a:outerShdw>
              </a:effectLst>
              <a:latin typeface="Times New Roman" pitchFamily="18" charset="0"/>
              <a:cs typeface="+mn-cs"/>
            </a:endParaRPr>
          </a:p>
          <a:p>
            <a:pPr algn="ctr" fontAlgn="auto">
              <a:spcBef>
                <a:spcPts val="0"/>
              </a:spcBef>
              <a:spcAft>
                <a:spcPts val="0"/>
              </a:spcAft>
              <a:defRPr/>
            </a:pPr>
            <a:r>
              <a:rPr lang="tr-TR" sz="2800" b="1" dirty="0">
                <a:effectLst>
                  <a:outerShdw blurRad="38100" dist="38100" dir="2700000" algn="tl">
                    <a:srgbClr val="000000"/>
                  </a:outerShdw>
                </a:effectLst>
                <a:latin typeface="Times New Roman" pitchFamily="18" charset="0"/>
                <a:cs typeface="+mn-cs"/>
              </a:rPr>
              <a:t>Disiplin cezası vermeye yetkili amir ve kurullar:</a:t>
            </a:r>
          </a:p>
          <a:p>
            <a:pPr fontAlgn="auto">
              <a:spcBef>
                <a:spcPts val="0"/>
              </a:spcBef>
              <a:spcAft>
                <a:spcPts val="0"/>
              </a:spcAft>
              <a:defRPr/>
            </a:pPr>
            <a:endParaRPr lang="tr-TR" sz="2400" b="1" dirty="0">
              <a:solidFill>
                <a:srgbClr val="CC0066"/>
              </a:solidFill>
              <a:latin typeface="Times New Roman" pitchFamily="18" charset="0"/>
              <a:cs typeface="Times New Roman" pitchFamily="18" charset="0"/>
            </a:endParaRPr>
          </a:p>
          <a:p>
            <a:pPr fontAlgn="auto">
              <a:spcBef>
                <a:spcPts val="0"/>
              </a:spcBef>
              <a:spcAft>
                <a:spcPts val="0"/>
              </a:spcAft>
              <a:defRPr/>
            </a:pPr>
            <a:r>
              <a:rPr lang="tr-TR" sz="2400" b="1" dirty="0">
                <a:solidFill>
                  <a:srgbClr val="CC0066"/>
                </a:solidFill>
                <a:latin typeface="Times New Roman" pitchFamily="18" charset="0"/>
                <a:cs typeface="Times New Roman" pitchFamily="18" charset="0"/>
              </a:rPr>
              <a:t>MADDE 126- </a:t>
            </a:r>
            <a:r>
              <a:rPr lang="tr-TR" sz="2400" b="1" dirty="0">
                <a:solidFill>
                  <a:srgbClr val="FF66FF"/>
                </a:solidFill>
                <a:latin typeface="Times New Roman" pitchFamily="18" charset="0"/>
                <a:cs typeface="Times New Roman" pitchFamily="18" charset="0"/>
              </a:rPr>
              <a:t>(Değişik: birinci fıkra: 29/11/1984-KHK 243/27 md) </a:t>
            </a:r>
            <a:r>
              <a:rPr lang="tr-TR" sz="2400" b="1" dirty="0">
                <a:latin typeface="Times New Roman" pitchFamily="18" charset="0"/>
                <a:cs typeface="Times New Roman" pitchFamily="18" charset="0"/>
              </a:rPr>
              <a:t>Uyarma, kınama ve aylıktan kesme cezaları disiplin amirleri tarafından; kademe ilerlemesinin durdurulması cezası, memurun bağlı olduğu kurumdaki disiplin kurulunun kararı alındıktan sonra, atamaya yetkili amirler, il disiplin kurullarının kararlarına dayanan hallerde Valiler tarafından verilir.</a:t>
            </a:r>
          </a:p>
          <a:p>
            <a:pPr fontAlgn="auto">
              <a:spcBef>
                <a:spcPts val="0"/>
              </a:spcBef>
              <a:spcAft>
                <a:spcPts val="0"/>
              </a:spcAft>
              <a:defRPr/>
            </a:pPr>
            <a:r>
              <a:rPr lang="tr-TR" sz="2400" b="1" dirty="0">
                <a:solidFill>
                  <a:srgbClr val="CC0066"/>
                </a:solidFill>
                <a:latin typeface="Times New Roman" pitchFamily="18" charset="0"/>
                <a:cs typeface="Times New Roman" pitchFamily="18" charset="0"/>
              </a:rPr>
              <a:t>	 Devlet memurluğundan çıkarma cezası amirlerin bu yoldaki isteği üzerine, memurun bağlı bulunduğu kurumun yüksek disiplin kurulu kararı ile verilir.</a:t>
            </a:r>
          </a:p>
          <a:p>
            <a:pPr fontAlgn="auto">
              <a:spcBef>
                <a:spcPts val="0"/>
              </a:spcBef>
              <a:spcAft>
                <a:spcPts val="0"/>
              </a:spcAft>
              <a:defRPr/>
            </a:pPr>
            <a:endParaRPr lang="tr-TR" sz="2400" b="1" dirty="0">
              <a:solidFill>
                <a:srgbClr val="CC0066"/>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539750" y="549275"/>
            <a:ext cx="8294688" cy="249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2400" b="1">
                <a:solidFill>
                  <a:schemeClr val="bg2"/>
                </a:solidFill>
                <a:latin typeface="Times New Roman" pitchFamily="18" charset="0"/>
              </a:rPr>
              <a:t>	</a:t>
            </a:r>
            <a:r>
              <a:rPr lang="tr-TR" altLang="tr-TR" sz="2400" b="1">
                <a:solidFill>
                  <a:schemeClr val="hlink"/>
                </a:solidFill>
                <a:latin typeface="Times New Roman" pitchFamily="18" charset="0"/>
                <a:cs typeface="Times New Roman" pitchFamily="18" charset="0"/>
              </a:rPr>
              <a:t>Disiplin kurulu ve yüksek disiplin kurulunun ayrı bir ceza tayinine yetkisi yoktur.</a:t>
            </a:r>
            <a:r>
              <a:rPr lang="tr-TR" altLang="tr-TR" sz="2400" b="1">
                <a:solidFill>
                  <a:schemeClr val="bg2"/>
                </a:solidFill>
                <a:latin typeface="Times New Roman" pitchFamily="18" charset="0"/>
                <a:cs typeface="Times New Roman" pitchFamily="18" charset="0"/>
              </a:rPr>
              <a:t> </a:t>
            </a:r>
            <a:r>
              <a:rPr lang="tr-TR" altLang="tr-TR" sz="2400" b="1">
                <a:latin typeface="Times New Roman" pitchFamily="18" charset="0"/>
                <a:cs typeface="Times New Roman" pitchFamily="18" charset="0"/>
              </a:rPr>
              <a:t>Cezayı kabul veya reddeder. Ret halinde atamaya yetkili amirler 15 gün içinde başka bir disiplin cezası vermekte serbesttirler.</a:t>
            </a:r>
          </a:p>
          <a:p>
            <a:pPr eaLnBrk="1" hangingPunct="1">
              <a:spcBef>
                <a:spcPct val="50000"/>
              </a:spcBef>
              <a:buFontTx/>
              <a:buNone/>
            </a:pPr>
            <a:r>
              <a:rPr lang="tr-TR" altLang="tr-TR" sz="2400" b="1">
                <a:latin typeface="Times New Roman" pitchFamily="18" charset="0"/>
                <a:cs typeface="Times New Roman" pitchFamily="18" charset="0"/>
              </a:rPr>
              <a:t>	     Özel kanunların disiplin cezası vermeye yetkili amir ve kurullarla ilgili hükümleri saklıdır. (657/  126. md)	</a:t>
            </a:r>
            <a:endParaRPr lang="tr-TR" altLang="tr-TR" sz="2400" b="1">
              <a:latin typeface="Times New Roman" pitchFamily="18" charset="0"/>
            </a:endParaRPr>
          </a:p>
        </p:txBody>
      </p:sp>
      <p:sp>
        <p:nvSpPr>
          <p:cNvPr id="138243" name="Rectangle 7"/>
          <p:cNvSpPr>
            <a:spLocks noChangeArrowheads="1"/>
          </p:cNvSpPr>
          <p:nvPr/>
        </p:nvSpPr>
        <p:spPr bwMode="auto">
          <a:xfrm>
            <a:off x="611188" y="3357563"/>
            <a:ext cx="8137525"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2400" b="1">
                <a:solidFill>
                  <a:schemeClr val="hlink"/>
                </a:solidFill>
                <a:latin typeface="Times New Roman" pitchFamily="18" charset="0"/>
              </a:rPr>
              <a:t>      </a:t>
            </a:r>
            <a:r>
              <a:rPr lang="tr-TR" altLang="tr-TR" sz="2400" b="1">
                <a:solidFill>
                  <a:srgbClr val="FF0000"/>
                </a:solidFill>
                <a:latin typeface="Times New Roman" pitchFamily="18" charset="0"/>
              </a:rPr>
              <a:t>NOT: </a:t>
            </a:r>
            <a:r>
              <a:rPr lang="tr-TR" altLang="tr-TR" sz="2400" b="1">
                <a:solidFill>
                  <a:schemeClr val="hlink"/>
                </a:solidFill>
                <a:latin typeface="Times New Roman" pitchFamily="18" charset="0"/>
              </a:rPr>
              <a:t>Disiplin cezasını gerektiren fiil ve hallerin işlendiği tarihten itibaren nihayet iki yıl içinde disiplin cezası verilmediği takdirde </a:t>
            </a:r>
            <a:r>
              <a:rPr lang="tr-TR" altLang="tr-TR" sz="2400" b="1">
                <a:solidFill>
                  <a:srgbClr val="FF0000"/>
                </a:solidFill>
                <a:latin typeface="Times New Roman" pitchFamily="18" charset="0"/>
              </a:rPr>
              <a:t>ceza verme yetkisinin </a:t>
            </a:r>
            <a:r>
              <a:rPr lang="tr-TR" altLang="tr-TR" sz="2400" b="1">
                <a:solidFill>
                  <a:schemeClr val="hlink"/>
                </a:solidFill>
                <a:latin typeface="Times New Roman" pitchFamily="18" charset="0"/>
              </a:rPr>
              <a:t>zaman aşımına uğrayacağını dikkate alması gereken muhakkikin; iyi bir planlamayla, raporunu verdikten sonra diğer işlemlerin sonuçlanmasına yetecek kadar zamanı ilgi işler için ayırması gerekir. (657/  127. md) </a:t>
            </a:r>
            <a:r>
              <a:rPr lang="tr-TR" altLang="tr-TR" sz="2400" b="1">
                <a:latin typeface="Times New Roman" pitchFamily="18" charset="0"/>
              </a:rPr>
              <a:t>Aksi halde sorumlu olur.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6" name="Rectangle 4"/>
          <p:cNvSpPr>
            <a:spLocks noChangeArrowheads="1"/>
          </p:cNvSpPr>
          <p:nvPr/>
        </p:nvSpPr>
        <p:spPr bwMode="auto">
          <a:xfrm>
            <a:off x="179388" y="188913"/>
            <a:ext cx="8640762" cy="6556375"/>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r>
              <a:rPr lang="tr-TR" sz="2400" b="1" dirty="0">
                <a:solidFill>
                  <a:schemeClr val="hlink"/>
                </a:solidFill>
                <a:latin typeface="Times New Roman" pitchFamily="18" charset="0"/>
                <a:cs typeface="+mn-cs"/>
              </a:rPr>
              <a:t>                                     </a:t>
            </a:r>
            <a:r>
              <a:rPr lang="tr-TR" sz="2400" b="1" u="sng" dirty="0">
                <a:solidFill>
                  <a:schemeClr val="hlink"/>
                </a:solidFill>
                <a:effectLst>
                  <a:outerShdw blurRad="38100" dist="38100" dir="2700000" algn="tl">
                    <a:srgbClr val="000000"/>
                  </a:outerShdw>
                </a:effectLst>
                <a:latin typeface="Times New Roman" pitchFamily="18" charset="0"/>
                <a:cs typeface="+mn-cs"/>
              </a:rPr>
              <a:t>5580 SAYILI</a:t>
            </a:r>
            <a:r>
              <a:rPr lang="tr-TR" sz="2400" b="1" dirty="0">
                <a:solidFill>
                  <a:srgbClr val="333399"/>
                </a:solidFill>
                <a:effectLst>
                  <a:outerShdw blurRad="38100" dist="38100" dir="2700000" algn="tl">
                    <a:srgbClr val="000000"/>
                  </a:outerShdw>
                </a:effectLst>
                <a:latin typeface="Times New Roman" pitchFamily="18" charset="0"/>
                <a:cs typeface="+mn-cs"/>
              </a:rPr>
              <a:t> </a:t>
            </a:r>
            <a:br>
              <a:rPr lang="tr-TR" sz="2400" b="1" dirty="0">
                <a:solidFill>
                  <a:srgbClr val="333399"/>
                </a:solidFill>
                <a:effectLst>
                  <a:outerShdw blurRad="38100" dist="38100" dir="2700000" algn="tl">
                    <a:srgbClr val="000000"/>
                  </a:outerShdw>
                </a:effectLst>
                <a:latin typeface="Times New Roman" pitchFamily="18" charset="0"/>
                <a:cs typeface="+mn-cs"/>
              </a:rPr>
            </a:br>
            <a:r>
              <a:rPr lang="tr-TR" sz="2400" b="1" dirty="0">
                <a:solidFill>
                  <a:srgbClr val="333399"/>
                </a:solidFill>
                <a:effectLst>
                  <a:outerShdw blurRad="38100" dist="38100" dir="2700000" algn="tl">
                    <a:srgbClr val="000000"/>
                  </a:outerShdw>
                </a:effectLst>
                <a:latin typeface="Times New Roman" pitchFamily="18" charset="0"/>
                <a:cs typeface="+mn-cs"/>
              </a:rPr>
              <a:t>          </a:t>
            </a:r>
            <a:r>
              <a:rPr lang="tr-TR" sz="2400" b="1" u="sng" dirty="0">
                <a:latin typeface="Times New Roman" pitchFamily="18" charset="0"/>
                <a:cs typeface="+mn-cs"/>
              </a:rPr>
              <a:t>ÖZEL ÖĞRETİM KURUMLARI KANUNU</a:t>
            </a:r>
            <a:r>
              <a:rPr lang="tr-TR" sz="2400" b="1" dirty="0">
                <a:latin typeface="Times New Roman" pitchFamily="18" charset="0"/>
                <a:cs typeface="+mn-cs"/>
              </a:rPr>
              <a:t/>
            </a:r>
            <a:br>
              <a:rPr lang="tr-TR" sz="2400" b="1" dirty="0">
                <a:latin typeface="Times New Roman" pitchFamily="18" charset="0"/>
                <a:cs typeface="+mn-cs"/>
              </a:rPr>
            </a:br>
            <a:r>
              <a:rPr lang="tr-TR" sz="2400" dirty="0">
                <a:latin typeface="+mn-lt"/>
                <a:cs typeface="+mn-cs"/>
              </a:rPr>
              <a:t/>
            </a:r>
            <a:br>
              <a:rPr lang="tr-TR" sz="2400" dirty="0">
                <a:latin typeface="+mn-lt"/>
                <a:cs typeface="+mn-cs"/>
              </a:rPr>
            </a:br>
            <a:r>
              <a:rPr lang="tr-TR" sz="2400" dirty="0">
                <a:latin typeface="+mn-lt"/>
                <a:cs typeface="+mn-cs"/>
              </a:rPr>
              <a:t>           </a:t>
            </a:r>
            <a:r>
              <a:rPr lang="tr-TR" sz="2800" b="1" dirty="0">
                <a:latin typeface="+mn-lt"/>
                <a:cs typeface="+mn-cs"/>
              </a:rPr>
              <a:t>Kurumlarda görev yapan yönetici, öğretmen, uzman öğretici ve usta öğreticiler, bu Kanun hükümleri saklı kalmak üzere;  </a:t>
            </a:r>
          </a:p>
          <a:p>
            <a:pPr fontAlgn="auto">
              <a:spcBef>
                <a:spcPts val="0"/>
              </a:spcBef>
              <a:spcAft>
                <a:spcPts val="0"/>
              </a:spcAft>
              <a:defRPr/>
            </a:pPr>
            <a:r>
              <a:rPr lang="tr-TR" dirty="0">
                <a:effectLst>
                  <a:outerShdw blurRad="38100" dist="38100" dir="2700000" algn="tl">
                    <a:srgbClr val="000000"/>
                  </a:outerShdw>
                </a:effectLst>
                <a:latin typeface="+mn-lt"/>
                <a:cs typeface="+mn-cs"/>
              </a:rPr>
              <a:t>    </a:t>
            </a:r>
            <a:r>
              <a:rPr lang="tr-TR" sz="2400" b="1" dirty="0">
                <a:latin typeface="Times New Roman" pitchFamily="18" charset="0"/>
                <a:cs typeface="+mn-cs"/>
              </a:rPr>
              <a:t>Madde 9/ b) </a:t>
            </a:r>
            <a:r>
              <a:rPr lang="tr-TR" sz="2400" b="1" dirty="0">
                <a:solidFill>
                  <a:srgbClr val="669900"/>
                </a:solidFill>
                <a:latin typeface="Times New Roman" pitchFamily="18" charset="0"/>
                <a:cs typeface="+mn-cs"/>
              </a:rPr>
              <a:t>Yetki, sorumluluk, ödül ve cezalar ile bunların uygulanması bakımından; </a:t>
            </a:r>
            <a:r>
              <a:rPr lang="tr-TR" sz="2400" b="1" dirty="0">
                <a:solidFill>
                  <a:schemeClr val="hlink"/>
                </a:solidFill>
                <a:latin typeface="Times New Roman" pitchFamily="18" charset="0"/>
                <a:cs typeface="+mn-cs"/>
              </a:rPr>
              <a:t>657 sayılı Devlet Memurları Kanunu,</a:t>
            </a:r>
            <a:r>
              <a:rPr lang="tr-TR" sz="2400" b="1" dirty="0">
                <a:solidFill>
                  <a:srgbClr val="669900"/>
                </a:solidFill>
                <a:latin typeface="Times New Roman" pitchFamily="18" charset="0"/>
                <a:cs typeface="+mn-cs"/>
              </a:rPr>
              <a:t> </a:t>
            </a:r>
            <a:r>
              <a:rPr lang="tr-TR" sz="2400" b="1" dirty="0">
                <a:solidFill>
                  <a:srgbClr val="A50021"/>
                </a:solidFill>
                <a:latin typeface="Times New Roman" pitchFamily="18" charset="0"/>
                <a:cs typeface="+mn-cs"/>
              </a:rPr>
              <a:t>1702 sayılı İlk ve Orta Tedrisat Muallimlerinin Terfi ve Tecziyeleri Hakkında Kanun,</a:t>
            </a:r>
            <a:r>
              <a:rPr lang="tr-TR" sz="2400" b="1" dirty="0">
                <a:solidFill>
                  <a:srgbClr val="669900"/>
                </a:solidFill>
                <a:latin typeface="Times New Roman" pitchFamily="18" charset="0"/>
                <a:cs typeface="+mn-cs"/>
              </a:rPr>
              <a:t> </a:t>
            </a:r>
            <a:r>
              <a:rPr lang="tr-TR" sz="2400" b="1" dirty="0">
                <a:solidFill>
                  <a:srgbClr val="990099"/>
                </a:solidFill>
                <a:latin typeface="Times New Roman" pitchFamily="18" charset="0"/>
                <a:cs typeface="+mn-cs"/>
              </a:rPr>
              <a:t>4357 sayılı Hususi İdarelerden Maaş Alan İlkokul Öğretmenlerinin Kadrolarına Terfi, Taltif ve Cezalandırılmalarına ve Bu Öğretmenler İçin Teşkil Edilecek Sağlık ve İçtimaî Yardım Sandığı ile Yapı Sandığına ve Öğretmenlerin Alacaklarına Dair Kanun </a:t>
            </a:r>
            <a:r>
              <a:rPr lang="tr-TR" sz="2400" b="1" i="1" u="sng" dirty="0">
                <a:solidFill>
                  <a:srgbClr val="FF33CC"/>
                </a:solidFill>
                <a:latin typeface="Times New Roman" pitchFamily="18" charset="0"/>
                <a:cs typeface="+mn-cs"/>
              </a:rPr>
              <a:t>(Bunların Disiplin Hükümleri MÜLGA)</a:t>
            </a:r>
            <a:r>
              <a:rPr lang="tr-TR" sz="2400" dirty="0">
                <a:solidFill>
                  <a:srgbClr val="FF33CC"/>
                </a:solidFill>
                <a:latin typeface="Times New Roman" pitchFamily="18" charset="0"/>
                <a:cs typeface="+mn-cs"/>
              </a:rPr>
              <a:t> </a:t>
            </a:r>
            <a:r>
              <a:rPr lang="tr-TR" sz="2400" dirty="0">
                <a:solidFill>
                  <a:srgbClr val="669900"/>
                </a:solidFill>
                <a:latin typeface="Times New Roman" pitchFamily="18" charset="0"/>
                <a:cs typeface="+mn-cs"/>
              </a:rPr>
              <a:t> </a:t>
            </a:r>
            <a:r>
              <a:rPr lang="tr-TR" sz="2400" b="1" dirty="0">
                <a:solidFill>
                  <a:srgbClr val="669900"/>
                </a:solidFill>
                <a:latin typeface="Times New Roman" pitchFamily="18" charset="0"/>
                <a:cs typeface="+mn-cs"/>
              </a:rPr>
              <a:t>ile </a:t>
            </a:r>
            <a:r>
              <a:rPr lang="tr-TR" sz="2400" dirty="0">
                <a:latin typeface="Times New Roman" pitchFamily="18" charset="0"/>
                <a:cs typeface="+mn-cs"/>
              </a:rPr>
              <a:t>4483 sayılı Memurlar ve Diğer Kamu Görevlilerinin Yargılanması Hakkında Kanun, </a:t>
            </a:r>
            <a:r>
              <a:rPr lang="tr-TR" sz="2400" b="1" dirty="0">
                <a:solidFill>
                  <a:srgbClr val="669900"/>
                </a:solidFill>
                <a:latin typeface="Times New Roman" pitchFamily="18" charset="0"/>
                <a:cs typeface="+mn-cs"/>
              </a:rPr>
              <a:t/>
            </a:r>
            <a:br>
              <a:rPr lang="tr-TR" sz="2400" b="1" dirty="0">
                <a:solidFill>
                  <a:srgbClr val="669900"/>
                </a:solidFill>
                <a:latin typeface="Times New Roman" pitchFamily="18" charset="0"/>
                <a:cs typeface="+mn-cs"/>
              </a:rPr>
            </a:br>
            <a:r>
              <a:rPr lang="tr-TR" sz="2400" b="1" dirty="0">
                <a:latin typeface="Times New Roman" pitchFamily="18" charset="0"/>
                <a:cs typeface="+mn-cs"/>
              </a:rPr>
              <a:t>	</a:t>
            </a:r>
            <a:r>
              <a:rPr lang="tr-TR" sz="2400" b="1" dirty="0">
                <a:solidFill>
                  <a:srgbClr val="669900"/>
                </a:solidFill>
                <a:latin typeface="Times New Roman" pitchFamily="18" charset="0"/>
                <a:cs typeface="+mn-cs"/>
              </a:rPr>
              <a:t>hükümlerine tâbidir.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547688" y="715963"/>
            <a:ext cx="8596312" cy="762000"/>
          </a:xfrm>
        </p:spPr>
        <p:txBody>
          <a:bodyPr rtlCol="0">
            <a:normAutofit/>
          </a:bodyPr>
          <a:lstStyle/>
          <a:p>
            <a:pPr eaLnBrk="1" fontAlgn="auto" hangingPunct="1">
              <a:spcAft>
                <a:spcPts val="0"/>
              </a:spcAft>
              <a:defRPr/>
            </a:pPr>
            <a:r>
              <a:rPr lang="tr-TR">
                <a:effectLst>
                  <a:outerShdw blurRad="38100" dist="38100" dir="2700000" algn="tl">
                    <a:srgbClr val="000000"/>
                  </a:outerShdw>
                </a:effectLst>
              </a:rPr>
              <a:t>	</a:t>
            </a:r>
          </a:p>
        </p:txBody>
      </p:sp>
      <p:sp>
        <p:nvSpPr>
          <p:cNvPr id="137225" name="Rectangle 9"/>
          <p:cNvSpPr>
            <a:spLocks noChangeArrowheads="1"/>
          </p:cNvSpPr>
          <p:nvPr/>
        </p:nvSpPr>
        <p:spPr bwMode="auto">
          <a:xfrm>
            <a:off x="827088" y="188913"/>
            <a:ext cx="7488237" cy="5878512"/>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endParaRPr lang="tr-TR" b="1" dirty="0">
              <a:solidFill>
                <a:srgbClr val="090FF7"/>
              </a:solidFill>
              <a:effectLst>
                <a:outerShdw blurRad="38100" dist="38100" dir="2700000" algn="tl">
                  <a:srgbClr val="000000"/>
                </a:outerShdw>
              </a:effectLst>
              <a:latin typeface="+mn-lt"/>
              <a:cs typeface="+mn-cs"/>
            </a:endParaRPr>
          </a:p>
          <a:p>
            <a:pPr algn="ctr" fontAlgn="auto">
              <a:spcBef>
                <a:spcPts val="0"/>
              </a:spcBef>
              <a:spcAft>
                <a:spcPts val="0"/>
              </a:spcAft>
              <a:defRPr/>
            </a:pPr>
            <a:r>
              <a:rPr lang="tr-TR" sz="6600" b="1" i="1" u="sng" dirty="0">
                <a:solidFill>
                  <a:schemeClr val="tx1">
                    <a:lumMod val="65000"/>
                  </a:schemeClr>
                </a:solidFill>
                <a:effectLst>
                  <a:outerShdw blurRad="38100" dist="38100" dir="2700000" algn="tl">
                    <a:srgbClr val="000000"/>
                  </a:outerShdw>
                </a:effectLst>
                <a:latin typeface="Arial Black" pitchFamily="34" charset="0"/>
                <a:cs typeface="+mn-cs"/>
              </a:rPr>
              <a:t>4483 SAYILI</a:t>
            </a:r>
          </a:p>
          <a:p>
            <a:pPr fontAlgn="auto">
              <a:spcBef>
                <a:spcPts val="0"/>
              </a:spcBef>
              <a:spcAft>
                <a:spcPts val="0"/>
              </a:spcAft>
              <a:defRPr/>
            </a:pPr>
            <a:endParaRPr lang="tr-TR" b="1" dirty="0">
              <a:solidFill>
                <a:schemeClr val="tx1">
                  <a:lumMod val="65000"/>
                </a:schemeClr>
              </a:solidFill>
              <a:effectLst>
                <a:outerShdw blurRad="38100" dist="38100" dir="2700000" algn="tl">
                  <a:srgbClr val="000000"/>
                </a:outerShdw>
              </a:effectLst>
              <a:latin typeface="+mn-lt"/>
              <a:cs typeface="+mn-cs"/>
            </a:endParaRPr>
          </a:p>
          <a:p>
            <a:pPr fontAlgn="auto">
              <a:spcBef>
                <a:spcPts val="0"/>
              </a:spcBef>
              <a:spcAft>
                <a:spcPts val="0"/>
              </a:spcAft>
              <a:defRPr/>
            </a:pPr>
            <a:endParaRPr lang="tr-TR" b="1" dirty="0">
              <a:solidFill>
                <a:schemeClr val="tx1">
                  <a:lumMod val="65000"/>
                </a:schemeClr>
              </a:solidFill>
              <a:effectLst>
                <a:outerShdw blurRad="38100" dist="38100" dir="2700000" algn="tl">
                  <a:srgbClr val="000000"/>
                </a:outerShdw>
              </a:effectLst>
              <a:latin typeface="+mn-lt"/>
              <a:cs typeface="+mn-cs"/>
            </a:endParaRPr>
          </a:p>
          <a:p>
            <a:pPr algn="ctr" fontAlgn="auto">
              <a:spcBef>
                <a:spcPts val="0"/>
              </a:spcBef>
              <a:spcAft>
                <a:spcPts val="0"/>
              </a:spcAft>
              <a:defRPr/>
            </a:pPr>
            <a:r>
              <a:rPr lang="de-DE" sz="3200" b="1" dirty="0">
                <a:solidFill>
                  <a:schemeClr val="tx1">
                    <a:lumMod val="65000"/>
                  </a:schemeClr>
                </a:solidFill>
                <a:effectLst>
                  <a:outerShdw blurRad="38100" dist="38100" dir="2700000" algn="tl">
                    <a:srgbClr val="000000"/>
                  </a:outerShdw>
                </a:effectLst>
                <a:latin typeface="+mn-lt"/>
                <a:cs typeface="+mn-cs"/>
              </a:rPr>
              <a:t>MEMURLAR VE DİĞER KAMU GÖREVLİLERİNİN </a:t>
            </a:r>
            <a:endParaRPr lang="tr-TR" sz="3200" b="1" dirty="0">
              <a:solidFill>
                <a:schemeClr val="tx1">
                  <a:lumMod val="65000"/>
                </a:schemeClr>
              </a:solidFill>
              <a:effectLst>
                <a:outerShdw blurRad="38100" dist="38100" dir="2700000" algn="tl">
                  <a:srgbClr val="000000"/>
                </a:outerShdw>
              </a:effectLst>
              <a:latin typeface="+mn-lt"/>
              <a:cs typeface="+mn-cs"/>
            </a:endParaRPr>
          </a:p>
          <a:p>
            <a:pPr algn="ctr" fontAlgn="auto">
              <a:spcBef>
                <a:spcPts val="0"/>
              </a:spcBef>
              <a:spcAft>
                <a:spcPts val="0"/>
              </a:spcAft>
              <a:defRPr/>
            </a:pPr>
            <a:r>
              <a:rPr lang="de-DE" sz="3200" b="1" dirty="0">
                <a:solidFill>
                  <a:schemeClr val="tx1">
                    <a:lumMod val="65000"/>
                  </a:schemeClr>
                </a:solidFill>
                <a:effectLst>
                  <a:outerShdw blurRad="38100" dist="38100" dir="2700000" algn="tl">
                    <a:srgbClr val="000000"/>
                  </a:outerShdw>
                </a:effectLst>
                <a:latin typeface="+mn-lt"/>
                <a:cs typeface="+mn-cs"/>
              </a:rPr>
              <a:t>YARGILANMASI HAKKINDA KANUN</a:t>
            </a:r>
            <a:endParaRPr lang="tr-TR" sz="3200" b="1" dirty="0">
              <a:solidFill>
                <a:schemeClr val="tx1">
                  <a:lumMod val="65000"/>
                </a:schemeClr>
              </a:solidFill>
              <a:effectLst>
                <a:outerShdw blurRad="38100" dist="38100" dir="2700000" algn="tl">
                  <a:srgbClr val="000000"/>
                </a:outerShdw>
              </a:effectLst>
              <a:latin typeface="+mn-lt"/>
              <a:cs typeface="+mn-cs"/>
            </a:endParaRPr>
          </a:p>
          <a:p>
            <a:pPr algn="ctr" fontAlgn="auto">
              <a:spcBef>
                <a:spcPts val="0"/>
              </a:spcBef>
              <a:spcAft>
                <a:spcPts val="0"/>
              </a:spcAft>
              <a:defRPr/>
            </a:pPr>
            <a:endParaRPr lang="tr-TR" sz="3200" b="1" dirty="0">
              <a:solidFill>
                <a:schemeClr val="tx1">
                  <a:lumMod val="65000"/>
                </a:schemeClr>
              </a:solidFill>
              <a:effectLst>
                <a:outerShdw blurRad="38100" dist="38100" dir="2700000" algn="tl">
                  <a:srgbClr val="000000"/>
                </a:outerShdw>
              </a:effectLst>
              <a:latin typeface="+mn-lt"/>
              <a:cs typeface="+mn-cs"/>
            </a:endParaRPr>
          </a:p>
          <a:p>
            <a:pPr algn="ctr" fontAlgn="auto">
              <a:spcBef>
                <a:spcPts val="0"/>
              </a:spcBef>
              <a:spcAft>
                <a:spcPts val="0"/>
              </a:spcAft>
              <a:defRPr/>
            </a:pPr>
            <a:endParaRPr lang="tr-TR" sz="3200" b="1" dirty="0">
              <a:solidFill>
                <a:schemeClr val="tx1">
                  <a:lumMod val="65000"/>
                </a:schemeClr>
              </a:solidFill>
              <a:effectLst>
                <a:outerShdw blurRad="38100" dist="38100" dir="2700000" algn="tl">
                  <a:srgbClr val="000000"/>
                </a:outerShdw>
              </a:effectLst>
              <a:latin typeface="+mn-lt"/>
              <a:cs typeface="+mn-cs"/>
            </a:endParaRPr>
          </a:p>
          <a:p>
            <a:pPr algn="ctr" fontAlgn="auto">
              <a:spcBef>
                <a:spcPts val="0"/>
              </a:spcBef>
              <a:spcAft>
                <a:spcPts val="0"/>
              </a:spcAft>
              <a:defRPr/>
            </a:pPr>
            <a:endParaRPr lang="tr-TR" sz="3200" b="1" dirty="0">
              <a:solidFill>
                <a:schemeClr val="tx1">
                  <a:lumMod val="65000"/>
                </a:schemeClr>
              </a:solidFill>
              <a:effectLst>
                <a:outerShdw blurRad="38100" dist="38100" dir="2700000" algn="tl">
                  <a:srgbClr val="000000"/>
                </a:outerShdw>
              </a:effectLst>
              <a:latin typeface="+mn-lt"/>
              <a:cs typeface="+mn-cs"/>
            </a:endParaRPr>
          </a:p>
          <a:p>
            <a:pPr algn="ctr" fontAlgn="auto">
              <a:spcBef>
                <a:spcPts val="0"/>
              </a:spcBef>
              <a:spcAft>
                <a:spcPts val="0"/>
              </a:spcAft>
              <a:defRPr/>
            </a:pPr>
            <a:endParaRPr lang="tr-TR" sz="3200" b="1" dirty="0">
              <a:effectLst>
                <a:outerShdw blurRad="38100" dist="38100" dir="2700000" algn="tl">
                  <a:srgbClr val="000000"/>
                </a:outerShdw>
              </a:effectLst>
              <a:latin typeface="+mn-lt"/>
              <a:cs typeface="+mn-cs"/>
            </a:endParaRPr>
          </a:p>
          <a:p>
            <a:pPr algn="ctr" fontAlgn="auto">
              <a:spcBef>
                <a:spcPts val="0"/>
              </a:spcBef>
              <a:spcAft>
                <a:spcPts val="0"/>
              </a:spcAft>
              <a:defRPr/>
            </a:pPr>
            <a:endParaRPr lang="en-AU" sz="3200" b="1" dirty="0">
              <a:effectLst>
                <a:outerShdw blurRad="38100" dist="38100" dir="2700000" algn="tl">
                  <a:srgbClr val="000000"/>
                </a:outerShdw>
              </a:effectLst>
              <a:latin typeface="+mn-lt"/>
              <a:cs typeface="+mn-cs"/>
            </a:endParaRPr>
          </a:p>
        </p:txBody>
      </p:sp>
      <p:sp>
        <p:nvSpPr>
          <p:cNvPr id="140293" name="5 Dikdörtgen"/>
          <p:cNvSpPr>
            <a:spLocks noChangeArrowheads="1"/>
          </p:cNvSpPr>
          <p:nvPr/>
        </p:nvSpPr>
        <p:spPr bwMode="auto">
          <a:xfrm>
            <a:off x="684213" y="3860800"/>
            <a:ext cx="8208962" cy="138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800" b="1">
                <a:solidFill>
                  <a:srgbClr val="FF0000"/>
                </a:solidFill>
                <a:latin typeface="Times New Roman" pitchFamily="18" charset="0"/>
                <a:cs typeface="Times New Roman" pitchFamily="18" charset="0"/>
              </a:rPr>
              <a:t>Yayınlandığı Resmi Gazetenin Tarihi: 4 Aralık 1 999 </a:t>
            </a:r>
          </a:p>
          <a:p>
            <a:pPr eaLnBrk="1" hangingPunct="1">
              <a:spcBef>
                <a:spcPct val="0"/>
              </a:spcBef>
              <a:buFontTx/>
              <a:buNone/>
            </a:pPr>
            <a:r>
              <a:rPr lang="tr-TR" altLang="tr-TR" sz="2800" b="1">
                <a:solidFill>
                  <a:srgbClr val="FF0000"/>
                </a:solidFill>
                <a:latin typeface="Times New Roman" pitchFamily="18" charset="0"/>
                <a:cs typeface="Times New Roman" pitchFamily="18" charset="0"/>
              </a:rPr>
              <a:t>Sayısı: 23896, Kabul Tarihi: 2.12.1999,</a:t>
            </a:r>
          </a:p>
          <a:p>
            <a:pPr eaLnBrk="1" hangingPunct="1">
              <a:spcBef>
                <a:spcPct val="0"/>
              </a:spcBef>
              <a:buFontTx/>
              <a:buNone/>
            </a:pPr>
            <a:r>
              <a:rPr lang="tr-TR" altLang="tr-TR" sz="2800" b="1">
                <a:solidFill>
                  <a:srgbClr val="FF0000"/>
                </a:solidFill>
                <a:latin typeface="Times New Roman" pitchFamily="18" charset="0"/>
              </a:rPr>
              <a:t>Değişiklik: Kanun 5232, Kabul Tarihi: 17.7.2004</a:t>
            </a:r>
            <a:endParaRPr lang="tr-TR" altLang="tr-TR" sz="2800" b="1">
              <a:solidFill>
                <a:srgbClr val="FF0000"/>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ChangeArrowheads="1"/>
          </p:cNvSpPr>
          <p:nvPr/>
        </p:nvSpPr>
        <p:spPr bwMode="auto">
          <a:xfrm>
            <a:off x="250825" y="260350"/>
            <a:ext cx="8893175" cy="6586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b="1" u="sng">
                <a:latin typeface="Times New Roman" pitchFamily="18" charset="0"/>
                <a:cs typeface="Times New Roman" pitchFamily="18" charset="0"/>
              </a:rPr>
              <a:t>Amaç</a:t>
            </a:r>
          </a:p>
          <a:p>
            <a:pPr eaLnBrk="1" hangingPunct="1">
              <a:spcBef>
                <a:spcPct val="0"/>
              </a:spcBef>
              <a:buFontTx/>
              <a:buNone/>
            </a:pPr>
            <a:r>
              <a:rPr lang="tr-TR" altLang="tr-TR" sz="2400" b="1">
                <a:solidFill>
                  <a:srgbClr val="000000"/>
                </a:solidFill>
                <a:latin typeface="Times New Roman" pitchFamily="18" charset="0"/>
                <a:cs typeface="Times New Roman" pitchFamily="18" charset="0"/>
              </a:rPr>
              <a:t>Madde 1. -Bu Kanunun amacı, memurlar ve diğer kamu görevlilerinin görevleri sebebiyle işledikleri suçlardan dolayı yargılanabilmeleri için </a:t>
            </a:r>
            <a:r>
              <a:rPr lang="tr-TR" altLang="tr-TR" sz="2400" b="1">
                <a:solidFill>
                  <a:schemeClr val="hlink"/>
                </a:solidFill>
                <a:latin typeface="Times New Roman" pitchFamily="18" charset="0"/>
                <a:cs typeface="Times New Roman" pitchFamily="18" charset="0"/>
              </a:rPr>
              <a:t>izin vermeye yetkili mercileri</a:t>
            </a:r>
            <a:r>
              <a:rPr lang="tr-TR" altLang="tr-TR" sz="2400" b="1">
                <a:solidFill>
                  <a:srgbClr val="000000"/>
                </a:solidFill>
                <a:latin typeface="Times New Roman" pitchFamily="18" charset="0"/>
                <a:cs typeface="Times New Roman" pitchFamily="18" charset="0"/>
              </a:rPr>
              <a:t> belirtmek ve izlenecek usulü düzenlemektir.</a:t>
            </a:r>
            <a:endParaRPr lang="tr-TR" altLang="tr-TR" sz="2400">
              <a:latin typeface="Times New Roman" pitchFamily="18" charset="0"/>
              <a:cs typeface="Times New Roman" pitchFamily="18" charset="0"/>
            </a:endParaRPr>
          </a:p>
          <a:p>
            <a:pPr eaLnBrk="1" hangingPunct="1">
              <a:spcBef>
                <a:spcPct val="0"/>
              </a:spcBef>
              <a:buFontTx/>
              <a:buNone/>
            </a:pPr>
            <a:r>
              <a:rPr lang="tr-TR" altLang="tr-TR" sz="2400" b="1" u="sng">
                <a:latin typeface="Times New Roman" pitchFamily="18" charset="0"/>
                <a:cs typeface="Times New Roman" pitchFamily="18" charset="0"/>
              </a:rPr>
              <a:t>Kapsam </a:t>
            </a:r>
          </a:p>
          <a:p>
            <a:pPr eaLnBrk="1" hangingPunct="1">
              <a:spcBef>
                <a:spcPct val="0"/>
              </a:spcBef>
              <a:buFontTx/>
              <a:buNone/>
            </a:pPr>
            <a:r>
              <a:rPr lang="tr-TR" altLang="tr-TR" sz="2400" b="1">
                <a:solidFill>
                  <a:srgbClr val="CC3300"/>
                </a:solidFill>
                <a:latin typeface="Times New Roman" pitchFamily="18" charset="0"/>
                <a:cs typeface="Times New Roman" pitchFamily="18" charset="0"/>
              </a:rPr>
              <a:t>Madde 2. -Bu Kanun, Devletin ve diğer kamu tüzel kişilerinin genel idare esaslarına göre yürüttükleri kamu hizmetlerinin gerektirdiği asli ve sürekli görevleri ifa eden memurlar ve diğer </a:t>
            </a:r>
            <a:r>
              <a:rPr lang="tr-TR" altLang="tr-TR" sz="2400" b="1" u="sng">
                <a:solidFill>
                  <a:srgbClr val="CC3300"/>
                </a:solidFill>
                <a:latin typeface="Times New Roman" pitchFamily="18" charset="0"/>
                <a:cs typeface="Times New Roman" pitchFamily="18" charset="0"/>
              </a:rPr>
              <a:t>kamu görevlilerinin görevleri sebebiyle işledikleri suçlar</a:t>
            </a:r>
            <a:r>
              <a:rPr lang="tr-TR" altLang="tr-TR" sz="2400" b="1">
                <a:solidFill>
                  <a:srgbClr val="CC3300"/>
                </a:solidFill>
                <a:latin typeface="Times New Roman" pitchFamily="18" charset="0"/>
                <a:cs typeface="Times New Roman" pitchFamily="18" charset="0"/>
              </a:rPr>
              <a:t> hakkında uygulanır. </a:t>
            </a:r>
            <a:endParaRPr lang="tr-TR" altLang="tr-TR" sz="2400">
              <a:solidFill>
                <a:srgbClr val="CC3300"/>
              </a:solidFill>
              <a:latin typeface="Times New Roman" pitchFamily="18" charset="0"/>
              <a:cs typeface="Times New Roman" pitchFamily="18" charset="0"/>
            </a:endParaRPr>
          </a:p>
          <a:p>
            <a:pPr eaLnBrk="1" hangingPunct="1">
              <a:spcBef>
                <a:spcPct val="0"/>
              </a:spcBef>
              <a:buFontTx/>
              <a:buNone/>
            </a:pPr>
            <a:r>
              <a:rPr lang="tr-TR" altLang="tr-TR" sz="2400" b="1">
                <a:solidFill>
                  <a:srgbClr val="333399"/>
                </a:solidFill>
                <a:latin typeface="Times New Roman" pitchFamily="18" charset="0"/>
                <a:cs typeface="Times New Roman" pitchFamily="18" charset="0"/>
              </a:rPr>
              <a:t>     Görevleri ve sıfatları sebebiyle özel soruşturma ve kovuşturma usullerine tâbi olanlara ilişkin kanun hükümleri ile suçun niteliği yönünden kanunlarda gösterilen soruşturma ve kovuşturma usullerine ilişkin hükümler saklıdır. </a:t>
            </a:r>
          </a:p>
          <a:p>
            <a:pPr eaLnBrk="1" hangingPunct="1">
              <a:spcBef>
                <a:spcPct val="0"/>
              </a:spcBef>
              <a:buFontTx/>
              <a:buNone/>
            </a:pPr>
            <a:r>
              <a:rPr lang="tr-TR" altLang="tr-TR" sz="2000" b="1">
                <a:solidFill>
                  <a:srgbClr val="333399"/>
                </a:solidFill>
                <a:latin typeface="Times New Roman" pitchFamily="18" charset="0"/>
                <a:cs typeface="Times New Roman" pitchFamily="18" charset="0"/>
              </a:rPr>
              <a:t>      </a:t>
            </a:r>
            <a:r>
              <a:rPr lang="tr-TR" altLang="tr-TR" sz="2400" b="1">
                <a:solidFill>
                  <a:schemeClr val="hlink"/>
                </a:solidFill>
                <a:latin typeface="Times New Roman" pitchFamily="18" charset="0"/>
                <a:cs typeface="Times New Roman" pitchFamily="18" charset="0"/>
              </a:rPr>
              <a:t>Ağır cezayı gerektiren suçüstü hali genel hükümlere tâbidir </a:t>
            </a:r>
            <a:r>
              <a:rPr lang="tr-TR" altLang="tr-TR" sz="2400" b="1" i="1">
                <a:solidFill>
                  <a:schemeClr val="hlink"/>
                </a:solidFill>
                <a:latin typeface="Times New Roman" pitchFamily="18" charset="0"/>
                <a:cs typeface="Times New Roman" pitchFamily="18" charset="0"/>
              </a:rPr>
              <a:t>.</a:t>
            </a:r>
          </a:p>
          <a:p>
            <a:pPr eaLnBrk="1" hangingPunct="1">
              <a:spcBef>
                <a:spcPct val="0"/>
              </a:spcBef>
              <a:buFontTx/>
              <a:buNone/>
            </a:pPr>
            <a:r>
              <a:rPr lang="tr-TR" altLang="tr-TR" sz="2400" b="1">
                <a:solidFill>
                  <a:srgbClr val="333399"/>
                </a:solidFill>
                <a:latin typeface="Times New Roman" pitchFamily="18" charset="0"/>
                <a:cs typeface="Times New Roman" pitchFamily="18" charset="0"/>
              </a:rPr>
              <a:t>     </a:t>
            </a:r>
            <a:r>
              <a:rPr lang="tr-TR" altLang="tr-TR" sz="2400" b="1">
                <a:solidFill>
                  <a:srgbClr val="FF33CC"/>
                </a:solidFill>
                <a:latin typeface="Times New Roman" pitchFamily="18" charset="0"/>
                <a:cs typeface="Times New Roman" pitchFamily="18" charset="0"/>
              </a:rPr>
              <a:t>Disiplin hükümleri saklıdır</a:t>
            </a:r>
            <a:r>
              <a:rPr lang="tr-TR" altLang="tr-TR" sz="2000" b="1">
                <a:solidFill>
                  <a:srgbClr val="FF33CC"/>
                </a:solidFill>
                <a:latin typeface="Times New Roman" pitchFamily="18" charset="0"/>
                <a:cs typeface="Times New Roman" pitchFamily="18" charset="0"/>
              </a:rPr>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96962"/>
                                        </p:tgtEl>
                                        <p:attrNameLst>
                                          <p:attrName>style.visibility</p:attrName>
                                        </p:attrNameLst>
                                      </p:cBhvr>
                                      <p:to>
                                        <p:strVal val="visible"/>
                                      </p:to>
                                    </p:set>
                                    <p:anim calcmode="lin" valueType="num">
                                      <p:cBhvr>
                                        <p:cTn id="7" dur="300" fill="hold"/>
                                        <p:tgtEl>
                                          <p:spTgt spid="296962"/>
                                        </p:tgtEl>
                                        <p:attrNameLst>
                                          <p:attrName>ppt_w</p:attrName>
                                        </p:attrNameLst>
                                      </p:cBhvr>
                                      <p:tavLst>
                                        <p:tav tm="0">
                                          <p:val>
                                            <p:fltVal val="0"/>
                                          </p:val>
                                        </p:tav>
                                        <p:tav tm="100000">
                                          <p:val>
                                            <p:strVal val="#ppt_w"/>
                                          </p:val>
                                        </p:tav>
                                      </p:tavLst>
                                    </p:anim>
                                    <p:anim calcmode="lin" valueType="num">
                                      <p:cBhvr>
                                        <p:cTn id="8" dur="300" fill="hold"/>
                                        <p:tgtEl>
                                          <p:spTgt spid="29696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autoUpdateAnimBg="0"/>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0" y="0"/>
            <a:ext cx="9396413" cy="7110413"/>
          </a:xfrm>
          <a:prstGeom prst="rect">
            <a:avLst/>
          </a:prstGeom>
          <a:noFill/>
          <a:ln w="12700" cap="sq">
            <a:noFill/>
            <a:miter lim="800000"/>
            <a:headEnd type="none" w="sm" len="sm"/>
            <a:tailEnd type="none" w="sm" len="sm"/>
          </a:ln>
        </p:spPr>
        <p:txBody>
          <a:bodyPr>
            <a:spAutoFit/>
          </a:bodyPr>
          <a:lstStyle/>
          <a:p>
            <a:pPr>
              <a:defRPr/>
            </a:pPr>
            <a:r>
              <a:rPr lang="fr-FR" sz="2400" b="1" i="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İzin</a:t>
            </a:r>
            <a:r>
              <a:rPr lang="fr-FR" sz="2400" b="1"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400" b="1" i="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vermeye</a:t>
            </a:r>
            <a:r>
              <a:rPr lang="fr-FR" sz="2400" b="1"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400" b="1" i="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yetkili</a:t>
            </a:r>
            <a:r>
              <a:rPr lang="fr-FR" sz="2400" b="1"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400" b="1" i="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merciler</a:t>
            </a:r>
            <a:endParaRPr lang="en-AU" sz="2400" b="1"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fr-FR" sz="2000" b="1" dirty="0" err="1">
                <a:solidFill>
                  <a:srgbClr val="CC3300"/>
                </a:solidFill>
                <a:latin typeface="Times New Roman" pitchFamily="18" charset="0"/>
                <a:cs typeface="Times New Roman" pitchFamily="18" charset="0"/>
              </a:rPr>
              <a:t>Madde</a:t>
            </a:r>
            <a:r>
              <a:rPr lang="fr-FR" sz="2000" b="1" dirty="0">
                <a:solidFill>
                  <a:srgbClr val="CC3300"/>
                </a:solidFill>
                <a:latin typeface="Times New Roman" pitchFamily="18" charset="0"/>
                <a:cs typeface="Times New Roman" pitchFamily="18" charset="0"/>
              </a:rPr>
              <a:t> 3. - </a:t>
            </a:r>
            <a:r>
              <a:rPr lang="fr-FR" sz="2000" b="1" dirty="0" err="1">
                <a:solidFill>
                  <a:srgbClr val="CC3300"/>
                </a:solidFill>
                <a:latin typeface="Times New Roman" pitchFamily="18" charset="0"/>
                <a:cs typeface="Times New Roman" pitchFamily="18" charset="0"/>
              </a:rPr>
              <a:t>Soruşturma</a:t>
            </a:r>
            <a:r>
              <a:rPr lang="fr-FR" sz="2000" b="1" dirty="0">
                <a:solidFill>
                  <a:srgbClr val="CC3300"/>
                </a:solidFill>
                <a:latin typeface="Times New Roman" pitchFamily="18" charset="0"/>
                <a:cs typeface="Times New Roman" pitchFamily="18" charset="0"/>
              </a:rPr>
              <a:t> </a:t>
            </a:r>
            <a:r>
              <a:rPr lang="fr-FR" sz="2000" b="1" dirty="0" err="1">
                <a:solidFill>
                  <a:srgbClr val="CC3300"/>
                </a:solidFill>
                <a:latin typeface="Times New Roman" pitchFamily="18" charset="0"/>
                <a:cs typeface="Times New Roman" pitchFamily="18" charset="0"/>
              </a:rPr>
              <a:t>izni</a:t>
            </a:r>
            <a:r>
              <a:rPr lang="fr-FR" sz="2000" b="1" dirty="0">
                <a:solidFill>
                  <a:srgbClr val="CC3300"/>
                </a:solidFill>
                <a:latin typeface="Times New Roman" pitchFamily="18" charset="0"/>
                <a:cs typeface="Times New Roman" pitchFamily="18" charset="0"/>
              </a:rPr>
              <a:t> </a:t>
            </a:r>
            <a:r>
              <a:rPr lang="fr-FR" sz="2000" b="1" dirty="0" err="1">
                <a:solidFill>
                  <a:srgbClr val="CC3300"/>
                </a:solidFill>
                <a:latin typeface="Times New Roman" pitchFamily="18" charset="0"/>
                <a:cs typeface="Times New Roman" pitchFamily="18" charset="0"/>
              </a:rPr>
              <a:t>yetkisi</a:t>
            </a:r>
            <a:r>
              <a:rPr lang="fr-FR" sz="2000" b="1" dirty="0">
                <a:solidFill>
                  <a:srgbClr val="CC3300"/>
                </a:solidFill>
                <a:latin typeface="Times New Roman" pitchFamily="18" charset="0"/>
                <a:cs typeface="Times New Roman" pitchFamily="18" charset="0"/>
              </a:rPr>
              <a:t>; </a:t>
            </a:r>
            <a:endParaRPr lang="en-AU" sz="2000" b="1" dirty="0">
              <a:solidFill>
                <a:srgbClr val="CC3300"/>
              </a:solidFill>
              <a:latin typeface="Times New Roman" pitchFamily="18" charset="0"/>
              <a:cs typeface="Times New Roman" pitchFamily="18" charset="0"/>
            </a:endParaRPr>
          </a:p>
          <a:p>
            <a:pPr>
              <a:defRPr/>
            </a:pPr>
            <a:r>
              <a:rPr lang="fr-FR" sz="2400" b="1" dirty="0">
                <a:solidFill>
                  <a:srgbClr val="333399"/>
                </a:solidFill>
                <a:latin typeface="Times New Roman" pitchFamily="18" charset="0"/>
                <a:cs typeface="Times New Roman" pitchFamily="18" charset="0"/>
              </a:rPr>
              <a:t>a) </a:t>
            </a:r>
            <a:r>
              <a:rPr lang="fr-FR" sz="2400" b="1" dirty="0" err="1">
                <a:solidFill>
                  <a:srgbClr val="333399"/>
                </a:solidFill>
                <a:latin typeface="Times New Roman" pitchFamily="18" charset="0"/>
                <a:cs typeface="Times New Roman" pitchFamily="18" charset="0"/>
              </a:rPr>
              <a:t>İlçede</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görevli</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memurlar</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ve</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diğer</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kamu</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görevlileri</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hakkında</a:t>
            </a:r>
            <a:r>
              <a:rPr lang="fr-FR" sz="2400" b="1" dirty="0">
                <a:solidFill>
                  <a:srgbClr val="333399"/>
                </a:solidFill>
                <a:latin typeface="Times New Roman" pitchFamily="18" charset="0"/>
                <a:cs typeface="Times New Roman" pitchFamily="18" charset="0"/>
              </a:rPr>
              <a:t> </a:t>
            </a:r>
            <a:r>
              <a:rPr lang="fr-FR" sz="2400" b="1" dirty="0" err="1">
                <a:solidFill>
                  <a:srgbClr val="333399"/>
                </a:solidFill>
                <a:latin typeface="Times New Roman" pitchFamily="18" charset="0"/>
                <a:cs typeface="Times New Roman" pitchFamily="18" charset="0"/>
              </a:rPr>
              <a:t>kaymakam</a:t>
            </a:r>
            <a:r>
              <a:rPr lang="fr-FR" sz="2400" b="1" dirty="0">
                <a:solidFill>
                  <a:srgbClr val="333399"/>
                </a:solidFill>
                <a:latin typeface="Times New Roman" pitchFamily="18" charset="0"/>
                <a:cs typeface="Times New Roman" pitchFamily="18" charset="0"/>
              </a:rPr>
              <a:t>, </a:t>
            </a:r>
            <a:endParaRPr lang="en-AU" sz="2400" b="1" dirty="0">
              <a:solidFill>
                <a:srgbClr val="333399"/>
              </a:solidFill>
              <a:latin typeface="Times New Roman" pitchFamily="18" charset="0"/>
              <a:cs typeface="Times New Roman" pitchFamily="18" charset="0"/>
            </a:endParaRPr>
          </a:p>
          <a:p>
            <a:pPr>
              <a:defRPr/>
            </a:pPr>
            <a:r>
              <a:rPr lang="fr-FR" sz="2400" b="1" dirty="0">
                <a:solidFill>
                  <a:srgbClr val="FF33CC"/>
                </a:solidFill>
                <a:latin typeface="Times New Roman" pitchFamily="18" charset="0"/>
                <a:cs typeface="Times New Roman" pitchFamily="18" charset="0"/>
              </a:rPr>
              <a:t>b) </a:t>
            </a:r>
            <a:r>
              <a:rPr lang="fr-FR" sz="2400" b="1" dirty="0" err="1">
                <a:solidFill>
                  <a:srgbClr val="FF33CC"/>
                </a:solidFill>
                <a:latin typeface="Times New Roman" pitchFamily="18" charset="0"/>
                <a:cs typeface="Times New Roman" pitchFamily="18" charset="0"/>
              </a:rPr>
              <a:t>İlde</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ve</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merkez</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ilçede</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görevli</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memurlar</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ve</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diğer</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kamu</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görevlileri</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hakkında</a:t>
            </a:r>
            <a:r>
              <a:rPr lang="fr-FR" sz="2400" b="1" dirty="0">
                <a:solidFill>
                  <a:srgbClr val="FF33CC"/>
                </a:solidFill>
                <a:latin typeface="Times New Roman" pitchFamily="18" charset="0"/>
                <a:cs typeface="Times New Roman" pitchFamily="18" charset="0"/>
              </a:rPr>
              <a:t> </a:t>
            </a:r>
            <a:r>
              <a:rPr lang="fr-FR" sz="2400" b="1" dirty="0" err="1">
                <a:solidFill>
                  <a:srgbClr val="FF33CC"/>
                </a:solidFill>
                <a:latin typeface="Times New Roman" pitchFamily="18" charset="0"/>
                <a:cs typeface="Times New Roman" pitchFamily="18" charset="0"/>
              </a:rPr>
              <a:t>vali</a:t>
            </a:r>
            <a:r>
              <a:rPr lang="fr-FR" sz="2400" b="1" dirty="0">
                <a:solidFill>
                  <a:srgbClr val="FF33CC"/>
                </a:solidFill>
                <a:latin typeface="Times New Roman" pitchFamily="18" charset="0"/>
                <a:cs typeface="Times New Roman" pitchFamily="18" charset="0"/>
              </a:rPr>
              <a:t>, </a:t>
            </a:r>
            <a:endParaRPr lang="en-AU" sz="2400" b="1" dirty="0">
              <a:solidFill>
                <a:srgbClr val="FF33CC"/>
              </a:solidFill>
              <a:latin typeface="Times New Roman" pitchFamily="18" charset="0"/>
              <a:cs typeface="Times New Roman" pitchFamily="18" charset="0"/>
            </a:endParaRPr>
          </a:p>
          <a:p>
            <a:pPr>
              <a:defRPr/>
            </a:pPr>
            <a:r>
              <a:rPr lang="fr-FR" sz="2400" b="1" dirty="0">
                <a:solidFill>
                  <a:srgbClr val="CC3300"/>
                </a:solidFill>
                <a:latin typeface="Times New Roman" pitchFamily="18" charset="0"/>
                <a:cs typeface="Times New Roman" pitchFamily="18" charset="0"/>
              </a:rPr>
              <a:t>c) </a:t>
            </a:r>
            <a:r>
              <a:rPr lang="fr-FR" sz="2400" b="1" dirty="0" err="1">
                <a:solidFill>
                  <a:srgbClr val="CC3300"/>
                </a:solidFill>
                <a:latin typeface="Times New Roman" pitchFamily="18" charset="0"/>
                <a:cs typeface="Times New Roman" pitchFamily="18" charset="0"/>
              </a:rPr>
              <a:t>Bölge</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düzeyinde</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teşkilatlanan</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kurum</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ve</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kuruluşlarda</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görev</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yapan</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memurlar</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ve</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diğer</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kamu</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görevlileri</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hakkında</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görev</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yaptıkları</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ilin</a:t>
            </a:r>
            <a:r>
              <a:rPr lang="fr-FR" sz="2400" b="1" dirty="0">
                <a:solidFill>
                  <a:srgbClr val="CC3300"/>
                </a:solidFill>
                <a:latin typeface="Times New Roman" pitchFamily="18" charset="0"/>
                <a:cs typeface="Times New Roman" pitchFamily="18" charset="0"/>
              </a:rPr>
              <a:t> </a:t>
            </a:r>
            <a:r>
              <a:rPr lang="fr-FR" sz="2400" b="1" dirty="0" err="1">
                <a:solidFill>
                  <a:srgbClr val="CC3300"/>
                </a:solidFill>
                <a:latin typeface="Times New Roman" pitchFamily="18" charset="0"/>
                <a:cs typeface="Times New Roman" pitchFamily="18" charset="0"/>
              </a:rPr>
              <a:t>valisi</a:t>
            </a:r>
            <a:r>
              <a:rPr lang="fr-FR" sz="2400" b="1" dirty="0">
                <a:solidFill>
                  <a:srgbClr val="CC3300"/>
                </a:solidFill>
                <a:latin typeface="Times New Roman" pitchFamily="18" charset="0"/>
                <a:cs typeface="Times New Roman" pitchFamily="18" charset="0"/>
              </a:rPr>
              <a:t>, </a:t>
            </a:r>
            <a:endParaRPr lang="en-AU" sz="2400" b="1" dirty="0">
              <a:solidFill>
                <a:srgbClr val="CC3300"/>
              </a:solidFill>
              <a:latin typeface="Times New Roman" pitchFamily="18" charset="0"/>
              <a:cs typeface="Times New Roman" pitchFamily="18" charset="0"/>
            </a:endParaRPr>
          </a:p>
          <a:p>
            <a:pPr>
              <a:defRPr/>
            </a:pPr>
            <a:r>
              <a:rPr lang="fr-FR" sz="2400" b="1" dirty="0">
                <a:solidFill>
                  <a:srgbClr val="990099"/>
                </a:solidFill>
                <a:latin typeface="Times New Roman" pitchFamily="18" charset="0"/>
                <a:cs typeface="Times New Roman" pitchFamily="18" charset="0"/>
              </a:rPr>
              <a:t>d) </a:t>
            </a:r>
            <a:r>
              <a:rPr lang="fr-FR" sz="2400" b="1" dirty="0" err="1">
                <a:solidFill>
                  <a:srgbClr val="990099"/>
                </a:solidFill>
                <a:latin typeface="Times New Roman" pitchFamily="18" charset="0"/>
                <a:cs typeface="Times New Roman" pitchFamily="18" charset="0"/>
              </a:rPr>
              <a:t>Başbakanlık</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ve</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bakanlıkların</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merkez</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ve</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bağlı</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veya</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ilgili</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kuruluşlarında</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görev</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yapan</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diğer</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memur</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ve</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kamu</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görevlileri</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hakkında</a:t>
            </a:r>
            <a:r>
              <a:rPr lang="fr-FR" sz="2400" b="1" dirty="0">
                <a:solidFill>
                  <a:srgbClr val="990099"/>
                </a:solidFill>
                <a:latin typeface="Times New Roman" pitchFamily="18" charset="0"/>
                <a:cs typeface="Times New Roman" pitchFamily="18" charset="0"/>
              </a:rPr>
              <a:t> o </a:t>
            </a:r>
            <a:r>
              <a:rPr lang="fr-FR" sz="2400" b="1" dirty="0" err="1">
                <a:solidFill>
                  <a:srgbClr val="990099"/>
                </a:solidFill>
                <a:latin typeface="Times New Roman" pitchFamily="18" charset="0"/>
                <a:cs typeface="Times New Roman" pitchFamily="18" charset="0"/>
              </a:rPr>
              <a:t>kuruluşun</a:t>
            </a:r>
            <a:r>
              <a:rPr lang="fr-FR" sz="2400" b="1" dirty="0">
                <a:solidFill>
                  <a:srgbClr val="990099"/>
                </a:solidFill>
                <a:latin typeface="Times New Roman" pitchFamily="18" charset="0"/>
                <a:cs typeface="Times New Roman" pitchFamily="18" charset="0"/>
              </a:rPr>
              <a:t> en </a:t>
            </a:r>
            <a:r>
              <a:rPr lang="fr-FR" sz="2400" b="1" dirty="0" err="1">
                <a:solidFill>
                  <a:srgbClr val="990099"/>
                </a:solidFill>
                <a:latin typeface="Times New Roman" pitchFamily="18" charset="0"/>
                <a:cs typeface="Times New Roman" pitchFamily="18" charset="0"/>
              </a:rPr>
              <a:t>üst</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idari</a:t>
            </a:r>
            <a:r>
              <a:rPr lang="fr-FR" sz="2400" b="1" dirty="0">
                <a:solidFill>
                  <a:srgbClr val="990099"/>
                </a:solidFill>
                <a:latin typeface="Times New Roman" pitchFamily="18" charset="0"/>
                <a:cs typeface="Times New Roman" pitchFamily="18" charset="0"/>
              </a:rPr>
              <a:t> </a:t>
            </a:r>
            <a:r>
              <a:rPr lang="fr-FR" sz="2400" b="1" dirty="0" err="1">
                <a:solidFill>
                  <a:srgbClr val="990099"/>
                </a:solidFill>
                <a:latin typeface="Times New Roman" pitchFamily="18" charset="0"/>
                <a:cs typeface="Times New Roman" pitchFamily="18" charset="0"/>
              </a:rPr>
              <a:t>amiri</a:t>
            </a:r>
            <a:r>
              <a:rPr lang="fr-FR" sz="2400" b="1" dirty="0">
                <a:solidFill>
                  <a:srgbClr val="990099"/>
                </a:solidFill>
                <a:latin typeface="Times New Roman" pitchFamily="18" charset="0"/>
                <a:cs typeface="Times New Roman" pitchFamily="18" charset="0"/>
              </a:rPr>
              <a:t>, </a:t>
            </a:r>
            <a:endParaRPr lang="en-AU" sz="2400" b="1" dirty="0">
              <a:solidFill>
                <a:srgbClr val="990099"/>
              </a:solidFill>
              <a:latin typeface="Times New Roman" pitchFamily="18" charset="0"/>
              <a:cs typeface="Times New Roman" pitchFamily="18" charset="0"/>
            </a:endParaRPr>
          </a:p>
          <a:p>
            <a:pPr>
              <a:defRPr/>
            </a:pPr>
            <a:r>
              <a:rPr lang="fr-FR" sz="2400" b="1" dirty="0">
                <a:solidFill>
                  <a:srgbClr val="008000"/>
                </a:solidFill>
                <a:latin typeface="Times New Roman" pitchFamily="18" charset="0"/>
                <a:cs typeface="Times New Roman" pitchFamily="18" charset="0"/>
              </a:rPr>
              <a:t>e) </a:t>
            </a:r>
            <a:r>
              <a:rPr lang="tr-TR" sz="2400" b="1" dirty="0">
                <a:latin typeface="Calibri" pitchFamily="34" charset="0"/>
              </a:rPr>
              <a:t>Bakanlar Kurulu kararı ile veya Başbakanlık ve bakanlıklar ile bağlı kuruluşların merkez teşkilâtında görevli olup, ortak kararla atanan memurlar ve diğer kamu görevlileri hakkında ilgili bakan veya Başbakan</a:t>
            </a:r>
            <a:r>
              <a:rPr lang="tr-TR" sz="2400" b="1" dirty="0">
                <a:solidFill>
                  <a:srgbClr val="00CC99"/>
                </a:solidFill>
                <a:latin typeface="Calibri" pitchFamily="34" charset="0"/>
              </a:rPr>
              <a:t>,</a:t>
            </a:r>
            <a:r>
              <a:rPr lang="tr-TR" sz="2400" dirty="0">
                <a:latin typeface="Calibri" pitchFamily="34" charset="0"/>
              </a:rPr>
              <a:t> </a:t>
            </a:r>
            <a:endParaRPr lang="tr-TR" sz="2400" dirty="0">
              <a:solidFill>
                <a:schemeClr val="hlink"/>
              </a:solidFill>
              <a:latin typeface="Times New Roman" pitchFamily="18" charset="0"/>
            </a:endParaRPr>
          </a:p>
          <a:p>
            <a:pPr>
              <a:defRPr/>
            </a:pPr>
            <a:r>
              <a:rPr lang="fr-FR" sz="2400" b="1" dirty="0">
                <a:solidFill>
                  <a:srgbClr val="003399"/>
                </a:solidFill>
                <a:latin typeface="Times New Roman" pitchFamily="18" charset="0"/>
                <a:cs typeface="Times New Roman" pitchFamily="18" charset="0"/>
              </a:rPr>
              <a:t>f) </a:t>
            </a:r>
            <a:r>
              <a:rPr lang="fr-FR" b="1" dirty="0">
                <a:solidFill>
                  <a:srgbClr val="003399"/>
                </a:solidFill>
                <a:latin typeface="Times New Roman" pitchFamily="18" charset="0"/>
                <a:cs typeface="Times New Roman" pitchFamily="18" charset="0"/>
              </a:rPr>
              <a:t>Türkiye </a:t>
            </a:r>
            <a:r>
              <a:rPr lang="fr-FR" b="1" dirty="0" err="1">
                <a:solidFill>
                  <a:srgbClr val="003399"/>
                </a:solidFill>
                <a:latin typeface="Times New Roman" pitchFamily="18" charset="0"/>
                <a:cs typeface="Times New Roman" pitchFamily="18" charset="0"/>
              </a:rPr>
              <a:t>Büyük</a:t>
            </a:r>
            <a:r>
              <a:rPr lang="fr-FR" b="1" dirty="0">
                <a:solidFill>
                  <a:srgbClr val="003399"/>
                </a:solidFill>
                <a:latin typeface="Times New Roman" pitchFamily="18" charset="0"/>
                <a:cs typeface="Times New Roman" pitchFamily="18" charset="0"/>
              </a:rPr>
              <a:t> Millet </a:t>
            </a:r>
            <a:r>
              <a:rPr lang="fr-FR" b="1" dirty="0" err="1">
                <a:solidFill>
                  <a:srgbClr val="003399"/>
                </a:solidFill>
                <a:latin typeface="Times New Roman" pitchFamily="18" charset="0"/>
                <a:cs typeface="Times New Roman" pitchFamily="18" charset="0"/>
              </a:rPr>
              <a:t>Meclisinde</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görevli</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memurlar</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ve</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diğer</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kamu</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görevlileri</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hakkında</a:t>
            </a:r>
            <a:r>
              <a:rPr lang="fr-FR" b="1" dirty="0">
                <a:solidFill>
                  <a:srgbClr val="003399"/>
                </a:solidFill>
                <a:latin typeface="Times New Roman" pitchFamily="18" charset="0"/>
                <a:cs typeface="Times New Roman" pitchFamily="18" charset="0"/>
              </a:rPr>
              <a:t> Türkiye </a:t>
            </a:r>
            <a:r>
              <a:rPr lang="fr-FR" b="1" dirty="0" err="1">
                <a:solidFill>
                  <a:srgbClr val="003399"/>
                </a:solidFill>
                <a:latin typeface="Times New Roman" pitchFamily="18" charset="0"/>
                <a:cs typeface="Times New Roman" pitchFamily="18" charset="0"/>
              </a:rPr>
              <a:t>Büyük</a:t>
            </a:r>
            <a:r>
              <a:rPr lang="fr-FR" b="1" dirty="0">
                <a:solidFill>
                  <a:srgbClr val="003399"/>
                </a:solidFill>
                <a:latin typeface="Times New Roman" pitchFamily="18" charset="0"/>
                <a:cs typeface="Times New Roman" pitchFamily="18" charset="0"/>
              </a:rPr>
              <a:t> Millet </a:t>
            </a:r>
            <a:r>
              <a:rPr lang="fr-FR" b="1" dirty="0" err="1">
                <a:solidFill>
                  <a:srgbClr val="003399"/>
                </a:solidFill>
                <a:latin typeface="Times New Roman" pitchFamily="18" charset="0"/>
                <a:cs typeface="Times New Roman" pitchFamily="18" charset="0"/>
              </a:rPr>
              <a:t>Meclisi</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Genel</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Sekreteri</a:t>
            </a:r>
            <a:r>
              <a:rPr lang="fr-FR" b="1" dirty="0">
                <a:solidFill>
                  <a:srgbClr val="003399"/>
                </a:solidFill>
                <a:latin typeface="Times New Roman" pitchFamily="18" charset="0"/>
                <a:cs typeface="Times New Roman" pitchFamily="18" charset="0"/>
              </a:rPr>
              <a:t>, Türkiye </a:t>
            </a:r>
            <a:r>
              <a:rPr lang="fr-FR" b="1" dirty="0" err="1">
                <a:solidFill>
                  <a:srgbClr val="003399"/>
                </a:solidFill>
                <a:latin typeface="Times New Roman" pitchFamily="18" charset="0"/>
                <a:cs typeface="Times New Roman" pitchFamily="18" charset="0"/>
              </a:rPr>
              <a:t>Büyük</a:t>
            </a:r>
            <a:r>
              <a:rPr lang="fr-FR" b="1" dirty="0">
                <a:solidFill>
                  <a:srgbClr val="003399"/>
                </a:solidFill>
                <a:latin typeface="Times New Roman" pitchFamily="18" charset="0"/>
                <a:cs typeface="Times New Roman" pitchFamily="18" charset="0"/>
              </a:rPr>
              <a:t> Millet </a:t>
            </a:r>
            <a:r>
              <a:rPr lang="fr-FR" b="1" dirty="0" err="1">
                <a:solidFill>
                  <a:srgbClr val="003399"/>
                </a:solidFill>
                <a:latin typeface="Times New Roman" pitchFamily="18" charset="0"/>
                <a:cs typeface="Times New Roman" pitchFamily="18" charset="0"/>
              </a:rPr>
              <a:t>Meclisi</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Genel</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Sekreteri</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yardımcıları</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hakkında</a:t>
            </a:r>
            <a:r>
              <a:rPr lang="fr-FR" b="1" dirty="0">
                <a:solidFill>
                  <a:srgbClr val="003399"/>
                </a:solidFill>
                <a:latin typeface="Times New Roman" pitchFamily="18" charset="0"/>
                <a:cs typeface="Times New Roman" pitchFamily="18" charset="0"/>
              </a:rPr>
              <a:t> Türkiye </a:t>
            </a:r>
            <a:r>
              <a:rPr lang="fr-FR" b="1" dirty="0" err="1">
                <a:solidFill>
                  <a:srgbClr val="003399"/>
                </a:solidFill>
                <a:latin typeface="Times New Roman" pitchFamily="18" charset="0"/>
                <a:cs typeface="Times New Roman" pitchFamily="18" charset="0"/>
              </a:rPr>
              <a:t>Büyük</a:t>
            </a:r>
            <a:r>
              <a:rPr lang="fr-FR" b="1" dirty="0">
                <a:solidFill>
                  <a:srgbClr val="003399"/>
                </a:solidFill>
                <a:latin typeface="Times New Roman" pitchFamily="18" charset="0"/>
                <a:cs typeface="Times New Roman" pitchFamily="18" charset="0"/>
              </a:rPr>
              <a:t> Millet </a:t>
            </a:r>
            <a:r>
              <a:rPr lang="fr-FR" b="1" dirty="0" err="1">
                <a:solidFill>
                  <a:srgbClr val="003399"/>
                </a:solidFill>
                <a:latin typeface="Times New Roman" pitchFamily="18" charset="0"/>
                <a:cs typeface="Times New Roman" pitchFamily="18" charset="0"/>
              </a:rPr>
              <a:t>Meclisi</a:t>
            </a:r>
            <a:r>
              <a:rPr lang="fr-FR" b="1" dirty="0">
                <a:solidFill>
                  <a:srgbClr val="003399"/>
                </a:solidFill>
                <a:latin typeface="Times New Roman" pitchFamily="18" charset="0"/>
                <a:cs typeface="Times New Roman" pitchFamily="18" charset="0"/>
              </a:rPr>
              <a:t> </a:t>
            </a:r>
            <a:r>
              <a:rPr lang="fr-FR" b="1" dirty="0" err="1">
                <a:solidFill>
                  <a:srgbClr val="003399"/>
                </a:solidFill>
                <a:latin typeface="Times New Roman" pitchFamily="18" charset="0"/>
                <a:cs typeface="Times New Roman" pitchFamily="18" charset="0"/>
              </a:rPr>
              <a:t>Başkanı</a:t>
            </a:r>
            <a:r>
              <a:rPr lang="fr-FR" b="1" dirty="0">
                <a:solidFill>
                  <a:srgbClr val="003399"/>
                </a:solidFill>
                <a:latin typeface="Times New Roman" pitchFamily="18" charset="0"/>
                <a:cs typeface="Times New Roman" pitchFamily="18" charset="0"/>
              </a:rPr>
              <a:t>, </a:t>
            </a:r>
            <a:endParaRPr lang="tr-TR" b="1" dirty="0">
              <a:solidFill>
                <a:srgbClr val="003399"/>
              </a:solidFill>
              <a:latin typeface="Times New Roman" pitchFamily="18" charset="0"/>
              <a:cs typeface="Times New Roman" pitchFamily="18" charset="0"/>
            </a:endParaRPr>
          </a:p>
          <a:p>
            <a:pPr>
              <a:defRPr/>
            </a:pPr>
            <a:endParaRPr lang="tr-TR" sz="2000" b="1" dirty="0">
              <a:solidFill>
                <a:srgbClr val="003399"/>
              </a:solidFill>
              <a:latin typeface="Times New Roman" pitchFamily="18" charset="0"/>
              <a:cs typeface="Times New Roman" pitchFamily="18" charset="0"/>
            </a:endParaRPr>
          </a:p>
          <a:p>
            <a:pPr>
              <a:defRPr/>
            </a:pPr>
            <a:endParaRPr lang="en-AU" sz="2000" b="1" dirty="0">
              <a:solidFill>
                <a:srgbClr val="003399"/>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97986"/>
                                        </p:tgtEl>
                                        <p:attrNameLst>
                                          <p:attrName>style.visibility</p:attrName>
                                        </p:attrNameLst>
                                      </p:cBhvr>
                                      <p:to>
                                        <p:strVal val="visible"/>
                                      </p:to>
                                    </p:set>
                                    <p:anim calcmode="lin" valueType="num">
                                      <p:cBhvr>
                                        <p:cTn id="7" dur="500" fill="hold"/>
                                        <p:tgtEl>
                                          <p:spTgt spid="297986"/>
                                        </p:tgtEl>
                                        <p:attrNameLst>
                                          <p:attrName>ppt_w</p:attrName>
                                        </p:attrNameLst>
                                      </p:cBhvr>
                                      <p:tavLst>
                                        <p:tav tm="0">
                                          <p:val>
                                            <p:fltVal val="0"/>
                                          </p:val>
                                        </p:tav>
                                        <p:tav tm="100000">
                                          <p:val>
                                            <p:strVal val="#ppt_w"/>
                                          </p:val>
                                        </p:tav>
                                      </p:tavLst>
                                    </p:anim>
                                    <p:anim calcmode="lin" valueType="num">
                                      <p:cBhvr>
                                        <p:cTn id="8" dur="500" fill="hold"/>
                                        <p:tgtEl>
                                          <p:spTgt spid="29798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autoUpdateAnimBg="0"/>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4"/>
          <p:cNvSpPr>
            <a:spLocks noChangeArrowheads="1"/>
          </p:cNvSpPr>
          <p:nvPr/>
        </p:nvSpPr>
        <p:spPr bwMode="auto">
          <a:xfrm>
            <a:off x="179388" y="188913"/>
            <a:ext cx="8964612" cy="6308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200" b="1">
                <a:solidFill>
                  <a:srgbClr val="990099"/>
                </a:solidFill>
              </a:rPr>
              <a:t>    </a:t>
            </a:r>
            <a:r>
              <a:rPr lang="fr-FR" altLang="tr-TR" sz="2200" b="1">
                <a:solidFill>
                  <a:srgbClr val="CC3300"/>
                </a:solidFill>
                <a:latin typeface="Times New Roman" pitchFamily="18" charset="0"/>
              </a:rPr>
              <a:t>g) Cumhurbaşkanlığında görevli memurlar ve diğer kamu görevlileri hakkında Cumhurbaşkanlığı Genel Sekreteri, Cumhurbaşkanlığı Genel Sekreteri hakkında Cumhurbaşkanı,</a:t>
            </a:r>
            <a:endParaRPr lang="en-AU" altLang="tr-TR" sz="2200" b="1">
              <a:solidFill>
                <a:srgbClr val="CC3300"/>
              </a:solidFill>
              <a:latin typeface="Times New Roman" pitchFamily="18" charset="0"/>
            </a:endParaRPr>
          </a:p>
          <a:p>
            <a:pPr eaLnBrk="1" hangingPunct="1">
              <a:spcBef>
                <a:spcPct val="0"/>
              </a:spcBef>
              <a:buFontTx/>
              <a:buNone/>
            </a:pPr>
            <a:r>
              <a:rPr lang="tr-TR" altLang="tr-TR" sz="2200" b="1">
                <a:latin typeface="Times New Roman" pitchFamily="18" charset="0"/>
              </a:rPr>
              <a:t>   </a:t>
            </a:r>
            <a:r>
              <a:rPr lang="fr-FR" altLang="tr-TR" sz="2200" b="1">
                <a:latin typeface="Times New Roman" pitchFamily="18" charset="0"/>
              </a:rPr>
              <a:t>h) Büyükşehir belediye başkanları, il ve ilçe belediye başkanları; büyükşehir, il ve ilçe belediye meclisi üyeleri ile il genel meclisi üyeleri hakkında İçişleri Bakanı, </a:t>
            </a:r>
            <a:endParaRPr lang="en-AU" altLang="tr-TR" sz="2200" b="1">
              <a:latin typeface="Times New Roman" pitchFamily="18" charset="0"/>
            </a:endParaRPr>
          </a:p>
          <a:p>
            <a:pPr eaLnBrk="1" hangingPunct="1">
              <a:spcBef>
                <a:spcPct val="0"/>
              </a:spcBef>
              <a:buFontTx/>
              <a:buNone/>
            </a:pPr>
            <a:r>
              <a:rPr lang="tr-TR" altLang="tr-TR" sz="2200" b="1">
                <a:solidFill>
                  <a:srgbClr val="990099"/>
                </a:solidFill>
                <a:latin typeface="Times New Roman" pitchFamily="18" charset="0"/>
              </a:rPr>
              <a:t>    </a:t>
            </a:r>
            <a:r>
              <a:rPr lang="fr-FR" altLang="tr-TR" sz="2200" b="1">
                <a:solidFill>
                  <a:srgbClr val="FF33CC"/>
                </a:solidFill>
                <a:latin typeface="Times New Roman" pitchFamily="18" charset="0"/>
              </a:rPr>
              <a:t>i) İlçelerdeki belde belediye başkanları ve belde belediye meclisi üyeleri hakkında kaymakam, merkez ilçelerdeki belde belediye başkanları ve belde belediye meclisi üyeleri hakkında bulundukları ilin valisi,</a:t>
            </a:r>
            <a:endParaRPr lang="en-AU" altLang="tr-TR" sz="2200" b="1">
              <a:solidFill>
                <a:srgbClr val="FF33CC"/>
              </a:solidFill>
              <a:latin typeface="Times New Roman" pitchFamily="18" charset="0"/>
            </a:endParaRPr>
          </a:p>
          <a:p>
            <a:pPr eaLnBrk="1" hangingPunct="1">
              <a:spcBef>
                <a:spcPct val="0"/>
              </a:spcBef>
              <a:buFontTx/>
              <a:buNone/>
            </a:pPr>
            <a:r>
              <a:rPr lang="tr-TR" altLang="tr-TR" sz="2200" b="1">
                <a:solidFill>
                  <a:srgbClr val="990099"/>
                </a:solidFill>
                <a:latin typeface="Times New Roman" pitchFamily="18" charset="0"/>
              </a:rPr>
              <a:t>    </a:t>
            </a:r>
            <a:r>
              <a:rPr lang="fr-FR" altLang="tr-TR" sz="2200" b="1">
                <a:solidFill>
                  <a:schemeClr val="hlink"/>
                </a:solidFill>
                <a:latin typeface="Times New Roman" pitchFamily="18" charset="0"/>
              </a:rPr>
              <a:t>j) Köy ve mahalle muhtarları ile bu Kanun kapsamına giren diğer memurlar ve kamu görevlileri hakkında ilçelerde kaymakam, merkez ilçede vali,</a:t>
            </a:r>
            <a:endParaRPr lang="en-AU" altLang="tr-TR" sz="2200" b="1">
              <a:solidFill>
                <a:schemeClr val="hlink"/>
              </a:solidFill>
              <a:latin typeface="Times New Roman" pitchFamily="18" charset="0"/>
            </a:endParaRPr>
          </a:p>
          <a:p>
            <a:pPr eaLnBrk="1" hangingPunct="1">
              <a:spcBef>
                <a:spcPct val="0"/>
              </a:spcBef>
              <a:buFontTx/>
              <a:buNone/>
            </a:pPr>
            <a:r>
              <a:rPr lang="tr-TR" altLang="tr-TR" sz="2200" b="1">
                <a:solidFill>
                  <a:srgbClr val="FF9900"/>
                </a:solidFill>
                <a:latin typeface="Times New Roman" pitchFamily="18" charset="0"/>
              </a:rPr>
              <a:t>          </a:t>
            </a:r>
            <a:r>
              <a:rPr lang="fr-FR" altLang="tr-TR" sz="2200" b="1">
                <a:solidFill>
                  <a:srgbClr val="FF9900"/>
                </a:solidFill>
                <a:latin typeface="Times New Roman" pitchFamily="18" charset="0"/>
              </a:rPr>
              <a:t>Yokluklarında ise vekilleri tarafından bizzat kullanılır.</a:t>
            </a:r>
            <a:endParaRPr lang="en-AU" altLang="tr-TR" sz="2200" b="1">
              <a:solidFill>
                <a:srgbClr val="FF9900"/>
              </a:solidFill>
              <a:latin typeface="Times New Roman" pitchFamily="18" charset="0"/>
            </a:endParaRPr>
          </a:p>
          <a:p>
            <a:pPr eaLnBrk="1" hangingPunct="1">
              <a:spcBef>
                <a:spcPct val="0"/>
              </a:spcBef>
              <a:buFontTx/>
              <a:buNone/>
            </a:pPr>
            <a:r>
              <a:rPr lang="tr-TR" altLang="tr-TR" sz="2200" b="1">
                <a:solidFill>
                  <a:srgbClr val="669900"/>
                </a:solidFill>
                <a:latin typeface="Times New Roman" pitchFamily="18" charset="0"/>
              </a:rPr>
              <a:t>     </a:t>
            </a:r>
            <a:r>
              <a:rPr lang="fr-FR" altLang="tr-TR" sz="2200" b="1">
                <a:solidFill>
                  <a:srgbClr val="669900"/>
                </a:solidFill>
                <a:latin typeface="Times New Roman" pitchFamily="18" charset="0"/>
              </a:rPr>
              <a:t>Yetkili mercilerin, saptanmasında, memur veya kamu görevlisinin suç tarihindeki görevi esas alınır.</a:t>
            </a:r>
            <a:endParaRPr lang="en-AU" altLang="tr-TR" sz="2200" b="1">
              <a:solidFill>
                <a:srgbClr val="669900"/>
              </a:solidFill>
              <a:latin typeface="Times New Roman" pitchFamily="18" charset="0"/>
            </a:endParaRPr>
          </a:p>
          <a:p>
            <a:pPr eaLnBrk="1" hangingPunct="1">
              <a:spcBef>
                <a:spcPct val="0"/>
              </a:spcBef>
              <a:buFontTx/>
              <a:buNone/>
            </a:pPr>
            <a:r>
              <a:rPr lang="tr-TR" altLang="tr-TR" sz="2200" b="1">
                <a:solidFill>
                  <a:srgbClr val="EA1648"/>
                </a:solidFill>
                <a:latin typeface="Times New Roman" pitchFamily="18" charset="0"/>
              </a:rPr>
              <a:t>     </a:t>
            </a:r>
            <a:r>
              <a:rPr lang="fr-FR" altLang="tr-TR" sz="2200" b="1">
                <a:solidFill>
                  <a:srgbClr val="EA1648"/>
                </a:solidFill>
                <a:latin typeface="Times New Roman" pitchFamily="18" charset="0"/>
              </a:rPr>
              <a:t>Ast ile üst memurun aynı fiile iştiraki halinde izin, üst memurun bağlı olduğu merciden istenir.</a:t>
            </a:r>
            <a:endParaRPr lang="en-AU" altLang="tr-TR" sz="2200" b="1">
              <a:solidFill>
                <a:srgbClr val="EA1648"/>
              </a:solidFill>
              <a:latin typeface="Times New Roman" pitchFamily="18" charset="0"/>
            </a:endParaRPr>
          </a:p>
          <a:p>
            <a:pPr eaLnBrk="1" hangingPunct="1">
              <a:spcBef>
                <a:spcPct val="50000"/>
              </a:spcBef>
              <a:buFontTx/>
              <a:buNone/>
            </a:pPr>
            <a:endParaRPr lang="en-AU" altLang="tr-TR" sz="2000" b="1">
              <a:solidFill>
                <a:srgbClr val="EA1648"/>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ChangeArrowheads="1"/>
          </p:cNvSpPr>
          <p:nvPr/>
        </p:nvSpPr>
        <p:spPr bwMode="auto">
          <a:xfrm>
            <a:off x="250825" y="981075"/>
            <a:ext cx="8569325" cy="526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tr-TR" sz="2800" b="1" u="sng">
                <a:latin typeface="Times New Roman" pitchFamily="18" charset="0"/>
                <a:cs typeface="Times New Roman" pitchFamily="18" charset="0"/>
              </a:rPr>
              <a:t>Olayın yetkili mercie iletilmesi, işleme konulmayacak ihbar ve</a:t>
            </a:r>
            <a:r>
              <a:rPr lang="tr-TR" altLang="tr-TR" sz="2800" b="1" u="sng">
                <a:latin typeface="Times New Roman" pitchFamily="18" charset="0"/>
                <a:cs typeface="Times New Roman" pitchFamily="18" charset="0"/>
              </a:rPr>
              <a:t> </a:t>
            </a:r>
            <a:r>
              <a:rPr lang="fr-FR" altLang="tr-TR" sz="2800" b="1" u="sng">
                <a:latin typeface="Times New Roman" pitchFamily="18" charset="0"/>
                <a:cs typeface="Times New Roman" pitchFamily="18" charset="0"/>
              </a:rPr>
              <a:t>şikayetler</a:t>
            </a:r>
            <a:r>
              <a:rPr lang="tr-TR" altLang="tr-TR" sz="2800" b="1" u="sng">
                <a:latin typeface="Times New Roman" pitchFamily="18" charset="0"/>
                <a:cs typeface="Times New Roman" pitchFamily="18" charset="0"/>
              </a:rPr>
              <a:t>:</a:t>
            </a:r>
          </a:p>
          <a:p>
            <a:pPr eaLnBrk="1" hangingPunct="1">
              <a:spcBef>
                <a:spcPct val="0"/>
              </a:spcBef>
              <a:buFontTx/>
              <a:buNone/>
            </a:pPr>
            <a:endParaRPr lang="en-AU" altLang="tr-TR" sz="2800" b="1" u="sng">
              <a:solidFill>
                <a:schemeClr val="bg1"/>
              </a:solidFill>
              <a:latin typeface="Times New Roman" pitchFamily="18" charset="0"/>
              <a:cs typeface="Times New Roman" pitchFamily="18" charset="0"/>
            </a:endParaRPr>
          </a:p>
          <a:p>
            <a:pPr eaLnBrk="1" hangingPunct="1">
              <a:spcBef>
                <a:spcPct val="0"/>
              </a:spcBef>
              <a:buFontTx/>
              <a:buNone/>
            </a:pPr>
            <a:r>
              <a:rPr lang="fr-FR" altLang="tr-TR" sz="2400" b="1">
                <a:solidFill>
                  <a:srgbClr val="000000"/>
                </a:solidFill>
                <a:latin typeface="Times New Roman" pitchFamily="18" charset="0"/>
                <a:cs typeface="Times New Roman" pitchFamily="18" charset="0"/>
              </a:rPr>
              <a:t>Madde 4. - </a:t>
            </a:r>
            <a:r>
              <a:rPr lang="fr-FR" altLang="tr-TR" sz="2400" b="1">
                <a:solidFill>
                  <a:schemeClr val="hlink"/>
                </a:solidFill>
                <a:latin typeface="Times New Roman" pitchFamily="18" charset="0"/>
                <a:cs typeface="Times New Roman" pitchFamily="18" charset="0"/>
              </a:rPr>
              <a:t>Cumhuriyet Başsavcıları,</a:t>
            </a:r>
            <a:r>
              <a:rPr lang="fr-FR" altLang="tr-TR" sz="2400" b="1">
                <a:solidFill>
                  <a:srgbClr val="000000"/>
                </a:solidFill>
                <a:latin typeface="Times New Roman" pitchFamily="18" charset="0"/>
                <a:cs typeface="Times New Roman" pitchFamily="18" charset="0"/>
              </a:rPr>
              <a:t> memurlar ve diğer kamu görevlilerinin bu Kanun kapsamına giren suçlarına ilişkin herhangi bir ihbar veya şikayet aldıklarında veya böyle bir durumu öğrendiklerinde ivedilikle toplanması gerekli ve kaybolma ihtimali olan delilleri tespitten başka hiçbir işlem yapmayarak hakkında ihbar ya da şikayette bulunulan memur veya diğer kamu görevlisinin </a:t>
            </a:r>
            <a:r>
              <a:rPr lang="fr-FR" altLang="tr-TR" sz="2400" b="1">
                <a:solidFill>
                  <a:schemeClr val="hlink"/>
                </a:solidFill>
                <a:latin typeface="Times New Roman" pitchFamily="18" charset="0"/>
                <a:cs typeface="Times New Roman" pitchFamily="18" charset="0"/>
              </a:rPr>
              <a:t>ifadesine başvurmaksızın</a:t>
            </a:r>
            <a:r>
              <a:rPr lang="fr-FR" altLang="tr-TR" sz="2400" b="1">
                <a:solidFill>
                  <a:srgbClr val="000000"/>
                </a:solidFill>
                <a:latin typeface="Times New Roman" pitchFamily="18" charset="0"/>
                <a:cs typeface="Times New Roman" pitchFamily="18" charset="0"/>
              </a:rPr>
              <a:t> evrakın bir örneğini ilgili makama göndererek soruşturma izni isterler</a:t>
            </a:r>
            <a:r>
              <a:rPr lang="fr-FR" altLang="tr-TR" sz="2000" b="1">
                <a:solidFill>
                  <a:srgbClr val="000000"/>
                </a:solidFill>
                <a:latin typeface="Times New Roman" pitchFamily="18" charset="0"/>
                <a:cs typeface="Times New Roman" pitchFamily="18" charset="0"/>
              </a:rPr>
              <a:t>.</a:t>
            </a:r>
            <a:endParaRPr lang="tr-TR" altLang="tr-TR" sz="2000" b="1">
              <a:solidFill>
                <a:srgbClr val="000000"/>
              </a:solidFill>
              <a:latin typeface="Times New Roman" pitchFamily="18" charset="0"/>
              <a:cs typeface="Times New Roman" pitchFamily="18" charset="0"/>
            </a:endParaRPr>
          </a:p>
          <a:p>
            <a:pPr eaLnBrk="1" hangingPunct="1">
              <a:spcBef>
                <a:spcPct val="0"/>
              </a:spcBef>
              <a:buFontTx/>
              <a:buNone/>
            </a:pPr>
            <a:endParaRPr lang="tr-TR" altLang="tr-TR" sz="2000" b="1">
              <a:solidFill>
                <a:srgbClr val="000000"/>
              </a:solidFill>
              <a:latin typeface="Times New Roman" pitchFamily="18" charset="0"/>
              <a:cs typeface="Times New Roman" pitchFamily="18" charset="0"/>
            </a:endParaRPr>
          </a:p>
          <a:p>
            <a:pPr eaLnBrk="1" hangingPunct="1">
              <a:spcBef>
                <a:spcPct val="0"/>
              </a:spcBef>
              <a:buFontTx/>
              <a:buNone/>
            </a:pPr>
            <a:endParaRPr lang="tr-TR" altLang="tr-TR" sz="2000" b="1">
              <a:solidFill>
                <a:srgbClr val="000000"/>
              </a:solidFill>
              <a:latin typeface="Times New Roman" pitchFamily="18" charset="0"/>
              <a:cs typeface="Times New Roman" pitchFamily="18" charset="0"/>
            </a:endParaRPr>
          </a:p>
          <a:p>
            <a:pPr eaLnBrk="1" hangingPunct="1">
              <a:spcBef>
                <a:spcPct val="0"/>
              </a:spcBef>
              <a:buFontTx/>
              <a:buNone/>
            </a:pPr>
            <a:endParaRPr lang="en-AU" altLang="tr-TR" sz="2000" b="1">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99010"/>
                                        </p:tgtEl>
                                        <p:attrNameLst>
                                          <p:attrName>style.visibility</p:attrName>
                                        </p:attrNameLst>
                                      </p:cBhvr>
                                      <p:to>
                                        <p:strVal val="visible"/>
                                      </p:to>
                                    </p:set>
                                    <p:anim calcmode="lin" valueType="num">
                                      <p:cBhvr>
                                        <p:cTn id="7" dur="500" fill="hold"/>
                                        <p:tgtEl>
                                          <p:spTgt spid="299010"/>
                                        </p:tgtEl>
                                        <p:attrNameLst>
                                          <p:attrName>ppt_w</p:attrName>
                                        </p:attrNameLst>
                                      </p:cBhvr>
                                      <p:tavLst>
                                        <p:tav tm="0">
                                          <p:val>
                                            <p:fltVal val="0"/>
                                          </p:val>
                                        </p:tav>
                                        <p:tav tm="100000">
                                          <p:val>
                                            <p:strVal val="#ppt_w"/>
                                          </p:val>
                                        </p:tav>
                                      </p:tavLst>
                                    </p:anim>
                                    <p:anim calcmode="lin" valueType="num">
                                      <p:cBhvr>
                                        <p:cTn id="8" dur="500" fill="hold"/>
                                        <p:tgtEl>
                                          <p:spTgt spid="29901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autoUpdateAnimBg="0"/>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323850" y="692150"/>
            <a:ext cx="8496300" cy="5908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2400" b="1">
                <a:solidFill>
                  <a:srgbClr val="CC3300"/>
                </a:solidFill>
                <a:latin typeface="Times New Roman" pitchFamily="18" charset="0"/>
                <a:cs typeface="Times New Roman" pitchFamily="18" charset="0"/>
              </a:rPr>
              <a:t>     </a:t>
            </a:r>
            <a:r>
              <a:rPr lang="fr-FR" altLang="tr-TR" sz="2800" b="1">
                <a:solidFill>
                  <a:schemeClr val="hlink"/>
                </a:solidFill>
                <a:latin typeface="Times New Roman" pitchFamily="18" charset="0"/>
                <a:cs typeface="Times New Roman" pitchFamily="18" charset="0"/>
              </a:rPr>
              <a:t>Diğer makam ve memurlarla kamu görevlileri</a:t>
            </a:r>
            <a:r>
              <a:rPr lang="fr-FR" altLang="tr-TR" sz="2800" b="1">
                <a:solidFill>
                  <a:srgbClr val="CC3300"/>
                </a:solidFill>
                <a:latin typeface="Times New Roman" pitchFamily="18" charset="0"/>
                <a:cs typeface="Times New Roman" pitchFamily="18" charset="0"/>
              </a:rPr>
              <a:t> de, bu Kanun kapsamına giren bir suç işlendiğini ihbar, şikayet, bilgi, belge veya bulgulara dayanarak öğrendiklerinde durumu izin vermeye yetkili mercie iletirler.</a:t>
            </a:r>
            <a:endParaRPr lang="en-AU" altLang="tr-TR" sz="2800" b="1">
              <a:solidFill>
                <a:srgbClr val="CC3300"/>
              </a:solidFill>
              <a:latin typeface="Times New Roman" pitchFamily="18" charset="0"/>
              <a:cs typeface="Times New Roman" pitchFamily="18" charset="0"/>
            </a:endParaRPr>
          </a:p>
          <a:p>
            <a:pPr eaLnBrk="1" hangingPunct="1">
              <a:spcBef>
                <a:spcPct val="50000"/>
              </a:spcBef>
              <a:buFontTx/>
              <a:buNone/>
            </a:pPr>
            <a:r>
              <a:rPr lang="tr-TR" altLang="tr-TR" sz="2800" b="1">
                <a:solidFill>
                  <a:srgbClr val="090FF7"/>
                </a:solidFill>
                <a:latin typeface="Times New Roman" pitchFamily="18" charset="0"/>
                <a:cs typeface="Times New Roman" pitchFamily="18" charset="0"/>
              </a:rPr>
              <a:t>      </a:t>
            </a:r>
            <a:r>
              <a:rPr lang="tr-TR" altLang="tr-TR" sz="2800" b="1" u="sng">
                <a:latin typeface="Times New Roman" pitchFamily="18" charset="0"/>
              </a:rPr>
              <a:t>Bu Kanuna göre memurlar ve diğer kamu görevlileri hakkında yapılacak ihbar ve şikâyetlerin soyut ve genel nitelikte olmaması, ihbar veya şikâyetlerde kişi veya olay belirtilmesi, iddiaların ciddî bulgu ve belgelere dayanması, ihbar veya şikâyet dilekçesinde dilekçe sahibinin doğru ad, soyad ve imzası ile iş veya ikametgâh adresinin bulunması </a:t>
            </a:r>
            <a:r>
              <a:rPr lang="tr-TR" altLang="tr-TR" sz="2800" b="1" u="sng">
                <a:solidFill>
                  <a:srgbClr val="FF00FF"/>
                </a:solidFill>
                <a:latin typeface="Times New Roman" pitchFamily="18" charset="0"/>
              </a:rPr>
              <a:t>zorunludur.</a:t>
            </a:r>
            <a:r>
              <a:rPr lang="tr-TR" altLang="tr-TR" sz="2800" b="1" u="sng"/>
              <a:t> </a:t>
            </a:r>
            <a:r>
              <a:rPr lang="tr-TR" altLang="tr-TR" sz="2800">
                <a:solidFill>
                  <a:schemeClr val="hlink"/>
                </a:solidFill>
              </a:rPr>
              <a:t>(Değişik: 17.7.2004)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Görevi İhmal:</a:t>
            </a:r>
            <a:endParaRPr lang="tr-TR" dirty="0"/>
          </a:p>
        </p:txBody>
      </p:sp>
      <p:sp>
        <p:nvSpPr>
          <p:cNvPr id="3" name="İçerik Yer Tutucusu 2"/>
          <p:cNvSpPr>
            <a:spLocks noGrp="1"/>
          </p:cNvSpPr>
          <p:nvPr>
            <p:ph idx="1"/>
          </p:nvPr>
        </p:nvSpPr>
        <p:spPr/>
        <p:txBody>
          <a:bodyPr/>
          <a:lstStyle/>
          <a:p>
            <a:pPr algn="just"/>
            <a:r>
              <a:rPr lang="tr-TR" dirty="0" smtClean="0"/>
              <a:t>Hangi </a:t>
            </a:r>
            <a:r>
              <a:rPr lang="tr-TR" dirty="0"/>
              <a:t>nedenle olursa olsun memuriyet görevinin yapılmasında savsama ve gecikme gösterilmesi veya üstünün yasaya göre verdiği buyrukların geçerli bir neden olmadan yapılmaması halidir. (5237 s. Kanunda “görevi ihmal” kavramı “görevi kötüye kullanma” kavramı içine alınmıştır. …)</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582393087"/>
      </p:ext>
    </p:extLst>
  </p:cSld>
  <p:clrMapOvr>
    <a:masterClrMapping/>
  </p:clrMapOvr>
  <p:transition spd="slow">
    <p:wipe dir="u"/>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Dikdörtgen"/>
          <p:cNvSpPr>
            <a:spLocks noChangeArrowheads="1"/>
          </p:cNvSpPr>
          <p:nvPr/>
        </p:nvSpPr>
        <p:spPr bwMode="auto">
          <a:xfrm>
            <a:off x="323850" y="1052513"/>
            <a:ext cx="8569325" cy="4402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solidFill>
                  <a:srgbClr val="CC3399"/>
                </a:solidFill>
                <a:latin typeface="Times New Roman" pitchFamily="18" charset="0"/>
              </a:rPr>
              <a:t> </a:t>
            </a:r>
            <a:r>
              <a:rPr lang="tr-TR" altLang="tr-TR" sz="2800" b="1">
                <a:solidFill>
                  <a:srgbClr val="CC3399"/>
                </a:solidFill>
                <a:latin typeface="Times New Roman" pitchFamily="18" charset="0"/>
              </a:rPr>
              <a:t>Üçüncü fıkradaki şartları taşımayan ihbar ve şikâyetler Cumhuriyet başsavcıları ve izin vermeye yetkili merciler tarafından işleme konulmaz ve durum, ihbar veya şikâyette bulunana bildirilir. </a:t>
            </a:r>
            <a:r>
              <a:rPr lang="tr-TR" altLang="tr-TR" sz="2800" b="1">
                <a:solidFill>
                  <a:schemeClr val="hlink"/>
                </a:solidFill>
                <a:latin typeface="Times New Roman" pitchFamily="18" charset="0"/>
              </a:rPr>
              <a:t>Ancak iddiaların, sıhhati şüpheye mahal vermeyecek belgelerle ortaya konulmuş olması halinde ad, soyad ve imza ile iş veya ikametgâh adresinin doğruluğu şartı aranmaz.</a:t>
            </a:r>
            <a:r>
              <a:rPr lang="tr-TR" altLang="tr-TR" sz="2800" b="1">
                <a:solidFill>
                  <a:srgbClr val="CC3399"/>
                </a:solidFill>
                <a:latin typeface="Times New Roman" pitchFamily="18" charset="0"/>
              </a:rPr>
              <a:t> Başsavcılar ve yetkili merciler ihbarcı veya şikâyetçinin kimlik bilgilerini gizli tutmak zorundadır. </a:t>
            </a:r>
            <a:r>
              <a:rPr lang="tr-TR" altLang="tr-TR" sz="2800">
                <a:solidFill>
                  <a:schemeClr val="hlink"/>
                </a:solidFill>
              </a:rPr>
              <a:t>(Değişik: 17.7.2004)</a:t>
            </a:r>
            <a:r>
              <a:rPr lang="tr-TR" altLang="tr-TR" sz="2800"/>
              <a:t> </a:t>
            </a:r>
            <a:endParaRPr lang="tr-TR" altLang="tr-TR" sz="2800">
              <a:latin typeface="Arial"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nvSpPr>
        <p:spPr bwMode="auto">
          <a:xfrm>
            <a:off x="323850" y="404813"/>
            <a:ext cx="8424863" cy="5478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tr-TR" sz="2400" b="1" u="sng">
                <a:latin typeface="Times New Roman" pitchFamily="18" charset="0"/>
                <a:cs typeface="Times New Roman" pitchFamily="18" charset="0"/>
              </a:rPr>
              <a:t>Ön inceleme</a:t>
            </a:r>
            <a:endParaRPr lang="en-AU" altLang="tr-TR" sz="2400" b="1" u="sng">
              <a:latin typeface="Times New Roman" pitchFamily="18" charset="0"/>
              <a:cs typeface="Times New Roman" pitchFamily="18" charset="0"/>
            </a:endParaRPr>
          </a:p>
          <a:p>
            <a:pPr eaLnBrk="1" hangingPunct="1">
              <a:spcBef>
                <a:spcPct val="0"/>
              </a:spcBef>
              <a:buFontTx/>
              <a:buNone/>
            </a:pPr>
            <a:r>
              <a:rPr lang="fr-FR" altLang="tr-TR" sz="2800" b="1">
                <a:solidFill>
                  <a:srgbClr val="000000"/>
                </a:solidFill>
                <a:latin typeface="Times New Roman" pitchFamily="18" charset="0"/>
                <a:cs typeface="Times New Roman" pitchFamily="18" charset="0"/>
              </a:rPr>
              <a:t>Madde 5. </a:t>
            </a:r>
            <a:r>
              <a:rPr lang="fr-FR" altLang="tr-TR" sz="2800" b="1">
                <a:latin typeface="Times New Roman" pitchFamily="18" charset="0"/>
                <a:cs typeface="Times New Roman" pitchFamily="18" charset="0"/>
              </a:rPr>
              <a:t>- </a:t>
            </a:r>
            <a:r>
              <a:rPr lang="tr-TR" altLang="tr-TR" sz="2800" b="1">
                <a:latin typeface="Times New Roman" pitchFamily="18" charset="0"/>
              </a:rPr>
              <a:t>İzin vermeye yetkili merci, bu Kanun kapsamına giren bir suç işlendiğini bizzat veya yukarıdaki maddede yazılı şekilde öğrendiğinde bir ön inceleme başlatır.</a:t>
            </a:r>
          </a:p>
          <a:p>
            <a:pPr eaLnBrk="1" hangingPunct="1">
              <a:spcBef>
                <a:spcPct val="0"/>
              </a:spcBef>
              <a:buFontTx/>
              <a:buNone/>
            </a:pPr>
            <a:r>
              <a:rPr lang="tr-TR" altLang="tr-TR" sz="2800" b="1">
                <a:solidFill>
                  <a:schemeClr val="bg2"/>
                </a:solidFill>
                <a:latin typeface="Times New Roman" pitchFamily="18" charset="0"/>
              </a:rPr>
              <a:t>     </a:t>
            </a:r>
            <a:r>
              <a:rPr lang="tr-TR" altLang="tr-TR" sz="2800" b="1">
                <a:solidFill>
                  <a:srgbClr val="FF33CC"/>
                </a:solidFill>
                <a:latin typeface="Times New Roman" pitchFamily="18" charset="0"/>
              </a:rPr>
              <a:t>Cumhuriyet başsavcılıkları ile izin vermeye yetkili merciler ihbar ve şikâyetler konusunda daha önce sonuçlandırılmış bir ön inceleme olması halinde müracaatı işleme koymazlar. Ancak ihbar veya şikâyet eden kişilerin konu ile ilgili olarak daha önceki ön incelemenin neticesini etkileyecek yeni belge sunması halinde müracaatı işleme koyabilirler.</a:t>
            </a:r>
            <a:r>
              <a:rPr lang="tr-TR" altLang="tr-TR" sz="2800">
                <a:solidFill>
                  <a:schemeClr val="bg2"/>
                </a:solidFill>
                <a:latin typeface="Times New Roman" pitchFamily="18" charset="0"/>
              </a:rPr>
              <a:t> </a:t>
            </a:r>
            <a:r>
              <a:rPr lang="tr-TR" altLang="tr-TR" sz="1800">
                <a:solidFill>
                  <a:schemeClr val="hlink"/>
                </a:solidFill>
                <a:latin typeface="Times New Roman" pitchFamily="18" charset="0"/>
              </a:rPr>
              <a:t>(Değişik: 17.7.2004)</a:t>
            </a:r>
            <a:r>
              <a:rPr lang="tr-TR" altLang="tr-TR" sz="1800">
                <a:latin typeface="Times New Roman" pitchFamily="18" charset="0"/>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0034"/>
                                        </p:tgtEl>
                                        <p:attrNameLst>
                                          <p:attrName>style.visibility</p:attrName>
                                        </p:attrNameLst>
                                      </p:cBhvr>
                                      <p:to>
                                        <p:strVal val="visible"/>
                                      </p:to>
                                    </p:set>
                                    <p:anim calcmode="lin" valueType="num">
                                      <p:cBhvr>
                                        <p:cTn id="7" dur="500" fill="hold"/>
                                        <p:tgtEl>
                                          <p:spTgt spid="300034"/>
                                        </p:tgtEl>
                                        <p:attrNameLst>
                                          <p:attrName>ppt_w</p:attrName>
                                        </p:attrNameLst>
                                      </p:cBhvr>
                                      <p:tavLst>
                                        <p:tav tm="0">
                                          <p:val>
                                            <p:fltVal val="0"/>
                                          </p:val>
                                        </p:tav>
                                        <p:tav tm="100000">
                                          <p:val>
                                            <p:strVal val="#ppt_w"/>
                                          </p:val>
                                        </p:tav>
                                      </p:tavLst>
                                    </p:anim>
                                    <p:anim calcmode="lin" valueType="num">
                                      <p:cBhvr>
                                        <p:cTn id="8" dur="500" fill="hold"/>
                                        <p:tgtEl>
                                          <p:spTgt spid="30003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autoUpdateAnimBg="0"/>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850" y="474663"/>
            <a:ext cx="8569325" cy="5262562"/>
          </a:xfrm>
          <a:prstGeom prst="rect">
            <a:avLst/>
          </a:prstGeom>
        </p:spPr>
        <p:txBody>
          <a:bodyPr>
            <a:spAutoFit/>
          </a:bodyPr>
          <a:lstStyle/>
          <a:p>
            <a:pPr>
              <a:defRPr/>
            </a:pPr>
            <a:r>
              <a:rPr lang="tr-TR" sz="2400" b="1" dirty="0">
                <a:latin typeface="Times New Roman" pitchFamily="18" charset="0"/>
              </a:rPr>
              <a:t>Ön inceleme, izin vermeye yetkili merci tarafından bizzat yapılabileceği gibi, görevlendireceği bir veya birkaç denetim elemanı veya hakkında inceleme yapılanın üstü konumundaki memur ve kamu görevlilerinden biri veya birkaçı eliyle de yaptırılabilir. </a:t>
            </a:r>
            <a:r>
              <a:rPr lang="tr-TR" sz="2400" b="1" dirty="0">
                <a:solidFill>
                  <a:schemeClr val="tx2">
                    <a:lumMod val="75000"/>
                  </a:schemeClr>
                </a:solidFill>
                <a:latin typeface="Times New Roman" pitchFamily="18" charset="0"/>
              </a:rPr>
              <a:t>İnceleme yapacakların, izin vermeye yetkili merciin bulunduğu kamu kurum veya kuruluşunun içerisinden belirlenmesi esastır. </a:t>
            </a:r>
            <a:r>
              <a:rPr lang="tr-TR" sz="2400" b="1" dirty="0">
                <a:solidFill>
                  <a:srgbClr val="CC3300"/>
                </a:solidFill>
                <a:latin typeface="Times New Roman" pitchFamily="18" charset="0"/>
              </a:rPr>
              <a:t>İşin özelliğine göre bu merci, anılan incelemenin başka bir kamu kurum veya kuruluşunun elemanlarıyla yaptırılmasını da ilgili kuruluştan isteyebilir. Bu isteğin yerine getirilmesi, ilgili kuruluşun takdirine bağlıdır. </a:t>
            </a:r>
            <a:endParaRPr lang="tr-TR" sz="2400" b="1" dirty="0">
              <a:solidFill>
                <a:schemeClr val="tx2">
                  <a:lumMod val="75000"/>
                </a:schemeClr>
              </a:solidFill>
              <a:latin typeface="Times New Roman" pitchFamily="18" charset="0"/>
            </a:endParaRPr>
          </a:p>
          <a:p>
            <a:pPr>
              <a:defRPr/>
            </a:pPr>
            <a:r>
              <a:rPr lang="tr-TR" sz="2400" b="1" dirty="0">
                <a:solidFill>
                  <a:schemeClr val="tx2">
                    <a:lumMod val="75000"/>
                  </a:schemeClr>
                </a:solidFill>
                <a:latin typeface="Times New Roman" pitchFamily="18" charset="0"/>
              </a:rPr>
              <a:t>   Yargı mensupları ile yargı kuruluşlarında çalışanlar ve askerler, başka mercilerin ön incelemelerinde görevlendirilemez. </a:t>
            </a:r>
          </a:p>
          <a:p>
            <a:pPr>
              <a:defRPr/>
            </a:pPr>
            <a:r>
              <a:rPr lang="tr-TR" sz="2400" b="1" dirty="0">
                <a:solidFill>
                  <a:schemeClr val="bg2"/>
                </a:solidFill>
                <a:latin typeface="Times New Roman" pitchFamily="18" charset="0"/>
              </a:rPr>
              <a:t>   </a:t>
            </a:r>
            <a:r>
              <a:rPr lang="tr-TR" sz="2400" b="1" dirty="0">
                <a:solidFill>
                  <a:srgbClr val="008000"/>
                </a:solidFill>
                <a:latin typeface="Times New Roman" pitchFamily="18" charset="0"/>
              </a:rPr>
              <a:t>Ön inceleme ile görevlendirilen kişiler birden fazla ise içlerinden </a:t>
            </a:r>
            <a:r>
              <a:rPr lang="tr-TR" sz="2400" b="1" u="sng" dirty="0">
                <a:solidFill>
                  <a:srgbClr val="008000"/>
                </a:solidFill>
                <a:latin typeface="Times New Roman" pitchFamily="18" charset="0"/>
              </a:rPr>
              <a:t>biri başkan olarak belirlenir</a:t>
            </a:r>
            <a:r>
              <a:rPr lang="tr-TR" sz="2400" b="1" dirty="0">
                <a:solidFill>
                  <a:srgbClr val="008000"/>
                </a:solidFill>
                <a:latin typeface="Times New Roman" pitchFamily="18" charset="0"/>
              </a:rPr>
              <a:t>. </a:t>
            </a:r>
            <a:endParaRPr lang="en-AU" sz="2400" b="1" dirty="0">
              <a:solidFill>
                <a:srgbClr val="008000"/>
              </a:solidFill>
              <a:latin typeface="Times New Roman" pitchFamily="18" charset="0"/>
            </a:endParaRPr>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050"/>
          <p:cNvSpPr>
            <a:spLocks noChangeArrowheads="1"/>
          </p:cNvSpPr>
          <p:nvPr/>
        </p:nvSpPr>
        <p:spPr bwMode="auto">
          <a:xfrm>
            <a:off x="179388" y="0"/>
            <a:ext cx="8964612" cy="5940425"/>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endParaRPr lang="tr-TR" sz="2400" b="1" i="1" dirty="0">
              <a:solidFill>
                <a:schemeClr val="bg1"/>
              </a:solidFill>
              <a:effectLst>
                <a:outerShdw blurRad="38100" dist="38100" dir="2700000" algn="tl">
                  <a:srgbClr val="000000"/>
                </a:outerShdw>
              </a:effectLst>
              <a:latin typeface="Times New Roman" pitchFamily="18" charset="0"/>
              <a:cs typeface="+mn-cs"/>
            </a:endParaRPr>
          </a:p>
          <a:p>
            <a:pPr fontAlgn="auto">
              <a:spcBef>
                <a:spcPts val="0"/>
              </a:spcBef>
              <a:spcAft>
                <a:spcPts val="0"/>
              </a:spcAft>
              <a:defRPr/>
            </a:pPr>
            <a:r>
              <a:rPr lang="tr-TR" sz="2400" b="1" i="1" u="sng" dirty="0">
                <a:solidFill>
                  <a:schemeClr val="tx2">
                    <a:lumMod val="75000"/>
                  </a:schemeClr>
                </a:solidFill>
                <a:latin typeface="Times New Roman" pitchFamily="18" charset="0"/>
                <a:cs typeface="+mn-cs"/>
              </a:rPr>
              <a:t>Ön inceleme yapanların yetkisi ve rapor </a:t>
            </a:r>
          </a:p>
          <a:p>
            <a:pPr fontAlgn="auto">
              <a:spcBef>
                <a:spcPts val="0"/>
              </a:spcBef>
              <a:spcAft>
                <a:spcPts val="0"/>
              </a:spcAft>
              <a:defRPr/>
            </a:pPr>
            <a:endParaRPr lang="tr-TR" sz="2000" b="1" dirty="0">
              <a:solidFill>
                <a:schemeClr val="tx2">
                  <a:lumMod val="75000"/>
                </a:schemeClr>
              </a:solidFill>
              <a:latin typeface="Times New Roman" pitchFamily="18" charset="0"/>
              <a:cs typeface="+mn-cs"/>
            </a:endParaRPr>
          </a:p>
          <a:p>
            <a:pPr fontAlgn="auto">
              <a:spcBef>
                <a:spcPts val="0"/>
              </a:spcBef>
              <a:spcAft>
                <a:spcPts val="0"/>
              </a:spcAft>
              <a:defRPr/>
            </a:pPr>
            <a:r>
              <a:rPr lang="tr-TR" sz="2000" b="1" dirty="0">
                <a:solidFill>
                  <a:schemeClr val="tx2">
                    <a:lumMod val="75000"/>
                  </a:schemeClr>
                </a:solidFill>
                <a:latin typeface="Times New Roman" pitchFamily="18" charset="0"/>
                <a:cs typeface="+mn-cs"/>
              </a:rPr>
              <a:t>MADDE 6. </a:t>
            </a:r>
            <a:r>
              <a:rPr lang="tr-TR" sz="2000" b="1" dirty="0">
                <a:solidFill>
                  <a:schemeClr val="bg2"/>
                </a:solidFill>
                <a:latin typeface="Times New Roman" pitchFamily="18" charset="0"/>
                <a:cs typeface="+mn-cs"/>
              </a:rPr>
              <a:t>—</a:t>
            </a:r>
            <a:r>
              <a:rPr lang="tr-TR" sz="2000" b="1" dirty="0">
                <a:solidFill>
                  <a:srgbClr val="008000"/>
                </a:solidFill>
                <a:latin typeface="Times New Roman" pitchFamily="18" charset="0"/>
                <a:cs typeface="+mn-cs"/>
              </a:rPr>
              <a:t> </a:t>
            </a:r>
            <a:r>
              <a:rPr lang="tr-TR" sz="2400" b="1" dirty="0">
                <a:solidFill>
                  <a:srgbClr val="008000"/>
                </a:solidFill>
                <a:latin typeface="Times New Roman" pitchFamily="18" charset="0"/>
                <a:cs typeface="+mn-cs"/>
              </a:rPr>
              <a:t>Ön inceleme ile görevlendirilen kişi veya kişiler, bakanlık müfettişleri ile </a:t>
            </a:r>
            <a:r>
              <a:rPr lang="tr-TR" sz="2400" b="1" u="sng" dirty="0">
                <a:solidFill>
                  <a:schemeClr val="hlink"/>
                </a:solidFill>
                <a:latin typeface="Times New Roman" pitchFamily="18" charset="0"/>
                <a:cs typeface="+mn-cs"/>
              </a:rPr>
              <a:t>kendilerini görevlendiren merciin bütün yetkilerini haiz olup</a:t>
            </a:r>
            <a:r>
              <a:rPr lang="tr-TR" sz="2400" b="1" dirty="0">
                <a:solidFill>
                  <a:schemeClr val="hlink"/>
                </a:solidFill>
                <a:latin typeface="Times New Roman" pitchFamily="18" charset="0"/>
                <a:cs typeface="+mn-cs"/>
              </a:rPr>
              <a:t>,</a:t>
            </a:r>
            <a:r>
              <a:rPr lang="tr-TR" sz="2400" b="1" dirty="0">
                <a:solidFill>
                  <a:srgbClr val="008000"/>
                </a:solidFill>
                <a:latin typeface="Times New Roman" pitchFamily="18" charset="0"/>
                <a:cs typeface="+mn-cs"/>
              </a:rPr>
              <a:t> bu Kanunda hüküm bulunmayan hususlarda Ceza Muhakemeleri Kanununa göre işlem yapabilirler; </a:t>
            </a:r>
            <a:r>
              <a:rPr lang="tr-TR" sz="2400" b="1" dirty="0">
                <a:solidFill>
                  <a:srgbClr val="CC3300"/>
                </a:solidFill>
                <a:latin typeface="Times New Roman" pitchFamily="18" charset="0"/>
                <a:cs typeface="+mn-cs"/>
              </a:rPr>
              <a:t>hakkında inceleme yapılan memur veya diğer kamu görevlisinin ifadesini de almak suretiyle yetkileri dahilinde bulunan gerekli bilgi ve belgeleri toplayıp, görüşlerini içeren bir rapor düzenleyerek durumu izin vermeye yetkili mercie sunarlar.</a:t>
            </a:r>
            <a:r>
              <a:rPr lang="tr-TR" sz="2400" b="1" dirty="0">
                <a:solidFill>
                  <a:srgbClr val="008000"/>
                </a:solidFill>
                <a:latin typeface="Times New Roman" pitchFamily="18" charset="0"/>
                <a:cs typeface="+mn-cs"/>
              </a:rPr>
              <a:t> Ön inceleme birden çok kişi tarafından yapılmışsa, </a:t>
            </a:r>
            <a:r>
              <a:rPr lang="tr-TR" sz="2400" b="1" u="sng" dirty="0">
                <a:solidFill>
                  <a:srgbClr val="008000"/>
                </a:solidFill>
                <a:latin typeface="Times New Roman" pitchFamily="18" charset="0"/>
                <a:cs typeface="+mn-cs"/>
              </a:rPr>
              <a:t>farklı görüşler raporda gerekçeleriyle ayrı, ayrı belirtilir</a:t>
            </a:r>
            <a:r>
              <a:rPr lang="tr-TR" sz="2400" b="1" dirty="0">
                <a:solidFill>
                  <a:srgbClr val="008000"/>
                </a:solidFill>
                <a:latin typeface="Times New Roman" pitchFamily="18" charset="0"/>
                <a:cs typeface="+mn-cs"/>
              </a:rPr>
              <a:t>. </a:t>
            </a:r>
          </a:p>
          <a:p>
            <a:pPr fontAlgn="auto">
              <a:spcBef>
                <a:spcPts val="0"/>
              </a:spcBef>
              <a:spcAft>
                <a:spcPts val="0"/>
              </a:spcAft>
              <a:defRPr/>
            </a:pPr>
            <a:r>
              <a:rPr lang="tr-TR" sz="2400" b="1" dirty="0">
                <a:solidFill>
                  <a:srgbClr val="008000"/>
                </a:solidFill>
                <a:latin typeface="Times New Roman" pitchFamily="18" charset="0"/>
                <a:cs typeface="+mn-cs"/>
              </a:rPr>
              <a:t>	</a:t>
            </a:r>
            <a:r>
              <a:rPr lang="tr-TR" sz="2400" b="1" dirty="0">
                <a:solidFill>
                  <a:srgbClr val="003399"/>
                </a:solidFill>
                <a:latin typeface="Times New Roman" pitchFamily="18" charset="0"/>
                <a:cs typeface="+mn-cs"/>
              </a:rPr>
              <a:t>Yetkili merci bu rapor üzerine soruşturma izni verilmesine veya verilmemesine karar verir. Bu kararlarda gerekçe gösterilmesi zorunludur. </a:t>
            </a:r>
            <a:endParaRPr lang="en-AU" sz="2000" b="1" dirty="0">
              <a:solidFill>
                <a:srgbClr val="003399"/>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1058"/>
                                        </p:tgtEl>
                                        <p:attrNameLst>
                                          <p:attrName>style.visibility</p:attrName>
                                        </p:attrNameLst>
                                      </p:cBhvr>
                                      <p:to>
                                        <p:strVal val="visible"/>
                                      </p:to>
                                    </p:set>
                                    <p:anim calcmode="lin" valueType="num">
                                      <p:cBhvr>
                                        <p:cTn id="7" dur="500" fill="hold"/>
                                        <p:tgtEl>
                                          <p:spTgt spid="301058"/>
                                        </p:tgtEl>
                                        <p:attrNameLst>
                                          <p:attrName>ppt_w</p:attrName>
                                        </p:attrNameLst>
                                      </p:cBhvr>
                                      <p:tavLst>
                                        <p:tav tm="0">
                                          <p:val>
                                            <p:fltVal val="0"/>
                                          </p:val>
                                        </p:tav>
                                        <p:tav tm="100000">
                                          <p:val>
                                            <p:strVal val="#ppt_w"/>
                                          </p:val>
                                        </p:tav>
                                      </p:tavLst>
                                    </p:anim>
                                    <p:anim calcmode="lin" valueType="num">
                                      <p:cBhvr>
                                        <p:cTn id="8" dur="500" fill="hold"/>
                                        <p:tgtEl>
                                          <p:spTgt spid="30105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autoUpdateAnimBg="0"/>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ChangeArrowheads="1"/>
          </p:cNvSpPr>
          <p:nvPr/>
        </p:nvSpPr>
        <p:spPr bwMode="auto">
          <a:xfrm>
            <a:off x="395288" y="549275"/>
            <a:ext cx="8496300" cy="5140325"/>
          </a:xfrm>
          <a:prstGeom prst="rect">
            <a:avLst/>
          </a:prstGeom>
          <a:noFill/>
          <a:ln w="12700" cap="sq">
            <a:noFill/>
            <a:miter lim="800000"/>
            <a:headEnd type="none" w="sm" len="sm"/>
            <a:tailEnd type="none" w="sm" len="sm"/>
          </a:ln>
        </p:spPr>
        <p:txBody>
          <a:bodyPr>
            <a:spAutoFit/>
          </a:bodyPr>
          <a:lstStyle/>
          <a:p>
            <a:pPr>
              <a:defRPr/>
            </a:pPr>
            <a:r>
              <a:rPr lang="tr-TR" sz="2800" b="1" u="sng" dirty="0">
                <a:solidFill>
                  <a:schemeClr val="tx2">
                    <a:lumMod val="75000"/>
                  </a:schemeClr>
                </a:solidFill>
                <a:latin typeface="Times New Roman" pitchFamily="18" charset="0"/>
              </a:rPr>
              <a:t>Süre </a:t>
            </a:r>
          </a:p>
          <a:p>
            <a:pPr>
              <a:defRPr/>
            </a:pPr>
            <a:r>
              <a:rPr lang="tr-TR" sz="2800" b="1" dirty="0">
                <a:solidFill>
                  <a:srgbClr val="003399"/>
                </a:solidFill>
                <a:latin typeface="Times New Roman" pitchFamily="18" charset="0"/>
              </a:rPr>
              <a:t>MADDE 7. — </a:t>
            </a:r>
            <a:r>
              <a:rPr lang="tr-TR" sz="2800" b="1" u="sng" dirty="0">
                <a:solidFill>
                  <a:srgbClr val="003399"/>
                </a:solidFill>
                <a:latin typeface="Times New Roman" pitchFamily="18" charset="0"/>
              </a:rPr>
              <a:t>Yetkili merci</a:t>
            </a:r>
            <a:r>
              <a:rPr lang="tr-TR" sz="2800" b="1" dirty="0">
                <a:solidFill>
                  <a:srgbClr val="003399"/>
                </a:solidFill>
                <a:latin typeface="Times New Roman" pitchFamily="18" charset="0"/>
              </a:rPr>
              <a:t>, soruşturma izni konusundaki </a:t>
            </a:r>
            <a:r>
              <a:rPr lang="tr-TR" sz="2800" b="1" dirty="0">
                <a:solidFill>
                  <a:schemeClr val="hlink"/>
                </a:solidFill>
                <a:latin typeface="Times New Roman" pitchFamily="18" charset="0"/>
              </a:rPr>
              <a:t>kararını</a:t>
            </a:r>
            <a:r>
              <a:rPr lang="tr-TR" sz="2800" b="1" dirty="0">
                <a:solidFill>
                  <a:srgbClr val="003399"/>
                </a:solidFill>
                <a:latin typeface="Times New Roman" pitchFamily="18" charset="0"/>
              </a:rPr>
              <a:t> suçun 5 inci maddenin birinci fıkrasına göre öğrenilmesinden itibaren </a:t>
            </a:r>
            <a:r>
              <a:rPr lang="tr-TR" sz="2800" b="1" u="sng" dirty="0">
                <a:solidFill>
                  <a:srgbClr val="003399"/>
                </a:solidFill>
                <a:latin typeface="Times New Roman" pitchFamily="18" charset="0"/>
              </a:rPr>
              <a:t>ön inceleme dahil</a:t>
            </a:r>
            <a:r>
              <a:rPr lang="tr-TR" sz="2800" b="1" dirty="0">
                <a:solidFill>
                  <a:srgbClr val="003399"/>
                </a:solidFill>
                <a:latin typeface="Times New Roman" pitchFamily="18" charset="0"/>
              </a:rPr>
              <a:t> en geç </a:t>
            </a:r>
            <a:r>
              <a:rPr lang="tr-TR" sz="2800" b="1" dirty="0">
                <a:solidFill>
                  <a:schemeClr val="hlink"/>
                </a:solidFill>
                <a:latin typeface="Times New Roman" pitchFamily="18" charset="0"/>
              </a:rPr>
              <a:t>otuz gün</a:t>
            </a:r>
            <a:r>
              <a:rPr lang="tr-TR" sz="2800" b="1" dirty="0">
                <a:solidFill>
                  <a:srgbClr val="003399"/>
                </a:solidFill>
                <a:latin typeface="Times New Roman" pitchFamily="18" charset="0"/>
              </a:rPr>
              <a:t> içinde verir. Bu süre, zorunlu hallerde on beş günü geçmemek üzere </a:t>
            </a:r>
            <a:r>
              <a:rPr lang="tr-TR" sz="2800" b="1" dirty="0">
                <a:solidFill>
                  <a:schemeClr val="tx2">
                    <a:lumMod val="75000"/>
                  </a:schemeClr>
                </a:solidFill>
                <a:latin typeface="Times New Roman" pitchFamily="18" charset="0"/>
              </a:rPr>
              <a:t>bir defa uzatılabilir. </a:t>
            </a:r>
          </a:p>
          <a:p>
            <a:pPr>
              <a:defRPr/>
            </a:pPr>
            <a:r>
              <a:rPr lang="tr-TR" sz="2800" b="1" dirty="0">
                <a:solidFill>
                  <a:srgbClr val="003399"/>
                </a:solidFill>
                <a:latin typeface="Times New Roman" pitchFamily="18" charset="0"/>
              </a:rPr>
              <a:t>     </a:t>
            </a:r>
            <a:r>
              <a:rPr lang="tr-TR" sz="2800" b="1" dirty="0">
                <a:solidFill>
                  <a:srgbClr val="CC3399"/>
                </a:solidFill>
                <a:latin typeface="Times New Roman" pitchFamily="18" charset="0"/>
              </a:rPr>
              <a:t>Yetkili merci, herhalde yukarıdaki fıkrada belirtilen süreler içinde memur veya diğer kamu görevlisi hakkında soruşturma izni verilmesi veya verilmemesi konusunda karar vermek zorundadır. </a:t>
            </a:r>
          </a:p>
          <a:p>
            <a:pPr>
              <a:defRPr/>
            </a:pPr>
            <a:endParaRPr lang="tr-TR" sz="2000" b="1" dirty="0">
              <a:solidFill>
                <a:srgbClr val="CC3399"/>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2082"/>
                                        </p:tgtEl>
                                        <p:attrNameLst>
                                          <p:attrName>style.visibility</p:attrName>
                                        </p:attrNameLst>
                                      </p:cBhvr>
                                      <p:to>
                                        <p:strVal val="visible"/>
                                      </p:to>
                                    </p:set>
                                    <p:anim calcmode="lin" valueType="num">
                                      <p:cBhvr>
                                        <p:cTn id="7" dur="500" fill="hold"/>
                                        <p:tgtEl>
                                          <p:spTgt spid="302082"/>
                                        </p:tgtEl>
                                        <p:attrNameLst>
                                          <p:attrName>ppt_w</p:attrName>
                                        </p:attrNameLst>
                                      </p:cBhvr>
                                      <p:tavLst>
                                        <p:tav tm="0">
                                          <p:val>
                                            <p:fltVal val="0"/>
                                          </p:val>
                                        </p:tav>
                                        <p:tav tm="100000">
                                          <p:val>
                                            <p:strVal val="#ppt_w"/>
                                          </p:val>
                                        </p:tav>
                                      </p:tavLst>
                                    </p:anim>
                                    <p:anim calcmode="lin" valueType="num">
                                      <p:cBhvr>
                                        <p:cTn id="8" dur="500" fill="hold"/>
                                        <p:tgtEl>
                                          <p:spTgt spid="30208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autoUpdateAnimBg="0"/>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0825" y="692150"/>
            <a:ext cx="8497888" cy="4832350"/>
          </a:xfrm>
          <a:prstGeom prst="rect">
            <a:avLst/>
          </a:prstGeom>
        </p:spPr>
        <p:txBody>
          <a:bodyPr>
            <a:spAutoFit/>
          </a:bodyPr>
          <a:lstStyle/>
          <a:p>
            <a:pPr>
              <a:defRPr/>
            </a:pPr>
            <a:r>
              <a:rPr lang="tr-TR" sz="2800" b="1" i="1" dirty="0">
                <a:solidFill>
                  <a:schemeClr val="tx2">
                    <a:lumMod val="75000"/>
                  </a:schemeClr>
                </a:solidFill>
                <a:latin typeface="Times New Roman" pitchFamily="18" charset="0"/>
              </a:rPr>
              <a:t>Soruşturma izninin kapsamı </a:t>
            </a:r>
          </a:p>
          <a:p>
            <a:pPr>
              <a:defRPr/>
            </a:pPr>
            <a:r>
              <a:rPr lang="tr-TR" sz="2800" b="1" dirty="0">
                <a:solidFill>
                  <a:srgbClr val="003399"/>
                </a:solidFill>
                <a:latin typeface="Times New Roman" pitchFamily="18" charset="0"/>
              </a:rPr>
              <a:t>MADDE 8. — </a:t>
            </a:r>
            <a:r>
              <a:rPr lang="tr-TR" sz="2800" b="1" u="sng" dirty="0">
                <a:solidFill>
                  <a:srgbClr val="CC3300"/>
                </a:solidFill>
                <a:latin typeface="Times New Roman" pitchFamily="18" charset="0"/>
              </a:rPr>
              <a:t>Soruşturma izni</a:t>
            </a:r>
            <a:r>
              <a:rPr lang="tr-TR" sz="2800" b="1" dirty="0">
                <a:solidFill>
                  <a:srgbClr val="CC3300"/>
                </a:solidFill>
                <a:latin typeface="Times New Roman" pitchFamily="18" charset="0"/>
              </a:rPr>
              <a:t>, şikâyet, ihbar veya iddia konusu olaylar ile bunlara bağlı olarak ileride </a:t>
            </a:r>
            <a:r>
              <a:rPr lang="tr-TR" sz="2800" b="1" u="sng" dirty="0">
                <a:solidFill>
                  <a:srgbClr val="CC3300"/>
                </a:solidFill>
                <a:latin typeface="Times New Roman" pitchFamily="18" charset="0"/>
              </a:rPr>
              <a:t>soruşturma sırasında ortaya çıkabilecek konuları kapsar</a:t>
            </a:r>
            <a:r>
              <a:rPr lang="tr-TR" sz="2800" b="1" dirty="0">
                <a:solidFill>
                  <a:srgbClr val="CC3300"/>
                </a:solidFill>
                <a:latin typeface="Times New Roman" pitchFamily="18" charset="0"/>
              </a:rPr>
              <a:t>.</a:t>
            </a:r>
            <a:r>
              <a:rPr lang="tr-TR" sz="2800" b="1" dirty="0">
                <a:solidFill>
                  <a:srgbClr val="003399"/>
                </a:solidFill>
                <a:latin typeface="Times New Roman" pitchFamily="18" charset="0"/>
              </a:rPr>
              <a:t> </a:t>
            </a:r>
          </a:p>
          <a:p>
            <a:pPr>
              <a:defRPr/>
            </a:pPr>
            <a:r>
              <a:rPr lang="tr-TR" sz="2800" b="1" dirty="0">
                <a:solidFill>
                  <a:srgbClr val="003399"/>
                </a:solidFill>
                <a:latin typeface="Times New Roman" pitchFamily="18" charset="0"/>
              </a:rPr>
              <a:t>     </a:t>
            </a:r>
            <a:r>
              <a:rPr lang="tr-TR" sz="2800" b="1" u="sng" dirty="0">
                <a:solidFill>
                  <a:srgbClr val="003399"/>
                </a:solidFill>
                <a:latin typeface="Times New Roman" pitchFamily="18" charset="0"/>
              </a:rPr>
              <a:t>Soruşturma sırasında izin verilen olay ve konudan tamamen ayrı veya farklı bir suç olarak nitelendirilebilecek bir fiil ortaya çıktığında, yeniden izin alınması zorunludur. </a:t>
            </a:r>
            <a:endParaRPr lang="tr-TR" sz="2800" b="1" dirty="0">
              <a:solidFill>
                <a:srgbClr val="003399"/>
              </a:solidFill>
              <a:latin typeface="Times New Roman" pitchFamily="18" charset="0"/>
            </a:endParaRPr>
          </a:p>
          <a:p>
            <a:pPr>
              <a:defRPr/>
            </a:pPr>
            <a:r>
              <a:rPr lang="tr-TR" sz="2800" b="1" dirty="0">
                <a:solidFill>
                  <a:srgbClr val="003399"/>
                </a:solidFill>
                <a:latin typeface="Times New Roman" pitchFamily="18" charset="0"/>
              </a:rPr>
              <a:t>     </a:t>
            </a:r>
            <a:r>
              <a:rPr lang="tr-TR" sz="2800" b="1" dirty="0">
                <a:solidFill>
                  <a:schemeClr val="tx2">
                    <a:lumMod val="75000"/>
                  </a:schemeClr>
                </a:solidFill>
                <a:latin typeface="Times New Roman" pitchFamily="18" charset="0"/>
              </a:rPr>
              <a:t>Suçun hukukî niteliğinin değişmesi, yeniden izin alınmasını gerektirmez. </a:t>
            </a:r>
            <a:endParaRPr lang="en-AU" sz="2800" b="1" dirty="0">
              <a:solidFill>
                <a:schemeClr val="tx2">
                  <a:lumMod val="75000"/>
                </a:schemeClr>
              </a:solidFill>
              <a:latin typeface="Times New Roman" pitchFamily="18" charset="0"/>
            </a:endParaRPr>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ChangeArrowheads="1"/>
          </p:cNvSpPr>
          <p:nvPr/>
        </p:nvSpPr>
        <p:spPr bwMode="auto">
          <a:xfrm>
            <a:off x="228600" y="381000"/>
            <a:ext cx="8915400" cy="6002338"/>
          </a:xfrm>
          <a:prstGeom prst="rect">
            <a:avLst/>
          </a:prstGeom>
          <a:noFill/>
          <a:ln w="12700" cap="sq">
            <a:noFill/>
            <a:miter lim="800000"/>
            <a:headEnd type="none" w="sm" len="sm"/>
            <a:tailEnd type="none" w="sm" len="sm"/>
          </a:ln>
        </p:spPr>
        <p:txBody>
          <a:bodyPr>
            <a:spAutoFit/>
          </a:bodyPr>
          <a:lstStyle/>
          <a:p>
            <a:pPr>
              <a:defRPr/>
            </a:pPr>
            <a:r>
              <a:rPr lang="tr-TR" sz="2400" b="1" u="sng" dirty="0">
                <a:solidFill>
                  <a:srgbClr val="FF0000"/>
                </a:solidFill>
                <a:latin typeface="Times New Roman" pitchFamily="18" charset="0"/>
              </a:rPr>
              <a:t>İtiraz </a:t>
            </a:r>
          </a:p>
          <a:p>
            <a:pPr>
              <a:defRPr/>
            </a:pPr>
            <a:r>
              <a:rPr lang="tr-TR" sz="2400" b="1" dirty="0">
                <a:solidFill>
                  <a:schemeClr val="tx2">
                    <a:lumMod val="75000"/>
                  </a:schemeClr>
                </a:solidFill>
                <a:latin typeface="Times New Roman" pitchFamily="18" charset="0"/>
              </a:rPr>
              <a:t>MADDE 9. — </a:t>
            </a:r>
            <a:r>
              <a:rPr lang="tr-TR" sz="2400" b="1" u="sng" dirty="0">
                <a:solidFill>
                  <a:schemeClr val="tx2">
                    <a:lumMod val="75000"/>
                  </a:schemeClr>
                </a:solidFill>
                <a:latin typeface="Times New Roman" pitchFamily="18" charset="0"/>
              </a:rPr>
              <a:t>Yetkili merci</a:t>
            </a:r>
            <a:r>
              <a:rPr lang="tr-TR" sz="2400" b="1" dirty="0">
                <a:solidFill>
                  <a:schemeClr val="tx2">
                    <a:lumMod val="75000"/>
                  </a:schemeClr>
                </a:solidFill>
                <a:latin typeface="Times New Roman" pitchFamily="18" charset="0"/>
              </a:rPr>
              <a:t>, soruşturma izni verilmesine veya verilmemesine ilişkin kararını Cumhuriyet başsavcılığına, </a:t>
            </a:r>
            <a:r>
              <a:rPr lang="tr-TR" sz="2400" b="1" u="sng" dirty="0">
                <a:solidFill>
                  <a:schemeClr val="tx2">
                    <a:lumMod val="75000"/>
                  </a:schemeClr>
                </a:solidFill>
                <a:latin typeface="Times New Roman" pitchFamily="18" charset="0"/>
              </a:rPr>
              <a:t>hakkında inceleme yapılan memur veya diğer kamu görevlisine</a:t>
            </a:r>
            <a:r>
              <a:rPr lang="tr-TR" sz="2400" b="1" dirty="0">
                <a:solidFill>
                  <a:schemeClr val="tx2">
                    <a:lumMod val="75000"/>
                  </a:schemeClr>
                </a:solidFill>
                <a:latin typeface="Times New Roman" pitchFamily="18" charset="0"/>
              </a:rPr>
              <a:t> ve varsa </a:t>
            </a:r>
            <a:r>
              <a:rPr lang="tr-TR" sz="2400" b="1" u="sng" dirty="0">
                <a:solidFill>
                  <a:schemeClr val="tx2">
                    <a:lumMod val="75000"/>
                  </a:schemeClr>
                </a:solidFill>
                <a:latin typeface="Times New Roman" pitchFamily="18" charset="0"/>
              </a:rPr>
              <a:t>şikâyetçiye bildirir</a:t>
            </a:r>
            <a:r>
              <a:rPr lang="tr-TR" sz="2400" b="1" dirty="0">
                <a:solidFill>
                  <a:schemeClr val="tx2">
                    <a:lumMod val="75000"/>
                  </a:schemeClr>
                </a:solidFill>
                <a:latin typeface="Times New Roman" pitchFamily="18" charset="0"/>
              </a:rPr>
              <a:t>. </a:t>
            </a:r>
          </a:p>
          <a:p>
            <a:pPr>
              <a:defRPr/>
            </a:pPr>
            <a:r>
              <a:rPr lang="tr-TR" sz="2400" b="1" dirty="0">
                <a:solidFill>
                  <a:schemeClr val="bg2"/>
                </a:solidFill>
                <a:latin typeface="Times New Roman" pitchFamily="18" charset="0"/>
              </a:rPr>
              <a:t>      </a:t>
            </a:r>
            <a:r>
              <a:rPr lang="tr-TR" sz="2400" b="1" dirty="0">
                <a:solidFill>
                  <a:srgbClr val="CC3399"/>
                </a:solidFill>
                <a:latin typeface="Times New Roman" pitchFamily="18" charset="0"/>
              </a:rPr>
              <a:t>Soruşturma izni verilmesine ilişkin karara karşı </a:t>
            </a:r>
            <a:r>
              <a:rPr lang="tr-TR" sz="2400" b="1" u="sng" dirty="0">
                <a:solidFill>
                  <a:srgbClr val="CC3399"/>
                </a:solidFill>
                <a:latin typeface="Times New Roman" pitchFamily="18" charset="0"/>
              </a:rPr>
              <a:t>hakkında inceleme yapılan memur</a:t>
            </a:r>
            <a:r>
              <a:rPr lang="tr-TR" sz="2400" b="1" dirty="0">
                <a:solidFill>
                  <a:srgbClr val="CC3399"/>
                </a:solidFill>
                <a:latin typeface="Times New Roman" pitchFamily="18" charset="0"/>
              </a:rPr>
              <a:t> veya diğer kamu görevlisi; soruşturma izni verilmemesine ilişkin karara karşı ise </a:t>
            </a:r>
            <a:r>
              <a:rPr lang="tr-TR" sz="2400" b="1" u="sng" dirty="0">
                <a:solidFill>
                  <a:srgbClr val="CC3399"/>
                </a:solidFill>
                <a:latin typeface="Times New Roman" pitchFamily="18" charset="0"/>
              </a:rPr>
              <a:t>Cumhuriyet başsavcılığı veya şikâyetçi itiraz yoluna gidebilir</a:t>
            </a:r>
            <a:r>
              <a:rPr lang="tr-TR" sz="2400" b="1" dirty="0">
                <a:solidFill>
                  <a:srgbClr val="CC3399"/>
                </a:solidFill>
                <a:latin typeface="Times New Roman" pitchFamily="18" charset="0"/>
              </a:rPr>
              <a:t>.</a:t>
            </a:r>
            <a:r>
              <a:rPr lang="tr-TR" sz="2400" b="1" dirty="0">
                <a:solidFill>
                  <a:schemeClr val="bg2"/>
                </a:solidFill>
                <a:latin typeface="Times New Roman" pitchFamily="18" charset="0"/>
              </a:rPr>
              <a:t> </a:t>
            </a:r>
            <a:r>
              <a:rPr lang="tr-TR" sz="2400" b="1" dirty="0">
                <a:solidFill>
                  <a:srgbClr val="00CC99"/>
                </a:solidFill>
                <a:latin typeface="Times New Roman" pitchFamily="18" charset="0"/>
              </a:rPr>
              <a:t>İtiraz süresi, yetkili merciin kararının tebliğinden itibaren </a:t>
            </a:r>
            <a:r>
              <a:rPr lang="tr-TR" sz="2400" b="1" u="sng" dirty="0">
                <a:solidFill>
                  <a:schemeClr val="hlink"/>
                </a:solidFill>
                <a:latin typeface="Times New Roman" pitchFamily="18" charset="0"/>
              </a:rPr>
              <a:t>on</a:t>
            </a:r>
            <a:r>
              <a:rPr lang="tr-TR" sz="2400" b="1" u="sng" dirty="0">
                <a:solidFill>
                  <a:srgbClr val="00CC99"/>
                </a:solidFill>
                <a:latin typeface="Times New Roman" pitchFamily="18" charset="0"/>
              </a:rPr>
              <a:t> </a:t>
            </a:r>
            <a:r>
              <a:rPr lang="tr-TR" sz="2400" b="1" u="sng" dirty="0">
                <a:solidFill>
                  <a:schemeClr val="hlink"/>
                </a:solidFill>
                <a:latin typeface="Times New Roman" pitchFamily="18" charset="0"/>
              </a:rPr>
              <a:t>gün</a:t>
            </a:r>
            <a:r>
              <a:rPr lang="tr-TR" sz="2400" b="1" u="sng" dirty="0">
                <a:solidFill>
                  <a:srgbClr val="00CC99"/>
                </a:solidFill>
                <a:latin typeface="Times New Roman" pitchFamily="18" charset="0"/>
              </a:rPr>
              <a:t>dür</a:t>
            </a:r>
            <a:r>
              <a:rPr lang="tr-TR" sz="2400" b="1" dirty="0">
                <a:solidFill>
                  <a:srgbClr val="00CC99"/>
                </a:solidFill>
                <a:latin typeface="Times New Roman" pitchFamily="18" charset="0"/>
              </a:rPr>
              <a:t>. </a:t>
            </a:r>
          </a:p>
          <a:p>
            <a:pPr>
              <a:defRPr/>
            </a:pPr>
            <a:r>
              <a:rPr lang="tr-TR" sz="2400" b="1" dirty="0">
                <a:solidFill>
                  <a:schemeClr val="tx2">
                    <a:lumMod val="75000"/>
                  </a:schemeClr>
                </a:solidFill>
                <a:latin typeface="Times New Roman" pitchFamily="18" charset="0"/>
              </a:rPr>
              <a:t>      </a:t>
            </a:r>
            <a:r>
              <a:rPr lang="tr-TR" sz="2400" b="1" u="sng" dirty="0">
                <a:solidFill>
                  <a:schemeClr val="tx2">
                    <a:lumMod val="75000"/>
                  </a:schemeClr>
                </a:solidFill>
                <a:latin typeface="Times New Roman" pitchFamily="18" charset="0"/>
              </a:rPr>
              <a:t>İtiraza</a:t>
            </a:r>
            <a:r>
              <a:rPr lang="tr-TR" sz="2400" b="1" dirty="0">
                <a:solidFill>
                  <a:schemeClr val="tx2">
                    <a:lumMod val="75000"/>
                  </a:schemeClr>
                </a:solidFill>
                <a:latin typeface="Times New Roman" pitchFamily="18" charset="0"/>
              </a:rPr>
              <a:t>, 3 üncü maddenin (e), (f), g (Cumhurbaşkanınca verilen izin hariç) ve (h) bentlerinde sayılanlar için Danıştay İkinci Dairesi, diğerleri için </a:t>
            </a:r>
            <a:r>
              <a:rPr lang="tr-TR" sz="2400" b="1" u="sng" dirty="0">
                <a:solidFill>
                  <a:schemeClr val="tx2">
                    <a:lumMod val="75000"/>
                  </a:schemeClr>
                </a:solidFill>
                <a:latin typeface="Times New Roman" pitchFamily="18" charset="0"/>
              </a:rPr>
              <a:t>yetkili merciin yargı çevresinde bulunduğu bölge idare mahkemesi bakar</a:t>
            </a:r>
            <a:r>
              <a:rPr lang="tr-TR" sz="2400" b="1" dirty="0">
                <a:solidFill>
                  <a:schemeClr val="tx2">
                    <a:lumMod val="75000"/>
                  </a:schemeClr>
                </a:solidFill>
                <a:latin typeface="Times New Roman" pitchFamily="18" charset="0"/>
              </a:rPr>
              <a:t>. </a:t>
            </a:r>
          </a:p>
          <a:p>
            <a:pPr>
              <a:defRPr/>
            </a:pPr>
            <a:r>
              <a:rPr lang="tr-TR" sz="2400" b="1" dirty="0">
                <a:solidFill>
                  <a:schemeClr val="tx2">
                    <a:lumMod val="75000"/>
                  </a:schemeClr>
                </a:solidFill>
                <a:latin typeface="Times New Roman" pitchFamily="18" charset="0"/>
              </a:rPr>
              <a:t>     İtirazlar, öncelikle incelenir ve en geç </a:t>
            </a:r>
            <a:r>
              <a:rPr lang="tr-TR" sz="2400" b="1" dirty="0">
                <a:solidFill>
                  <a:schemeClr val="hlink"/>
                </a:solidFill>
                <a:latin typeface="Times New Roman" pitchFamily="18" charset="0"/>
              </a:rPr>
              <a:t>üç ay</a:t>
            </a:r>
            <a:r>
              <a:rPr lang="tr-TR" sz="2400" b="1" dirty="0">
                <a:solidFill>
                  <a:schemeClr val="bg2"/>
                </a:solidFill>
                <a:latin typeface="Times New Roman" pitchFamily="18" charset="0"/>
              </a:rPr>
              <a:t> </a:t>
            </a:r>
            <a:r>
              <a:rPr lang="tr-TR" sz="2400" b="1" dirty="0">
                <a:solidFill>
                  <a:schemeClr val="tx2">
                    <a:lumMod val="75000"/>
                  </a:schemeClr>
                </a:solidFill>
                <a:latin typeface="Times New Roman" pitchFamily="18" charset="0"/>
              </a:rPr>
              <a:t>içinde karara bağlanır. Verilen kararlar kesindir.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3106"/>
                                        </p:tgtEl>
                                        <p:attrNameLst>
                                          <p:attrName>style.visibility</p:attrName>
                                        </p:attrNameLst>
                                      </p:cBhvr>
                                      <p:to>
                                        <p:strVal val="visible"/>
                                      </p:to>
                                    </p:set>
                                    <p:anim calcmode="lin" valueType="num">
                                      <p:cBhvr>
                                        <p:cTn id="7" dur="500" fill="hold"/>
                                        <p:tgtEl>
                                          <p:spTgt spid="303106"/>
                                        </p:tgtEl>
                                        <p:attrNameLst>
                                          <p:attrName>ppt_w</p:attrName>
                                        </p:attrNameLst>
                                      </p:cBhvr>
                                      <p:tavLst>
                                        <p:tav tm="0">
                                          <p:val>
                                            <p:fltVal val="0"/>
                                          </p:val>
                                        </p:tav>
                                        <p:tav tm="100000">
                                          <p:val>
                                            <p:strVal val="#ppt_w"/>
                                          </p:val>
                                        </p:tav>
                                      </p:tavLst>
                                    </p:anim>
                                    <p:anim calcmode="lin" valueType="num">
                                      <p:cBhvr>
                                        <p:cTn id="8" dur="500" fill="hold"/>
                                        <p:tgtEl>
                                          <p:spTgt spid="30310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autoUpdateAnimBg="0"/>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11188" y="1412875"/>
            <a:ext cx="8532812" cy="2554288"/>
          </a:xfrm>
          <a:prstGeom prst="rect">
            <a:avLst/>
          </a:prstGeom>
        </p:spPr>
        <p:txBody>
          <a:bodyPr>
            <a:spAutoFit/>
          </a:bodyPr>
          <a:lstStyle/>
          <a:p>
            <a:pPr>
              <a:defRPr/>
            </a:pPr>
            <a:r>
              <a:rPr lang="tr-TR" sz="3200" b="1" u="sng" dirty="0">
                <a:solidFill>
                  <a:srgbClr val="FF0000"/>
                </a:solidFill>
                <a:latin typeface="Times New Roman" pitchFamily="18" charset="0"/>
              </a:rPr>
              <a:t>İştirak halinde işlenen suçlar </a:t>
            </a:r>
          </a:p>
          <a:p>
            <a:pPr>
              <a:defRPr/>
            </a:pPr>
            <a:r>
              <a:rPr lang="tr-TR" sz="3200" b="1" dirty="0">
                <a:solidFill>
                  <a:schemeClr val="tx2">
                    <a:lumMod val="75000"/>
                  </a:schemeClr>
                </a:solidFill>
                <a:latin typeface="Times New Roman" pitchFamily="18" charset="0"/>
              </a:rPr>
              <a:t>MADDE 10. — Bu Kanun kapsamındaki suçların iştirak halinde işlenmesi durumunda memur olmayan, memur olanla; ast memur, üst memurla aynı mahkemede yargılanır. </a:t>
            </a:r>
            <a:endParaRPr lang="en-AU" sz="3200" b="1" dirty="0">
              <a:solidFill>
                <a:schemeClr val="tx2">
                  <a:lumMod val="75000"/>
                </a:schemeClr>
              </a:solidFill>
              <a:latin typeface="Times New Roman" pitchFamily="18" charset="0"/>
            </a:endParaRPr>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323850" y="404813"/>
            <a:ext cx="8424863" cy="3694112"/>
          </a:xfrm>
          <a:prstGeom prst="rect">
            <a:avLst/>
          </a:prstGeom>
          <a:noFill/>
          <a:ln w="12700" cap="sq">
            <a:noFill/>
            <a:miter lim="800000"/>
            <a:headEnd type="none" w="sm" len="sm"/>
            <a:tailEnd type="none" w="sm" len="sm"/>
          </a:ln>
        </p:spPr>
        <p:txBody>
          <a:bodyPr>
            <a:spAutoFit/>
          </a:bodyPr>
          <a:lstStyle/>
          <a:p>
            <a:pPr>
              <a:defRPr/>
            </a:pPr>
            <a:r>
              <a:rPr lang="tr-TR" sz="2600" b="1" dirty="0">
                <a:solidFill>
                  <a:srgbClr val="FF0000"/>
                </a:solidFill>
                <a:latin typeface="Times New Roman" pitchFamily="18" charset="0"/>
              </a:rPr>
              <a:t>Soruşturma izninin gönderileceği merci </a:t>
            </a:r>
          </a:p>
          <a:p>
            <a:pPr>
              <a:defRPr/>
            </a:pPr>
            <a:r>
              <a:rPr lang="tr-TR" sz="2600" b="1" dirty="0">
                <a:solidFill>
                  <a:schemeClr val="tx2">
                    <a:lumMod val="75000"/>
                  </a:schemeClr>
                </a:solidFill>
                <a:latin typeface="Times New Roman" pitchFamily="18" charset="0"/>
              </a:rPr>
              <a:t>MADDE 11. – </a:t>
            </a:r>
            <a:r>
              <a:rPr lang="tr-TR" sz="2600" b="1" u="sng" dirty="0">
                <a:solidFill>
                  <a:schemeClr val="tx2">
                    <a:lumMod val="75000"/>
                  </a:schemeClr>
                </a:solidFill>
                <a:latin typeface="Times New Roman" pitchFamily="18" charset="0"/>
              </a:rPr>
              <a:t>Soruşturma izninin</a:t>
            </a:r>
            <a:r>
              <a:rPr lang="tr-TR" sz="2600" b="1" dirty="0">
                <a:solidFill>
                  <a:schemeClr val="tx2">
                    <a:lumMod val="75000"/>
                  </a:schemeClr>
                </a:solidFill>
                <a:latin typeface="Times New Roman" pitchFamily="18" charset="0"/>
              </a:rPr>
              <a:t> itiraz edilmeden veya itirazın reddi sonunda </a:t>
            </a:r>
            <a:r>
              <a:rPr lang="tr-TR" sz="2600" b="1" u="sng" dirty="0">
                <a:solidFill>
                  <a:schemeClr val="tx2">
                    <a:lumMod val="75000"/>
                  </a:schemeClr>
                </a:solidFill>
                <a:latin typeface="Times New Roman" pitchFamily="18" charset="0"/>
              </a:rPr>
              <a:t>kesinleşmesi</a:t>
            </a:r>
            <a:r>
              <a:rPr lang="tr-TR" sz="2600" b="1" dirty="0">
                <a:solidFill>
                  <a:schemeClr val="tx2">
                    <a:lumMod val="75000"/>
                  </a:schemeClr>
                </a:solidFill>
                <a:latin typeface="Times New Roman" pitchFamily="18" charset="0"/>
              </a:rPr>
              <a:t> ya da soruşturma izni verilmemesine ilişkin karara karşı yapılan itirazın kabulü </a:t>
            </a:r>
            <a:r>
              <a:rPr lang="tr-TR" sz="2600" b="1" u="sng" dirty="0">
                <a:solidFill>
                  <a:schemeClr val="tx2">
                    <a:lumMod val="75000"/>
                  </a:schemeClr>
                </a:solidFill>
                <a:latin typeface="Times New Roman" pitchFamily="18" charset="0"/>
              </a:rPr>
              <a:t>üzerine dosya, derhal yetkili ve görevli Cumhuriyet başsavcılığına gönderilir</a:t>
            </a:r>
            <a:r>
              <a:rPr lang="tr-TR" sz="2600" b="1" dirty="0">
                <a:solidFill>
                  <a:schemeClr val="tx2">
                    <a:lumMod val="75000"/>
                  </a:schemeClr>
                </a:solidFill>
                <a:latin typeface="Times New Roman" pitchFamily="18" charset="0"/>
              </a:rPr>
              <a:t>. İzin üzerine ilgili Cumhuriyet başsavcılığı, Ceza Muhakemeleri Usulü Kanunu ve diğer kanunlardaki yetkilerini kullanmak suretiyle hazırlık soruşturmasını yürütür ve sonuçlandırır.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4130"/>
                                        </p:tgtEl>
                                        <p:attrNameLst>
                                          <p:attrName>style.visibility</p:attrName>
                                        </p:attrNameLst>
                                      </p:cBhvr>
                                      <p:to>
                                        <p:strVal val="visible"/>
                                      </p:to>
                                    </p:set>
                                    <p:anim calcmode="lin" valueType="num">
                                      <p:cBhvr>
                                        <p:cTn id="7" dur="500" fill="hold"/>
                                        <p:tgtEl>
                                          <p:spTgt spid="304130"/>
                                        </p:tgtEl>
                                        <p:attrNameLst>
                                          <p:attrName>ppt_w</p:attrName>
                                        </p:attrNameLst>
                                      </p:cBhvr>
                                      <p:tavLst>
                                        <p:tav tm="0">
                                          <p:val>
                                            <p:fltVal val="0"/>
                                          </p:val>
                                        </p:tav>
                                        <p:tav tm="100000">
                                          <p:val>
                                            <p:strVal val="#ppt_w"/>
                                          </p:val>
                                        </p:tav>
                                      </p:tavLst>
                                    </p:anim>
                                    <p:anim calcmode="lin" valueType="num">
                                      <p:cBhvr>
                                        <p:cTn id="8" dur="500" fill="hold"/>
                                        <p:tgtEl>
                                          <p:spTgt spid="30413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autoUpdateAnimBg="0"/>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388" y="-33338"/>
            <a:ext cx="8964612" cy="6494463"/>
          </a:xfrm>
          <a:prstGeom prst="rect">
            <a:avLst/>
          </a:prstGeom>
        </p:spPr>
        <p:txBody>
          <a:bodyPr>
            <a:spAutoFit/>
          </a:bodyPr>
          <a:lstStyle/>
          <a:p>
            <a:pPr>
              <a:defRPr/>
            </a:pPr>
            <a:r>
              <a:rPr lang="tr-TR" sz="2600" b="1" u="sng" dirty="0">
                <a:solidFill>
                  <a:srgbClr val="FF0000"/>
                </a:solidFill>
                <a:latin typeface="Times New Roman" pitchFamily="18" charset="0"/>
              </a:rPr>
              <a:t>Hazırlık soruşturmasını yapacak merciler </a:t>
            </a:r>
          </a:p>
          <a:p>
            <a:pPr>
              <a:defRPr/>
            </a:pPr>
            <a:r>
              <a:rPr lang="tr-TR" sz="2600" b="1" dirty="0">
                <a:solidFill>
                  <a:schemeClr val="tx2">
                    <a:lumMod val="75000"/>
                  </a:schemeClr>
                </a:solidFill>
                <a:latin typeface="Times New Roman" pitchFamily="18" charset="0"/>
              </a:rPr>
              <a:t>MADDE 12. — Hazırlık soruşturması; </a:t>
            </a:r>
            <a:r>
              <a:rPr lang="tr-TR" sz="2600" dirty="0">
                <a:solidFill>
                  <a:schemeClr val="tx2">
                    <a:lumMod val="75000"/>
                  </a:schemeClr>
                </a:solidFill>
                <a:latin typeface="Calibri" pitchFamily="34" charset="0"/>
              </a:rPr>
              <a:t>(Değişik: 17.7.2004) </a:t>
            </a:r>
          </a:p>
          <a:p>
            <a:pPr>
              <a:defRPr/>
            </a:pPr>
            <a:r>
              <a:rPr lang="tr-TR" sz="2600" b="1" dirty="0">
                <a:solidFill>
                  <a:schemeClr val="tx2">
                    <a:lumMod val="75000"/>
                  </a:schemeClr>
                </a:solidFill>
                <a:latin typeface="Times New Roman" pitchFamily="18" charset="0"/>
              </a:rPr>
              <a:t>Hazırlık soruşturması genel hükümlere göre yetkili ve görevli Cumhuriyet Başsavcılığı tarafından yapılır. Ancak Cumhurbaşkanlığı Genel Sekreteri, Türkiye Büyük Millet Meclisi Genel Sekreteri, müsteşarlar ve valiler ile ilgili olarak yapılacak olan hazırlık soruşturması Yargıtay Cumhuriyet Başsavcısı veya Başsavcı vekili, kaymakamlar ile ilgili hazırlık soruşturması ise il Cumhuriyet başsavcısı veya başsavcı vekili tarafından yapılır.</a:t>
            </a:r>
          </a:p>
          <a:p>
            <a:pPr>
              <a:defRPr/>
            </a:pPr>
            <a:r>
              <a:rPr lang="tr-TR" sz="2600" b="1" u="sng" dirty="0">
                <a:solidFill>
                  <a:schemeClr val="tx2">
                    <a:lumMod val="75000"/>
                  </a:schemeClr>
                </a:solidFill>
                <a:latin typeface="Times New Roman" pitchFamily="18" charset="0"/>
              </a:rPr>
              <a:t>Hazırlık soruşturması sırasında hâkim kararı alınmasını gerektiren hususlarda</a:t>
            </a:r>
            <a:r>
              <a:rPr lang="tr-TR" sz="2600" b="1" dirty="0">
                <a:solidFill>
                  <a:schemeClr val="tx2">
                    <a:lumMod val="75000"/>
                  </a:schemeClr>
                </a:solidFill>
                <a:latin typeface="Times New Roman" pitchFamily="18" charset="0"/>
              </a:rPr>
              <a:t>; Cumhurbaşkanlığı Genel Sekreteri, Türkiye Büyük Millet Meclisi Genel Sekreteri, müsteşarlar ve valiler için Yargıtay </a:t>
            </a:r>
            <a:r>
              <a:rPr lang="tr-TR" sz="2600" b="1" dirty="0" err="1">
                <a:solidFill>
                  <a:schemeClr val="tx2">
                    <a:lumMod val="75000"/>
                  </a:schemeClr>
                </a:solidFill>
                <a:latin typeface="Times New Roman" pitchFamily="18" charset="0"/>
              </a:rPr>
              <a:t>ın</a:t>
            </a:r>
            <a:r>
              <a:rPr lang="tr-TR" sz="2600" b="1" dirty="0">
                <a:solidFill>
                  <a:schemeClr val="tx2">
                    <a:lumMod val="75000"/>
                  </a:schemeClr>
                </a:solidFill>
                <a:latin typeface="Times New Roman" pitchFamily="18" charset="0"/>
              </a:rPr>
              <a:t> ilgili ceza dairesine, kaymakamlar için il asliye ceza mahkemesine, diğerleri için ise genel hükümlere göre </a:t>
            </a:r>
            <a:r>
              <a:rPr lang="tr-TR" sz="2600" b="1" u="sng" dirty="0">
                <a:solidFill>
                  <a:schemeClr val="tx2">
                    <a:lumMod val="75000"/>
                  </a:schemeClr>
                </a:solidFill>
                <a:latin typeface="Times New Roman" pitchFamily="18" charset="0"/>
              </a:rPr>
              <a:t>yetkili ve görevli sulh ceza hâkimine başvurulur</a:t>
            </a:r>
            <a:r>
              <a:rPr lang="tr-TR" sz="2600" b="1" dirty="0">
                <a:solidFill>
                  <a:schemeClr val="tx2">
                    <a:lumMod val="75000"/>
                  </a:schemeClr>
                </a:solidFill>
                <a:latin typeface="Times New Roman" pitchFamily="18" charset="0"/>
              </a:rPr>
              <a:t>.</a:t>
            </a:r>
            <a:endParaRPr lang="en-AU" sz="2600" b="1" dirty="0">
              <a:solidFill>
                <a:schemeClr val="tx2">
                  <a:lumMod val="75000"/>
                </a:schemeClr>
              </a:solidFill>
              <a:latin typeface="Times New Roman" pitchFamily="18" charset="0"/>
            </a:endParaRPr>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Yetki Gaspı:</a:t>
            </a:r>
            <a:endParaRPr lang="tr-TR" dirty="0"/>
          </a:p>
        </p:txBody>
      </p:sp>
      <p:sp>
        <p:nvSpPr>
          <p:cNvPr id="3" name="İçerik Yer Tutucusu 2"/>
          <p:cNvSpPr>
            <a:spLocks noGrp="1"/>
          </p:cNvSpPr>
          <p:nvPr>
            <p:ph idx="1"/>
          </p:nvPr>
        </p:nvSpPr>
        <p:spPr/>
        <p:txBody>
          <a:bodyPr/>
          <a:lstStyle/>
          <a:p>
            <a:pPr algn="just"/>
            <a:r>
              <a:rPr lang="tr-TR" dirty="0" smtClean="0"/>
              <a:t>Yönetim </a:t>
            </a:r>
            <a:r>
              <a:rPr lang="tr-TR" dirty="0"/>
              <a:t>adına irade açıklamasında bulunmaya, karar almaya yetkisi olmayan, yönetim içinde yer alan bir kişinin yaptığı işlemlerdir. (Örnek: Bakan adına irade açıklamasına yetkili olmayan şube müdürünün karar alması veya dekan adına karar almaya yetkili olmayan fakülte sekreterinin karar alması.)</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00845681"/>
      </p:ext>
    </p:extLst>
  </p:cSld>
  <p:clrMapOvr>
    <a:masterClrMapping/>
  </p:clrMapOvr>
  <p:transition spd="slow">
    <p:wipe dir="u"/>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p:cNvSpPr>
          <p:nvPr/>
        </p:nvSpPr>
        <p:spPr bwMode="auto">
          <a:xfrm>
            <a:off x="323850" y="1341438"/>
            <a:ext cx="8382000" cy="5508625"/>
          </a:xfrm>
          <a:prstGeom prst="rect">
            <a:avLst/>
          </a:prstGeom>
          <a:noFill/>
          <a:ln w="12700" cap="sq">
            <a:noFill/>
            <a:miter lim="800000"/>
            <a:headEnd type="none" w="sm" len="sm"/>
            <a:tailEnd type="none" w="sm" len="sm"/>
          </a:ln>
        </p:spPr>
        <p:txBody>
          <a:bodyPr>
            <a:spAutoFit/>
          </a:bodyPr>
          <a:lstStyle/>
          <a:p>
            <a:pPr fontAlgn="auto">
              <a:spcBef>
                <a:spcPts val="0"/>
              </a:spcBef>
              <a:spcAft>
                <a:spcPts val="0"/>
              </a:spcAft>
              <a:defRPr/>
            </a:pPr>
            <a:r>
              <a:rPr lang="tr-TR" sz="2600" b="1" u="sng" dirty="0">
                <a:latin typeface="Times New Roman" pitchFamily="18" charset="0"/>
                <a:cs typeface="+mn-cs"/>
              </a:rPr>
              <a:t>Yetkili ve görevli mahkeme </a:t>
            </a:r>
          </a:p>
          <a:p>
            <a:pPr fontAlgn="auto">
              <a:spcBef>
                <a:spcPts val="0"/>
              </a:spcBef>
              <a:spcAft>
                <a:spcPts val="0"/>
              </a:spcAft>
              <a:defRPr/>
            </a:pPr>
            <a:r>
              <a:rPr lang="tr-TR" sz="2600" b="1" dirty="0">
                <a:latin typeface="Times New Roman" pitchFamily="18" charset="0"/>
                <a:cs typeface="+mn-cs"/>
              </a:rPr>
              <a:t>MADDE 13. — Davaya bakmaya yetkili ve görevli mahkeme, genel hükümlere göre yetkili ve görevli mahkemedir. Ancak Cumhurbaşkanlığı Genel Sekreteri, Türkiye Büyük Millet Meclisi Genel Sekreteri, müsteşarlar ve valiler için yetkili ve görevli mahkeme Yargıtay </a:t>
            </a:r>
            <a:r>
              <a:rPr lang="tr-TR" sz="2600" b="1" dirty="0" err="1">
                <a:latin typeface="Times New Roman" pitchFamily="18" charset="0"/>
                <a:cs typeface="+mn-cs"/>
              </a:rPr>
              <a:t>ın</a:t>
            </a:r>
            <a:r>
              <a:rPr lang="tr-TR" sz="2600" b="1" dirty="0">
                <a:latin typeface="Times New Roman" pitchFamily="18" charset="0"/>
                <a:cs typeface="+mn-cs"/>
              </a:rPr>
              <a:t> ilgili ceza dairesi, kaymakamlar için ise il ağır ceza mahkemesidir. </a:t>
            </a:r>
            <a:r>
              <a:rPr lang="tr-TR" sz="2600" dirty="0">
                <a:latin typeface="+mn-lt"/>
                <a:cs typeface="+mn-cs"/>
              </a:rPr>
              <a:t>(Değişik: 17.7.2004) </a:t>
            </a:r>
          </a:p>
          <a:p>
            <a:pPr fontAlgn="auto">
              <a:spcBef>
                <a:spcPts val="0"/>
              </a:spcBef>
              <a:spcAft>
                <a:spcPts val="0"/>
              </a:spcAft>
              <a:defRPr/>
            </a:pPr>
            <a:endParaRPr lang="tr-TR" sz="2600" dirty="0">
              <a:latin typeface="+mn-lt"/>
              <a:cs typeface="+mn-cs"/>
            </a:endParaRPr>
          </a:p>
          <a:p>
            <a:pPr fontAlgn="auto">
              <a:spcBef>
                <a:spcPts val="0"/>
              </a:spcBef>
              <a:spcAft>
                <a:spcPts val="0"/>
              </a:spcAft>
              <a:defRPr/>
            </a:pPr>
            <a:r>
              <a:rPr lang="tr-TR" sz="2600" b="1" u="sng" dirty="0">
                <a:latin typeface="Times New Roman" pitchFamily="18" charset="0"/>
                <a:cs typeface="+mn-cs"/>
              </a:rPr>
              <a:t>Vekillerin durumu </a:t>
            </a:r>
          </a:p>
          <a:p>
            <a:pPr fontAlgn="auto">
              <a:spcBef>
                <a:spcPts val="0"/>
              </a:spcBef>
              <a:spcAft>
                <a:spcPts val="0"/>
              </a:spcAft>
              <a:defRPr/>
            </a:pPr>
            <a:r>
              <a:rPr lang="tr-TR" sz="2600" b="1" dirty="0">
                <a:latin typeface="Times New Roman" pitchFamily="18" charset="0"/>
                <a:cs typeface="+mn-cs"/>
              </a:rPr>
              <a:t>MADDE 14. — B</a:t>
            </a:r>
            <a:r>
              <a:rPr lang="tr-TR" sz="2600" b="1" dirty="0">
                <a:solidFill>
                  <a:schemeClr val="tx1">
                    <a:lumMod val="65000"/>
                  </a:schemeClr>
                </a:solidFill>
                <a:latin typeface="Times New Roman" pitchFamily="18" charset="0"/>
                <a:cs typeface="+mn-cs"/>
              </a:rPr>
              <a:t>u Kanunun uygulanmasında vekiller, asillerin tâbi olduğu usule tâbidir. </a:t>
            </a:r>
          </a:p>
          <a:p>
            <a:pPr fontAlgn="auto">
              <a:spcBef>
                <a:spcPts val="0"/>
              </a:spcBef>
              <a:spcAft>
                <a:spcPts val="0"/>
              </a:spcAft>
              <a:defRPr/>
            </a:pPr>
            <a:endParaRPr lang="tr-TR" sz="2000" b="1" dirty="0">
              <a:solidFill>
                <a:schemeClr val="tx1">
                  <a:lumMod val="65000"/>
                </a:schemeClr>
              </a:solidFill>
              <a:latin typeface="Times New Roman" pitchFamily="18" charset="0"/>
              <a:cs typeface="+mn-cs"/>
            </a:endParaRPr>
          </a:p>
          <a:p>
            <a:pPr fontAlgn="auto">
              <a:spcBef>
                <a:spcPts val="0"/>
              </a:spcBef>
              <a:spcAft>
                <a:spcPts val="0"/>
              </a:spcAft>
              <a:defRPr/>
            </a:pPr>
            <a:endParaRPr lang="en-AU" sz="2000" b="1" dirty="0">
              <a:solidFill>
                <a:srgbClr val="00CC99"/>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5154"/>
                                        </p:tgtEl>
                                        <p:attrNameLst>
                                          <p:attrName>style.visibility</p:attrName>
                                        </p:attrNameLst>
                                      </p:cBhvr>
                                      <p:to>
                                        <p:strVal val="visible"/>
                                      </p:to>
                                    </p:set>
                                    <p:anim calcmode="lin" valueType="num">
                                      <p:cBhvr>
                                        <p:cTn id="7" dur="500" fill="hold"/>
                                        <p:tgtEl>
                                          <p:spTgt spid="305154"/>
                                        </p:tgtEl>
                                        <p:attrNameLst>
                                          <p:attrName>ppt_w</p:attrName>
                                        </p:attrNameLst>
                                      </p:cBhvr>
                                      <p:tavLst>
                                        <p:tav tm="0">
                                          <p:val>
                                            <p:fltVal val="0"/>
                                          </p:val>
                                        </p:tav>
                                        <p:tav tm="100000">
                                          <p:val>
                                            <p:strVal val="#ppt_w"/>
                                          </p:val>
                                        </p:tav>
                                      </p:tavLst>
                                    </p:anim>
                                    <p:anim calcmode="lin" valueType="num">
                                      <p:cBhvr>
                                        <p:cTn id="8" dur="500" fill="hold"/>
                                        <p:tgtEl>
                                          <p:spTgt spid="3051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autoUpdateAnimBg="0"/>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250825" y="260350"/>
            <a:ext cx="8893175" cy="677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b="1" u="sng">
                <a:latin typeface="Times New Roman" pitchFamily="18" charset="0"/>
              </a:rPr>
              <a:t>Cumhuriyet Başsavcılığınca re’sen dava açılacak haller </a:t>
            </a:r>
          </a:p>
          <a:p>
            <a:pPr eaLnBrk="1" hangingPunct="1">
              <a:spcBef>
                <a:spcPct val="0"/>
              </a:spcBef>
              <a:buFontTx/>
              <a:buNone/>
            </a:pPr>
            <a:endParaRPr lang="tr-TR" altLang="tr-TR" sz="2600" b="1">
              <a:latin typeface="Times New Roman" pitchFamily="18" charset="0"/>
            </a:endParaRPr>
          </a:p>
          <a:p>
            <a:pPr eaLnBrk="1" hangingPunct="1">
              <a:spcBef>
                <a:spcPct val="0"/>
              </a:spcBef>
              <a:buFontTx/>
              <a:buNone/>
            </a:pPr>
            <a:r>
              <a:rPr lang="tr-TR" altLang="tr-TR" sz="2600" b="1">
                <a:latin typeface="Times New Roman" pitchFamily="18" charset="0"/>
              </a:rPr>
              <a:t>MADDE 15. — Memurlar ve diğer kamu görevlileri hakkındaki ihbar ve şikâyetlerin, ihbar veya şikâyet edileni mağdur etmek amacıyla ve uydurma bir suç isnadı suretiyle yapıldığı hazırlık soruşturması sonucunda anlaşılır veya yargılama sonucunda sabit olursa haksız isnatta bulunanlar hakkında yetkili ve görevli Cumhuriyet başsavcılığınca re’sen soruşturmaya geçilir. </a:t>
            </a:r>
            <a:r>
              <a:rPr lang="tr-TR" altLang="tr-TR" sz="2600"/>
              <a:t>(Değişik: 17.7.2004) </a:t>
            </a:r>
          </a:p>
          <a:p>
            <a:pPr eaLnBrk="1" hangingPunct="1">
              <a:spcBef>
                <a:spcPct val="0"/>
              </a:spcBef>
              <a:buFontTx/>
              <a:buNone/>
            </a:pPr>
            <a:endParaRPr lang="tr-TR" altLang="tr-TR" sz="2600" b="1">
              <a:latin typeface="Times New Roman" pitchFamily="18" charset="0"/>
            </a:endParaRPr>
          </a:p>
          <a:p>
            <a:pPr eaLnBrk="1" hangingPunct="1">
              <a:spcBef>
                <a:spcPct val="0"/>
              </a:spcBef>
              <a:buFontTx/>
              <a:buNone/>
            </a:pPr>
            <a:r>
              <a:rPr lang="tr-TR" altLang="tr-TR" sz="2600" b="1">
                <a:latin typeface="Times New Roman" pitchFamily="18" charset="0"/>
              </a:rPr>
              <a:t>      Memurlar ve diğer </a:t>
            </a:r>
            <a:r>
              <a:rPr lang="tr-TR" altLang="tr-TR" sz="2600" b="1" u="sng">
                <a:solidFill>
                  <a:schemeClr val="hlink"/>
                </a:solidFill>
                <a:latin typeface="Times New Roman" pitchFamily="18" charset="0"/>
              </a:rPr>
              <a:t>kamu </a:t>
            </a:r>
            <a:r>
              <a:rPr lang="tr-TR" altLang="tr-TR" sz="2600" b="1" u="sng">
                <a:latin typeface="Times New Roman" pitchFamily="18" charset="0"/>
              </a:rPr>
              <a:t>görevlilerinin</a:t>
            </a:r>
            <a:r>
              <a:rPr lang="tr-TR" altLang="tr-TR" sz="2600" b="1">
                <a:latin typeface="Times New Roman" pitchFamily="18" charset="0"/>
              </a:rPr>
              <a:t> yukarıdaki fıkrada belirtilen durumlarda kamu davası açılması için Cumhuriyet başsavcılığına başvurma ve haksız isnatta bulunanlar hakkında genel hükümlere göre</a:t>
            </a:r>
            <a:r>
              <a:rPr lang="tr-TR" altLang="tr-TR" sz="2600" b="1" u="sng">
                <a:latin typeface="Times New Roman" pitchFamily="18" charset="0"/>
              </a:rPr>
              <a:t> </a:t>
            </a:r>
            <a:r>
              <a:rPr lang="tr-TR" altLang="tr-TR" sz="2600" b="1" u="sng">
                <a:solidFill>
                  <a:schemeClr val="hlink"/>
                </a:solidFill>
                <a:latin typeface="Times New Roman" pitchFamily="18" charset="0"/>
              </a:rPr>
              <a:t>tazminat davası</a:t>
            </a:r>
            <a:r>
              <a:rPr lang="tr-TR" altLang="tr-TR" sz="2600" b="1">
                <a:solidFill>
                  <a:schemeClr val="bg2"/>
                </a:solidFill>
                <a:latin typeface="Times New Roman" pitchFamily="18" charset="0"/>
              </a:rPr>
              <a:t> </a:t>
            </a:r>
            <a:r>
              <a:rPr lang="tr-TR" altLang="tr-TR" sz="2600" b="1">
                <a:latin typeface="Times New Roman" pitchFamily="18" charset="0"/>
              </a:rPr>
              <a:t>açma hakları saklıdır.</a:t>
            </a:r>
            <a:r>
              <a:rPr lang="tr-TR" altLang="tr-TR" sz="2600">
                <a:latin typeface="Times New Roman" pitchFamily="18" charset="0"/>
              </a:rPr>
              <a:t> </a:t>
            </a:r>
          </a:p>
          <a:p>
            <a:pPr eaLnBrk="1" hangingPunct="1">
              <a:spcBef>
                <a:spcPct val="0"/>
              </a:spcBef>
              <a:buFontTx/>
              <a:buNone/>
            </a:pPr>
            <a:endParaRPr lang="tr-TR" altLang="tr-TR" sz="2600">
              <a:solidFill>
                <a:schemeClr val="bg2"/>
              </a:solidFill>
              <a:latin typeface="Times New Roman" pitchFamily="18" charset="0"/>
            </a:endParaRPr>
          </a:p>
          <a:p>
            <a:pPr eaLnBrk="1" hangingPunct="1">
              <a:spcBef>
                <a:spcPct val="0"/>
              </a:spcBef>
              <a:buFontTx/>
              <a:buNone/>
            </a:pPr>
            <a:endParaRPr lang="en-AU" altLang="tr-TR" sz="2000">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179388" y="333375"/>
            <a:ext cx="8964612" cy="6402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tr-TR" sz="2400" b="1" u="sng">
                <a:latin typeface="Times New Roman" pitchFamily="18" charset="0"/>
                <a:cs typeface="Times New Roman" pitchFamily="18" charset="0"/>
              </a:rPr>
              <a:t>Memurin Muhakematı Hakkında Kanuni Muvakkata yapılan atıflar </a:t>
            </a:r>
            <a:endParaRPr lang="en-AU" altLang="tr-TR" sz="2400" b="1" u="sng">
              <a:latin typeface="Times New Roman" pitchFamily="18" charset="0"/>
              <a:cs typeface="Times New Roman" pitchFamily="18" charset="0"/>
            </a:endParaRPr>
          </a:p>
          <a:p>
            <a:pPr eaLnBrk="1" hangingPunct="1">
              <a:spcBef>
                <a:spcPct val="0"/>
              </a:spcBef>
              <a:buFontTx/>
              <a:buNone/>
            </a:pPr>
            <a:r>
              <a:rPr lang="de-DE" altLang="tr-TR" sz="2600">
                <a:solidFill>
                  <a:srgbClr val="000000"/>
                </a:solidFill>
                <a:latin typeface="Times New Roman" pitchFamily="18" charset="0"/>
                <a:cs typeface="Times New Roman" pitchFamily="18" charset="0"/>
              </a:rPr>
              <a:t>Madde 16. -Kanunlarda Memurin Muhakematı Hakkında Kanunu Muvakkatın uygulanacağı belirtilen hallerde bu Kanun hükümleri uygulanır. </a:t>
            </a:r>
            <a:endParaRPr lang="en-AU" altLang="tr-TR" sz="2600">
              <a:latin typeface="Times New Roman" pitchFamily="18" charset="0"/>
              <a:cs typeface="Times New Roman" pitchFamily="18" charset="0"/>
            </a:endParaRPr>
          </a:p>
          <a:p>
            <a:pPr eaLnBrk="1" hangingPunct="1">
              <a:spcBef>
                <a:spcPct val="0"/>
              </a:spcBef>
              <a:buFontTx/>
              <a:buNone/>
            </a:pPr>
            <a:r>
              <a:rPr lang="de-DE" altLang="tr-TR" sz="2600">
                <a:solidFill>
                  <a:srgbClr val="CC3300"/>
                </a:solidFill>
                <a:latin typeface="Times New Roman" pitchFamily="18" charset="0"/>
                <a:cs typeface="Times New Roman" pitchFamily="18" charset="0"/>
              </a:rPr>
              <a:t>Kanunlarda Memurin Muhakemat Hakkmda Kanunu M</a:t>
            </a:r>
            <a:r>
              <a:rPr lang="tr-TR" altLang="tr-TR" sz="2600">
                <a:solidFill>
                  <a:srgbClr val="CC3300"/>
                </a:solidFill>
                <a:latin typeface="Times New Roman" pitchFamily="18" charset="0"/>
                <a:cs typeface="Times New Roman" pitchFamily="18" charset="0"/>
              </a:rPr>
              <a:t>u</a:t>
            </a:r>
            <a:r>
              <a:rPr lang="de-DE" altLang="tr-TR" sz="2600">
                <a:solidFill>
                  <a:srgbClr val="CC3300"/>
                </a:solidFill>
                <a:latin typeface="Times New Roman" pitchFamily="18" charset="0"/>
                <a:cs typeface="Times New Roman" pitchFamily="18" charset="0"/>
              </a:rPr>
              <a:t>vakkalm uygulanmayaca belirtilen hallerde genel hükümler uygulanır. </a:t>
            </a:r>
            <a:endParaRPr lang="tr-TR" altLang="tr-TR" sz="2600">
              <a:solidFill>
                <a:srgbClr val="CC3300"/>
              </a:solidFill>
              <a:latin typeface="Times New Roman" pitchFamily="18" charset="0"/>
              <a:cs typeface="Times New Roman" pitchFamily="18" charset="0"/>
            </a:endParaRPr>
          </a:p>
          <a:p>
            <a:pPr eaLnBrk="1" hangingPunct="1">
              <a:spcBef>
                <a:spcPct val="0"/>
              </a:spcBef>
              <a:buFontTx/>
              <a:buNone/>
            </a:pPr>
            <a:r>
              <a:rPr lang="de-DE" altLang="tr-TR" sz="2400" b="1" u="sng">
                <a:latin typeface="Times New Roman" pitchFamily="18" charset="0"/>
                <a:cs typeface="Times New Roman" pitchFamily="18" charset="0"/>
              </a:rPr>
              <a:t>Değiştirilen hükümler </a:t>
            </a:r>
            <a:endParaRPr lang="en-AU" altLang="tr-TR" sz="2400" b="1" u="sng">
              <a:latin typeface="Times New Roman" pitchFamily="18" charset="0"/>
              <a:cs typeface="Times New Roman" pitchFamily="18" charset="0"/>
            </a:endParaRPr>
          </a:p>
          <a:p>
            <a:pPr eaLnBrk="1" hangingPunct="1">
              <a:spcBef>
                <a:spcPct val="0"/>
              </a:spcBef>
              <a:buFontTx/>
              <a:buNone/>
            </a:pPr>
            <a:r>
              <a:rPr lang="de-DE" altLang="tr-TR" sz="2600">
                <a:solidFill>
                  <a:srgbClr val="000000"/>
                </a:solidFill>
                <a:latin typeface="Times New Roman" pitchFamily="18" charset="0"/>
                <a:cs typeface="Times New Roman" pitchFamily="18" charset="0"/>
              </a:rPr>
              <a:t>Madde 17. - 22.1.1990 Tarihli ve 399 sayılı Kanun Hükmünde Kararnamenin 11 inci maddesinin (d) bendi aşağıdaki şekilde değiştirilmiştir. </a:t>
            </a:r>
            <a:endParaRPr lang="en-AU" altLang="tr-TR" sz="2600">
              <a:latin typeface="Times New Roman" pitchFamily="18" charset="0"/>
              <a:cs typeface="Times New Roman" pitchFamily="18" charset="0"/>
            </a:endParaRPr>
          </a:p>
          <a:p>
            <a:pPr eaLnBrk="1" hangingPunct="1">
              <a:spcBef>
                <a:spcPct val="0"/>
              </a:spcBef>
              <a:buFontTx/>
              <a:buNone/>
            </a:pPr>
            <a:r>
              <a:rPr lang="de-DE" altLang="tr-TR" sz="2600">
                <a:solidFill>
                  <a:srgbClr val="CC3300"/>
                </a:solidFill>
                <a:latin typeface="Times New Roman" pitchFamily="18" charset="0"/>
                <a:cs typeface="Times New Roman" pitchFamily="18" charset="0"/>
              </a:rPr>
              <a:t>d) Teşebbüs genel müdürü ve yönetim kurulu üyelerinin görevlerini icra sırasında işledikleri suçlardan dolayı yargılanmaları, ilgili bakanın iznine bağlı olup; bu konuda Memurlar ve diğer Kamu Görevlilerinin Yarglanması Hakkında Kanun hükümleri uygulanr. </a:t>
            </a:r>
            <a:endParaRPr lang="en-AU" altLang="tr-TR" sz="2000" b="1">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6178"/>
                                        </p:tgtEl>
                                        <p:attrNameLst>
                                          <p:attrName>style.visibility</p:attrName>
                                        </p:attrNameLst>
                                      </p:cBhvr>
                                      <p:to>
                                        <p:strVal val="visible"/>
                                      </p:to>
                                    </p:set>
                                    <p:anim calcmode="lin" valueType="num">
                                      <p:cBhvr>
                                        <p:cTn id="7" dur="500" fill="hold"/>
                                        <p:tgtEl>
                                          <p:spTgt spid="306178"/>
                                        </p:tgtEl>
                                        <p:attrNameLst>
                                          <p:attrName>ppt_w</p:attrName>
                                        </p:attrNameLst>
                                      </p:cBhvr>
                                      <p:tavLst>
                                        <p:tav tm="0">
                                          <p:val>
                                            <p:fltVal val="0"/>
                                          </p:val>
                                        </p:tav>
                                        <p:tav tm="100000">
                                          <p:val>
                                            <p:strVal val="#ppt_w"/>
                                          </p:val>
                                        </p:tav>
                                      </p:tavLst>
                                    </p:anim>
                                    <p:anim calcmode="lin" valueType="num">
                                      <p:cBhvr>
                                        <p:cTn id="8" dur="500" fill="hold"/>
                                        <p:tgtEl>
                                          <p:spTgt spid="30617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autoUpdateAnimBg="0"/>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ChangeArrowheads="1"/>
          </p:cNvSpPr>
          <p:nvPr/>
        </p:nvSpPr>
        <p:spPr bwMode="auto">
          <a:xfrm>
            <a:off x="250825" y="1125538"/>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b="1" u="sng">
                <a:latin typeface="Times New Roman" pitchFamily="18" charset="0"/>
              </a:rPr>
              <a:t>GEÇİCİ MADDE 1.</a:t>
            </a:r>
            <a:r>
              <a:rPr lang="tr-TR" altLang="tr-TR" sz="2000" b="1">
                <a:latin typeface="Times New Roman" pitchFamily="18" charset="0"/>
              </a:rPr>
              <a:t> — Bu Kanunun yürürlüğe girmesinden önce Memurin Muhakematı Hakkında Kanunu Muvakkat hükümlerine göre başlatılmış bulunan işlemler, adı geçen Kanun hükümlerine göre sonuçlandırılır. </a:t>
            </a:r>
          </a:p>
          <a:p>
            <a:pPr eaLnBrk="1" hangingPunct="1">
              <a:spcBef>
                <a:spcPct val="0"/>
              </a:spcBef>
              <a:buFontTx/>
              <a:buNone/>
            </a:pPr>
            <a:r>
              <a:rPr lang="tr-TR" altLang="tr-TR" sz="2400" b="1" u="sng">
                <a:latin typeface="Times New Roman" pitchFamily="18" charset="0"/>
              </a:rPr>
              <a:t>GEÇİCİ MADDE 2.</a:t>
            </a:r>
            <a:r>
              <a:rPr lang="tr-TR" altLang="tr-TR" sz="2000" b="1">
                <a:latin typeface="Times New Roman" pitchFamily="18" charset="0"/>
              </a:rPr>
              <a:t> — Bu Kanunun yürürlüğe girmesinden önce Memurlar ve Diğer Kamu Görevlilerinin Yargılanması Hakkında Kanuna göre Yargıtay ın ilgili ceza dairesinde ve il ağır ceza mahkemesinde açılmış davalar ile Danıştay’ca itirazen incelenen kararlar, bu Kanunun yürürlüğe girmesini müteakip genel hükümlere göre yetkili ve görevli mahkemelere devredilir. </a:t>
            </a:r>
            <a:r>
              <a:rPr lang="tr-TR" altLang="tr-TR" sz="1800"/>
              <a:t>(Değişik: 17.7.2004) </a:t>
            </a:r>
            <a:endParaRPr lang="tr-TR" altLang="tr-TR" sz="2000" b="1">
              <a:latin typeface="Times New Roman" pitchFamily="18" charset="0"/>
            </a:endParaRPr>
          </a:p>
          <a:p>
            <a:pPr eaLnBrk="1" hangingPunct="1">
              <a:spcBef>
                <a:spcPct val="0"/>
              </a:spcBef>
              <a:buFontTx/>
              <a:buNone/>
            </a:pPr>
            <a:r>
              <a:rPr lang="tr-TR" altLang="tr-TR" sz="2400" b="1" u="sng">
                <a:latin typeface="Times New Roman" pitchFamily="18" charset="0"/>
              </a:rPr>
              <a:t>Yürürlük </a:t>
            </a:r>
          </a:p>
          <a:p>
            <a:pPr eaLnBrk="1" hangingPunct="1">
              <a:spcBef>
                <a:spcPct val="0"/>
              </a:spcBef>
              <a:buFontTx/>
              <a:buNone/>
            </a:pPr>
            <a:r>
              <a:rPr lang="tr-TR" altLang="tr-TR" sz="2000" b="1">
                <a:latin typeface="Times New Roman" pitchFamily="18" charset="0"/>
              </a:rPr>
              <a:t>MADDE 19. — Bu Kanun yayımı tarihinde yürürlüğe girer. </a:t>
            </a:r>
          </a:p>
          <a:p>
            <a:pPr eaLnBrk="1" hangingPunct="1">
              <a:spcBef>
                <a:spcPct val="0"/>
              </a:spcBef>
              <a:buFontTx/>
              <a:buNone/>
            </a:pPr>
            <a:r>
              <a:rPr lang="tr-TR" altLang="tr-TR" sz="2400" b="1" u="sng">
                <a:latin typeface="Times New Roman" pitchFamily="18" charset="0"/>
              </a:rPr>
              <a:t>Yürütme </a:t>
            </a:r>
          </a:p>
          <a:p>
            <a:pPr eaLnBrk="1" hangingPunct="1">
              <a:spcBef>
                <a:spcPct val="0"/>
              </a:spcBef>
              <a:buFontTx/>
              <a:buNone/>
            </a:pPr>
            <a:r>
              <a:rPr lang="tr-TR" altLang="tr-TR" sz="2000" b="1">
                <a:latin typeface="Times New Roman" pitchFamily="18" charset="0"/>
              </a:rPr>
              <a:t>MADDE 20. — Bu Kanun hükümlerini Bakanlar Kurulu yürütür. </a:t>
            </a:r>
            <a:endParaRPr lang="en-AU" altLang="tr-TR" sz="2000" b="1">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2434"/>
                                        </p:tgtEl>
                                        <p:attrNameLst>
                                          <p:attrName>style.visibility</p:attrName>
                                        </p:attrNameLst>
                                      </p:cBhvr>
                                      <p:to>
                                        <p:strVal val="visible"/>
                                      </p:to>
                                    </p:set>
                                    <p:anim calcmode="lin" valueType="num">
                                      <p:cBhvr>
                                        <p:cTn id="7" dur="500" fill="hold"/>
                                        <p:tgtEl>
                                          <p:spTgt spid="402434"/>
                                        </p:tgtEl>
                                        <p:attrNameLst>
                                          <p:attrName>ppt_w</p:attrName>
                                        </p:attrNameLst>
                                      </p:cBhvr>
                                      <p:tavLst>
                                        <p:tav tm="0">
                                          <p:val>
                                            <p:fltVal val="0"/>
                                          </p:val>
                                        </p:tav>
                                        <p:tav tm="100000">
                                          <p:val>
                                            <p:strVal val="#ppt_w"/>
                                          </p:val>
                                        </p:tav>
                                      </p:tavLst>
                                    </p:anim>
                                    <p:anim calcmode="lin" valueType="num">
                                      <p:cBhvr>
                                        <p:cTn id="8" dur="500" fill="hold"/>
                                        <p:tgtEl>
                                          <p:spTgt spid="4024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4" grpId="0" autoUpdateAnimBg="0"/>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11188" y="620713"/>
            <a:ext cx="7489825" cy="1016000"/>
          </a:xfrm>
          <a:prstGeom prst="rect">
            <a:avLst/>
          </a:prstGeom>
          <a:noFill/>
          <a:ln w="9525">
            <a:noFill/>
            <a:miter lim="800000"/>
            <a:headEnd/>
            <a:tailEnd/>
          </a:ln>
        </p:spPr>
        <p:txBody>
          <a:bodyPr>
            <a:spAutoFit/>
          </a:bodyPr>
          <a:lstStyle/>
          <a:p>
            <a:pPr algn="ctr" fontAlgn="auto">
              <a:spcBef>
                <a:spcPts val="0"/>
              </a:spcBef>
              <a:spcAft>
                <a:spcPts val="0"/>
              </a:spcAft>
              <a:defRPr/>
            </a:pPr>
            <a:r>
              <a:rPr lang="tr-TR" sz="6000" b="1" dirty="0">
                <a:solidFill>
                  <a:schemeClr val="tx1">
                    <a:lumMod val="65000"/>
                  </a:schemeClr>
                </a:solidFill>
                <a:latin typeface="Times New Roman" pitchFamily="18" charset="0"/>
                <a:cs typeface="Times New Roman" pitchFamily="18" charset="0"/>
              </a:rPr>
              <a:t>ÖN İNCELEME</a:t>
            </a:r>
            <a:endParaRPr lang="tr-TR" sz="6000" dirty="0">
              <a:solidFill>
                <a:schemeClr val="tx1">
                  <a:lumMod val="65000"/>
                </a:schemeClr>
              </a:solidFill>
              <a:latin typeface="Times New Roman" pitchFamily="18" charset="0"/>
              <a:cs typeface="+mn-cs"/>
            </a:endParaRPr>
          </a:p>
        </p:txBody>
      </p:sp>
      <p:sp>
        <p:nvSpPr>
          <p:cNvPr id="68612" name="Rectangle 4"/>
          <p:cNvSpPr>
            <a:spLocks noChangeArrowheads="1"/>
          </p:cNvSpPr>
          <p:nvPr/>
        </p:nvSpPr>
        <p:spPr bwMode="auto">
          <a:xfrm>
            <a:off x="468313" y="2276475"/>
            <a:ext cx="8066087" cy="3602038"/>
          </a:xfrm>
          <a:prstGeom prst="rect">
            <a:avLst/>
          </a:prstGeom>
          <a:noFill/>
          <a:ln w="9525">
            <a:noFill/>
            <a:miter lim="800000"/>
            <a:headEnd/>
            <a:tailEnd/>
          </a:ln>
        </p:spPr>
        <p:txBody>
          <a:bodyPr>
            <a:spAutoFit/>
          </a:bodyPr>
          <a:lstStyle/>
          <a:p>
            <a:pPr lvl="1" fontAlgn="auto">
              <a:spcBef>
                <a:spcPts val="0"/>
              </a:spcBef>
              <a:spcAft>
                <a:spcPts val="0"/>
              </a:spcAft>
              <a:defRPr/>
            </a:pPr>
            <a:r>
              <a:rPr lang="tr-TR" sz="3600" b="1" dirty="0">
                <a:solidFill>
                  <a:srgbClr val="800000"/>
                </a:solidFill>
                <a:latin typeface="Times New Roman" pitchFamily="18" charset="0"/>
                <a:cs typeface="Times New Roman" pitchFamily="18" charset="0"/>
              </a:rPr>
              <a:t>	</a:t>
            </a:r>
            <a:r>
              <a:rPr lang="tr-TR" sz="3600" b="1" dirty="0">
                <a:solidFill>
                  <a:schemeClr val="accent1">
                    <a:lumMod val="50000"/>
                  </a:schemeClr>
                </a:solidFill>
                <a:latin typeface="Times New Roman" pitchFamily="18" charset="0"/>
                <a:cs typeface="Times New Roman" pitchFamily="18" charset="0"/>
              </a:rPr>
              <a:t> </a:t>
            </a:r>
            <a:r>
              <a:rPr lang="tr-TR" sz="3200" b="1" dirty="0">
                <a:solidFill>
                  <a:schemeClr val="accent1">
                    <a:lumMod val="50000"/>
                  </a:schemeClr>
                </a:solidFill>
                <a:latin typeface="Times New Roman" pitchFamily="18" charset="0"/>
                <a:cs typeface="+mn-cs"/>
              </a:rPr>
              <a:t>Memur ve diğer kamu görevlileri hakkında ileri sürülen ve 4483 sayılı Kanun kapsamına giren ihbar ve şikayetlerin hukuki durumunun tespiti amacıyla yapılan inceleme ve soruşturmalardır.</a:t>
            </a:r>
          </a:p>
          <a:p>
            <a:pPr fontAlgn="auto">
              <a:spcBef>
                <a:spcPts val="0"/>
              </a:spcBef>
              <a:spcAft>
                <a:spcPts val="0"/>
              </a:spcAft>
              <a:defRPr/>
            </a:pPr>
            <a:endParaRPr lang="tr-TR" sz="3200" b="1" dirty="0">
              <a:solidFill>
                <a:schemeClr val="hlink"/>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500" fill="hold"/>
                                        <p:tgtEl>
                                          <p:spTgt spid="68610"/>
                                        </p:tgtEl>
                                        <p:attrNameLst>
                                          <p:attrName>ppt_w</p:attrName>
                                        </p:attrNameLst>
                                      </p:cBhvr>
                                      <p:tavLst>
                                        <p:tav tm="0">
                                          <p:val>
                                            <p:fltVal val="0"/>
                                          </p:val>
                                        </p:tav>
                                        <p:tav tm="100000">
                                          <p:val>
                                            <p:strVal val="#ppt_w"/>
                                          </p:val>
                                        </p:tav>
                                      </p:tavLst>
                                    </p:anim>
                                    <p:anim calcmode="lin" valueType="num">
                                      <p:cBhvr>
                                        <p:cTn id="8" dur="500" fill="hold"/>
                                        <p:tgtEl>
                                          <p:spTgt spid="6861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68612"/>
                                        </p:tgtEl>
                                        <p:attrNameLst>
                                          <p:attrName>style.visibility</p:attrName>
                                        </p:attrNameLst>
                                      </p:cBhvr>
                                      <p:to>
                                        <p:strVal val="visible"/>
                                      </p:to>
                                    </p:set>
                                    <p:anim calcmode="lin" valueType="num">
                                      <p:cBhvr>
                                        <p:cTn id="13" dur="300" fill="hold"/>
                                        <p:tgtEl>
                                          <p:spTgt spid="68612"/>
                                        </p:tgtEl>
                                        <p:attrNameLst>
                                          <p:attrName>ppt_w</p:attrName>
                                        </p:attrNameLst>
                                      </p:cBhvr>
                                      <p:tavLst>
                                        <p:tav tm="0">
                                          <p:val>
                                            <p:fltVal val="0"/>
                                          </p:val>
                                        </p:tav>
                                        <p:tav tm="100000">
                                          <p:val>
                                            <p:strVal val="#ppt_w"/>
                                          </p:val>
                                        </p:tav>
                                      </p:tavLst>
                                    </p:anim>
                                    <p:anim calcmode="lin" valueType="num">
                                      <p:cBhvr>
                                        <p:cTn id="14" dur="300" fill="hold"/>
                                        <p:tgtEl>
                                          <p:spTgt spid="6861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2" grpId="0" autoUpdateAnimBg="0"/>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539750" y="1628775"/>
            <a:ext cx="76327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tabLst>
                <a:tab pos="4572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4572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4572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4572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4572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9pPr>
          </a:lstStyle>
          <a:p>
            <a:pPr algn="ctr" eaLnBrk="1" hangingPunct="1">
              <a:spcBef>
                <a:spcPct val="0"/>
              </a:spcBef>
              <a:buFontTx/>
              <a:buNone/>
            </a:pPr>
            <a:r>
              <a:rPr lang="tr-TR" altLang="tr-TR">
                <a:solidFill>
                  <a:schemeClr val="hlink"/>
                </a:solidFill>
                <a:latin typeface="Times New Roman" pitchFamily="18" charset="0"/>
                <a:cs typeface="Times New Roman" pitchFamily="18" charset="0"/>
              </a:rPr>
              <a:t>  </a:t>
            </a:r>
            <a:r>
              <a:rPr lang="tr-TR" altLang="tr-TR">
                <a:latin typeface="Times New Roman" pitchFamily="18" charset="0"/>
                <a:cs typeface="Times New Roman" pitchFamily="18" charset="0"/>
              </a:rPr>
              <a:t> </a:t>
            </a:r>
            <a:r>
              <a:rPr lang="tr-TR" altLang="tr-TR" b="1" u="sng">
                <a:latin typeface="Times New Roman" pitchFamily="18" charset="0"/>
                <a:cs typeface="Times New Roman" pitchFamily="18" charset="0"/>
              </a:rPr>
              <a:t>ÖN İNCELEME RAPORU NEDİR</a:t>
            </a:r>
            <a:r>
              <a:rPr lang="tr-TR" altLang="tr-TR" u="sng">
                <a:latin typeface="Times New Roman" pitchFamily="18" charset="0"/>
                <a:cs typeface="Times New Roman" pitchFamily="18" charset="0"/>
              </a:rPr>
              <a:t> ?</a:t>
            </a:r>
            <a:endParaRPr lang="tr-TR" altLang="tr-TR">
              <a:latin typeface="Times New Roman" pitchFamily="18" charset="0"/>
            </a:endParaRPr>
          </a:p>
        </p:txBody>
      </p:sp>
      <p:sp>
        <p:nvSpPr>
          <p:cNvPr id="52227" name="Rectangle 3"/>
          <p:cNvSpPr>
            <a:spLocks noChangeArrowheads="1"/>
          </p:cNvSpPr>
          <p:nvPr/>
        </p:nvSpPr>
        <p:spPr bwMode="auto">
          <a:xfrm>
            <a:off x="468313" y="2565400"/>
            <a:ext cx="8207375" cy="3081338"/>
          </a:xfrm>
          <a:prstGeom prst="rect">
            <a:avLst/>
          </a:prstGeom>
          <a:noFill/>
          <a:ln w="9525">
            <a:noFill/>
            <a:miter lim="800000"/>
            <a:headEnd/>
            <a:tailEnd/>
          </a:ln>
        </p:spPr>
        <p:txBody>
          <a:bodyPr>
            <a:spAutoFit/>
          </a:bodyPr>
          <a:lstStyle/>
          <a:p>
            <a:pPr fontAlgn="auto">
              <a:spcBef>
                <a:spcPts val="0"/>
              </a:spcBef>
              <a:spcAft>
                <a:spcPts val="0"/>
              </a:spcAft>
              <a:defRPr/>
            </a:pPr>
            <a:r>
              <a:rPr lang="tr-TR" sz="2800" b="1" dirty="0">
                <a:solidFill>
                  <a:schemeClr val="accent1">
                    <a:lumMod val="50000"/>
                  </a:schemeClr>
                </a:solidFill>
                <a:latin typeface="Times New Roman" pitchFamily="18" charset="0"/>
                <a:cs typeface="Times New Roman" pitchFamily="18" charset="0"/>
              </a:rPr>
              <a:t>4483 SAYILI  MEMURLAR VE DİĞER KAMU GÖREVLİLERİNİN YARGILANMASI HAKKINDAKİ KANUN</a:t>
            </a:r>
            <a:r>
              <a:rPr lang="tr-TR" sz="2800" b="1" dirty="0">
                <a:solidFill>
                  <a:schemeClr val="accent1">
                    <a:lumMod val="50000"/>
                  </a:schemeClr>
                </a:solidFill>
                <a:latin typeface="Times New Roman" pitchFamily="18" charset="0"/>
                <a:cs typeface="+mn-cs"/>
              </a:rPr>
              <a:t> GEREĞİ, MEMUR VEYA DİĞER KAMU GÖREVLİLERİ HAKKINDAKİ ŞİKAYETLERİN İNCELENMESİ SONUCU ÖZEL USULÜNE GÖRE YAZILAN RAPORDUR.</a:t>
            </a:r>
          </a:p>
          <a:p>
            <a:pPr fontAlgn="auto">
              <a:spcBef>
                <a:spcPts val="0"/>
              </a:spcBef>
              <a:spcAft>
                <a:spcPts val="0"/>
              </a:spcAft>
              <a:defRPr/>
            </a:pPr>
            <a:endParaRPr lang="tr-TR" sz="2800" b="1" dirty="0">
              <a:solidFill>
                <a:schemeClr val="hlink"/>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dissolve">
                                      <p:cBhvr>
                                        <p:cTn id="7" dur="500"/>
                                        <p:tgtEl>
                                          <p:spTgt spid="52226"/>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2" fill="hold" grpId="0" nodeType="clickEffect">
                                  <p:stCondLst>
                                    <p:cond delay="0"/>
                                  </p:stCondLst>
                                  <p:iterate type="wd">
                                    <p:tmPct val="100000"/>
                                  </p:iterate>
                                  <p:childTnLst>
                                    <p:set>
                                      <p:cBhvr>
                                        <p:cTn id="11" dur="1" fill="hold">
                                          <p:stCondLst>
                                            <p:cond delay="0"/>
                                          </p:stCondLst>
                                        </p:cTn>
                                        <p:tgtEl>
                                          <p:spTgt spid="52227"/>
                                        </p:tgtEl>
                                        <p:attrNameLst>
                                          <p:attrName>style.visibility</p:attrName>
                                        </p:attrNameLst>
                                      </p:cBhvr>
                                      <p:to>
                                        <p:strVal val="visible"/>
                                      </p:to>
                                    </p:set>
                                    <p:anim calcmode="lin" valueType="num">
                                      <p:cBhvr additive="base">
                                        <p:cTn id="12" dur="300" fill="hold"/>
                                        <p:tgtEl>
                                          <p:spTgt spid="52227"/>
                                        </p:tgtEl>
                                        <p:attrNameLst>
                                          <p:attrName>ppt_x</p:attrName>
                                        </p:attrNameLst>
                                      </p:cBhvr>
                                      <p:tavLst>
                                        <p:tav tm="0">
                                          <p:val>
                                            <p:strVal val="0-#ppt_w/2"/>
                                          </p:val>
                                        </p:tav>
                                        <p:tav tm="100000">
                                          <p:val>
                                            <p:strVal val="#ppt_x"/>
                                          </p:val>
                                        </p:tav>
                                      </p:tavLst>
                                    </p:anim>
                                    <p:anim calcmode="lin" valueType="num">
                                      <p:cBhvr additive="base">
                                        <p:cTn id="13" dur="300" fill="hold"/>
                                        <p:tgtEl>
                                          <p:spTgt spid="5222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autoUpdateAnimBg="0"/>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txBox="1">
            <a:spLocks noGrp="1"/>
          </p:cNvSpPr>
          <p:nvPr/>
        </p:nvSpPr>
        <p:spPr bwMode="auto">
          <a:xfrm>
            <a:off x="457200" y="6356350"/>
            <a:ext cx="2133600" cy="365125"/>
          </a:xfrm>
          <a:prstGeom prst="rect">
            <a:avLst/>
          </a:prstGeom>
          <a:noFill/>
          <a:ln>
            <a:miter lim="800000"/>
            <a:headEnd/>
            <a:tailEnd/>
          </a:ln>
        </p:spPr>
        <p:txBody>
          <a:bodyPr anchor="ctr"/>
          <a:lstStyle/>
          <a:p>
            <a:pPr fontAlgn="auto">
              <a:spcBef>
                <a:spcPts val="0"/>
              </a:spcBef>
              <a:spcAft>
                <a:spcPts val="0"/>
              </a:spcAft>
              <a:defRPr/>
            </a:pPr>
            <a:endParaRPr lang="tr-TR" sz="1200" dirty="0">
              <a:solidFill>
                <a:schemeClr val="tx1">
                  <a:tint val="75000"/>
                </a:schemeClr>
              </a:solidFill>
              <a:latin typeface="+mn-lt"/>
              <a:cs typeface="+mn-cs"/>
            </a:endParaRPr>
          </a:p>
        </p:txBody>
      </p:sp>
      <p:sp>
        <p:nvSpPr>
          <p:cNvPr id="2" name="1 Metin kutusu"/>
          <p:cNvSpPr txBox="1"/>
          <p:nvPr/>
        </p:nvSpPr>
        <p:spPr>
          <a:xfrm>
            <a:off x="214313" y="260350"/>
            <a:ext cx="8429625" cy="2894013"/>
          </a:xfrm>
          <a:prstGeom prst="rect">
            <a:avLst/>
          </a:prstGeom>
          <a:noFill/>
        </p:spPr>
        <p:txBody>
          <a:bodyPr>
            <a:spAutoFit/>
          </a:bodyPr>
          <a:lstStyle/>
          <a:p>
            <a:pPr fontAlgn="auto">
              <a:spcBef>
                <a:spcPts val="0"/>
              </a:spcBef>
              <a:spcAft>
                <a:spcPct val="20000"/>
              </a:spcAft>
              <a:defRPr/>
            </a:pPr>
            <a:r>
              <a:rPr lang="tr-TR" sz="2600" dirty="0">
                <a:latin typeface="Calibri" pitchFamily="34" charset="0"/>
                <a:cs typeface="+mn-cs"/>
              </a:rPr>
              <a:t>        </a:t>
            </a:r>
            <a:r>
              <a:rPr lang="tr-TR" sz="2600" b="1" dirty="0" err="1">
                <a:solidFill>
                  <a:srgbClr val="CC3300"/>
                </a:solidFill>
                <a:latin typeface="+mn-lt"/>
                <a:cs typeface="+mn-cs"/>
              </a:rPr>
              <a:t>TCK’da</a:t>
            </a:r>
            <a:r>
              <a:rPr lang="tr-TR" sz="2600" b="1" dirty="0">
                <a:solidFill>
                  <a:srgbClr val="CC3300"/>
                </a:solidFill>
                <a:latin typeface="+mn-lt"/>
                <a:cs typeface="+mn-cs"/>
              </a:rPr>
              <a:t> yer alan memur suçlarından 4483’e tabi olmayanlar:</a:t>
            </a:r>
          </a:p>
          <a:p>
            <a:pPr fontAlgn="auto">
              <a:lnSpc>
                <a:spcPct val="80000"/>
              </a:lnSpc>
              <a:spcBef>
                <a:spcPts val="0"/>
              </a:spcBef>
              <a:spcAft>
                <a:spcPct val="20000"/>
              </a:spcAft>
              <a:buClr>
                <a:schemeClr val="tx1"/>
              </a:buClr>
              <a:defRPr/>
            </a:pPr>
            <a:r>
              <a:rPr lang="tr-TR" sz="2600" b="1" dirty="0">
                <a:solidFill>
                  <a:srgbClr val="CC3300"/>
                </a:solidFill>
                <a:latin typeface="+mn-lt"/>
                <a:cs typeface="+mn-cs"/>
              </a:rPr>
              <a:t>	3628 sayılı Yasa kapsamındaki :</a:t>
            </a:r>
          </a:p>
          <a:p>
            <a:pPr lvl="2" fontAlgn="auto">
              <a:lnSpc>
                <a:spcPct val="80000"/>
              </a:lnSpc>
              <a:spcBef>
                <a:spcPts val="0"/>
              </a:spcBef>
              <a:spcAft>
                <a:spcPct val="20000"/>
              </a:spcAft>
              <a:buClr>
                <a:schemeClr val="tx1"/>
              </a:buClr>
              <a:buFont typeface="Wingdings" pitchFamily="2" charset="2"/>
              <a:buChar char="Ø"/>
              <a:defRPr/>
            </a:pPr>
            <a:r>
              <a:rPr lang="tr-TR" sz="2600" b="1" dirty="0">
                <a:solidFill>
                  <a:srgbClr val="CC3300"/>
                </a:solidFill>
                <a:latin typeface="+mn-lt"/>
                <a:cs typeface="+mn-cs"/>
              </a:rPr>
              <a:t> </a:t>
            </a:r>
            <a:r>
              <a:rPr lang="tr-TR" sz="2600" b="1" dirty="0">
                <a:solidFill>
                  <a:schemeClr val="accent1">
                    <a:lumMod val="50000"/>
                  </a:schemeClr>
                </a:solidFill>
                <a:latin typeface="+mn-lt"/>
                <a:cs typeface="+mn-cs"/>
              </a:rPr>
              <a:t>Zimmet  (TCK :247) </a:t>
            </a:r>
          </a:p>
          <a:p>
            <a:pPr lvl="2" fontAlgn="auto">
              <a:lnSpc>
                <a:spcPct val="80000"/>
              </a:lnSpc>
              <a:spcBef>
                <a:spcPts val="0"/>
              </a:spcBef>
              <a:spcAft>
                <a:spcPct val="20000"/>
              </a:spcAft>
              <a:buClr>
                <a:schemeClr val="tx1"/>
              </a:buClr>
              <a:buFont typeface="Wingdings" pitchFamily="2" charset="2"/>
              <a:buChar char="Ø"/>
              <a:defRPr/>
            </a:pPr>
            <a:r>
              <a:rPr lang="tr-TR" sz="2600" b="1" dirty="0">
                <a:solidFill>
                  <a:schemeClr val="accent1">
                    <a:lumMod val="50000"/>
                  </a:schemeClr>
                </a:solidFill>
                <a:latin typeface="+mn-lt"/>
                <a:cs typeface="+mn-cs"/>
              </a:rPr>
              <a:t> İrtikap  (TCK 250)  (*)</a:t>
            </a:r>
          </a:p>
          <a:p>
            <a:pPr lvl="2" fontAlgn="auto">
              <a:lnSpc>
                <a:spcPct val="80000"/>
              </a:lnSpc>
              <a:spcBef>
                <a:spcPts val="0"/>
              </a:spcBef>
              <a:spcAft>
                <a:spcPct val="20000"/>
              </a:spcAft>
              <a:buClr>
                <a:schemeClr val="tx1"/>
              </a:buClr>
              <a:buFont typeface="Wingdings" pitchFamily="2" charset="2"/>
              <a:buChar char="Ø"/>
              <a:defRPr/>
            </a:pPr>
            <a:r>
              <a:rPr lang="tr-TR" sz="2600" b="1" dirty="0">
                <a:solidFill>
                  <a:schemeClr val="accent1">
                    <a:lumMod val="50000"/>
                  </a:schemeClr>
                </a:solidFill>
                <a:latin typeface="+mn-lt"/>
                <a:cs typeface="+mn-cs"/>
              </a:rPr>
              <a:t> Rüşvet  (TCK:252)</a:t>
            </a:r>
          </a:p>
          <a:p>
            <a:pPr lvl="2" fontAlgn="auto">
              <a:lnSpc>
                <a:spcPct val="80000"/>
              </a:lnSpc>
              <a:spcBef>
                <a:spcPts val="0"/>
              </a:spcBef>
              <a:spcAft>
                <a:spcPct val="20000"/>
              </a:spcAft>
              <a:buClr>
                <a:schemeClr val="tx1"/>
              </a:buClr>
              <a:buFont typeface="Wingdings" pitchFamily="2" charset="2"/>
              <a:buChar char="Ø"/>
              <a:defRPr/>
            </a:pPr>
            <a:r>
              <a:rPr lang="tr-TR" sz="2600" b="1" dirty="0">
                <a:solidFill>
                  <a:schemeClr val="accent1">
                    <a:lumMod val="50000"/>
                  </a:schemeClr>
                </a:solidFill>
                <a:latin typeface="+mn-lt"/>
                <a:cs typeface="+mn-cs"/>
              </a:rPr>
              <a:t> İhaleye fesat karıştırmak</a:t>
            </a:r>
            <a:endParaRPr lang="tr-TR" sz="2600" dirty="0">
              <a:solidFill>
                <a:schemeClr val="accent1">
                  <a:lumMod val="50000"/>
                </a:schemeClr>
              </a:solidFill>
              <a:latin typeface="+mn-lt"/>
              <a:cs typeface="+mn-cs"/>
            </a:endParaRPr>
          </a:p>
        </p:txBody>
      </p:sp>
      <p:sp>
        <p:nvSpPr>
          <p:cNvPr id="3" name="2 Metin kutusu"/>
          <p:cNvSpPr txBox="1">
            <a:spLocks noChangeArrowheads="1"/>
          </p:cNvSpPr>
          <p:nvPr/>
        </p:nvSpPr>
        <p:spPr bwMode="auto">
          <a:xfrm>
            <a:off x="323850" y="3213100"/>
            <a:ext cx="8462963" cy="3138488"/>
          </a:xfrm>
          <a:prstGeom prst="rect">
            <a:avLst/>
          </a:prstGeom>
          <a:noFill/>
          <a:ln w="9525">
            <a:noFill/>
            <a:miter lim="800000"/>
            <a:headEnd/>
            <a:tailEnd/>
          </a:ln>
        </p:spPr>
        <p:txBody>
          <a:bodyPr>
            <a:spAutoFit/>
          </a:bodyPr>
          <a:lstStyle/>
          <a:p>
            <a:pPr fontAlgn="auto">
              <a:spcBef>
                <a:spcPts val="0"/>
              </a:spcBef>
              <a:spcAft>
                <a:spcPts val="0"/>
              </a:spcAft>
              <a:defRPr/>
            </a:pPr>
            <a:r>
              <a:rPr lang="tr-TR" sz="2400" b="1" dirty="0">
                <a:latin typeface="Calibri" pitchFamily="34" charset="0"/>
                <a:cs typeface="+mn-cs"/>
              </a:rPr>
              <a:t>	</a:t>
            </a:r>
            <a:r>
              <a:rPr lang="tr-TR" sz="2600" b="1" dirty="0">
                <a:solidFill>
                  <a:srgbClr val="003399"/>
                </a:solidFill>
                <a:latin typeface="+mn-lt"/>
                <a:cs typeface="+mn-cs"/>
              </a:rPr>
              <a:t>Bu suçlar, memur suçu olmakla birlikte ağırlıkları yani </a:t>
            </a:r>
            <a:r>
              <a:rPr lang="tr-TR" sz="2600" b="1" u="sng" dirty="0">
                <a:solidFill>
                  <a:srgbClr val="003399"/>
                </a:solidFill>
                <a:latin typeface="+mn-lt"/>
                <a:cs typeface="+mn-cs"/>
              </a:rPr>
              <a:t>yüz kızartıcı özellikleri </a:t>
            </a:r>
            <a:r>
              <a:rPr lang="tr-TR" sz="2600" b="1" dirty="0">
                <a:solidFill>
                  <a:srgbClr val="003399"/>
                </a:solidFill>
                <a:latin typeface="+mn-lt"/>
                <a:cs typeface="+mn-cs"/>
              </a:rPr>
              <a:t>nedeniyle suçu işleyen memurun sıfatı dikkate alınmadan umumî hükümlere göre, yani doğrudan doğruya yargılamaya tabi tutulur.</a:t>
            </a:r>
          </a:p>
          <a:p>
            <a:pPr fontAlgn="auto">
              <a:spcBef>
                <a:spcPts val="0"/>
              </a:spcBef>
              <a:spcAft>
                <a:spcPts val="0"/>
              </a:spcAft>
              <a:defRPr/>
            </a:pPr>
            <a:r>
              <a:rPr lang="tr-TR" sz="2600" b="1" dirty="0">
                <a:solidFill>
                  <a:schemeClr val="hlink"/>
                </a:solidFill>
                <a:latin typeface="Calibri" pitchFamily="34" charset="0"/>
                <a:cs typeface="+mn-cs"/>
              </a:rPr>
              <a:t>__</a:t>
            </a:r>
          </a:p>
          <a:p>
            <a:pPr fontAlgn="auto">
              <a:spcBef>
                <a:spcPts val="0"/>
              </a:spcBef>
              <a:spcAft>
                <a:spcPts val="0"/>
              </a:spcAft>
              <a:defRPr/>
            </a:pPr>
            <a:r>
              <a:rPr lang="tr-TR" sz="2400" b="1" dirty="0">
                <a:solidFill>
                  <a:schemeClr val="hlink"/>
                </a:solidFill>
                <a:latin typeface="Calibri" pitchFamily="34" charset="0"/>
                <a:cs typeface="+mn-cs"/>
              </a:rPr>
              <a:t>(*)</a:t>
            </a:r>
            <a:r>
              <a:rPr lang="tr-TR" sz="2400" b="1" dirty="0">
                <a:solidFill>
                  <a:schemeClr val="hlink"/>
                </a:solidFill>
                <a:latin typeface="+mn-lt"/>
                <a:cs typeface="+mn-cs"/>
              </a:rPr>
              <a:t> irtikâp: 1.Kötü iş yapma, kötülük etme. 2. </a:t>
            </a:r>
            <a:r>
              <a:rPr lang="tr-TR" sz="2400" b="1" dirty="0">
                <a:solidFill>
                  <a:schemeClr val="hlink"/>
                </a:solidFill>
                <a:effectLst>
                  <a:outerShdw blurRad="38100" dist="38100" dir="2700000" algn="tl">
                    <a:srgbClr val="000000"/>
                  </a:outerShdw>
                </a:effectLst>
                <a:latin typeface="+mn-lt"/>
                <a:cs typeface="+mn-cs"/>
              </a:rPr>
              <a:t>Yiyicilik. </a:t>
            </a:r>
            <a:r>
              <a:rPr lang="tr-TR" sz="2400" b="1" dirty="0">
                <a:solidFill>
                  <a:schemeClr val="hlink"/>
                </a:solidFill>
                <a:latin typeface="+mn-lt"/>
                <a:cs typeface="+mn-cs"/>
              </a:rPr>
              <a:t> 3.Yalan söyleme, hile yapma.</a:t>
            </a:r>
          </a:p>
          <a:p>
            <a:pPr fontAlgn="auto">
              <a:spcBef>
                <a:spcPts val="0"/>
              </a:spcBef>
              <a:spcAft>
                <a:spcPts val="0"/>
              </a:spcAft>
              <a:defRPr/>
            </a:pPr>
            <a:endParaRPr lang="tr-TR" sz="1600" b="1" dirty="0">
              <a:solidFill>
                <a:schemeClr val="hlink"/>
              </a:solidFill>
              <a:latin typeface="Calibri" pitchFamily="34" charset="0"/>
              <a:cs typeface="+mn-cs"/>
            </a:endParaRPr>
          </a:p>
        </p:txBody>
      </p:sp>
      <p:sp>
        <p:nvSpPr>
          <p:cNvPr id="5" name="Altbilgi Yer Tutucusu 4"/>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ox(in)">
                                      <p:cBhvr>
                                        <p:cTn id="10" dur="500"/>
                                        <p:tgtEl>
                                          <p:spTgt spid="2">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ox(in)">
                                      <p:cBhvr>
                                        <p:cTn id="13" dur="500"/>
                                        <p:tgtEl>
                                          <p:spTgt spid="2">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box(in)">
                                      <p:cBhvr>
                                        <p:cTn id="16" dur="500"/>
                                        <p:tgtEl>
                                          <p:spTgt spid="2">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ox(in)">
                                      <p:cBhvr>
                                        <p:cTn id="19" dur="500"/>
                                        <p:tgtEl>
                                          <p:spTgt spid="2">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ox(in)">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Veri Yer Tutucusu"/>
          <p:cNvSpPr txBox="1">
            <a:spLocks noGrp="1"/>
          </p:cNvSpPr>
          <p:nvPr/>
        </p:nvSpPr>
        <p:spPr bwMode="auto">
          <a:xfrm>
            <a:off x="457200" y="6356350"/>
            <a:ext cx="2133600" cy="365125"/>
          </a:xfrm>
          <a:prstGeom prst="rect">
            <a:avLst/>
          </a:prstGeom>
          <a:noFill/>
          <a:ln>
            <a:miter lim="800000"/>
            <a:headEnd/>
            <a:tailEnd/>
          </a:ln>
        </p:spPr>
        <p:txBody>
          <a:bodyPr anchor="ctr"/>
          <a:lstStyle/>
          <a:p>
            <a:pPr fontAlgn="auto">
              <a:spcBef>
                <a:spcPts val="0"/>
              </a:spcBef>
              <a:spcAft>
                <a:spcPts val="0"/>
              </a:spcAft>
              <a:defRPr/>
            </a:pPr>
            <a:endParaRPr lang="tr-TR" sz="1200" dirty="0">
              <a:solidFill>
                <a:schemeClr val="tx1">
                  <a:tint val="75000"/>
                </a:schemeClr>
              </a:solidFill>
              <a:latin typeface="+mn-lt"/>
              <a:cs typeface="+mn-cs"/>
            </a:endParaRPr>
          </a:p>
        </p:txBody>
      </p:sp>
      <p:sp>
        <p:nvSpPr>
          <p:cNvPr id="2" name="1 Dikdörtgen"/>
          <p:cNvSpPr/>
          <p:nvPr/>
        </p:nvSpPr>
        <p:spPr>
          <a:xfrm>
            <a:off x="0" y="188913"/>
            <a:ext cx="9144000" cy="6308725"/>
          </a:xfrm>
          <a:prstGeom prst="rect">
            <a:avLst/>
          </a:prstGeom>
        </p:spPr>
        <p:txBody>
          <a:bodyPr>
            <a:spAutoFit/>
          </a:bodyPr>
          <a:lstStyle/>
          <a:p>
            <a:pPr algn="ctr" fontAlgn="auto">
              <a:spcBef>
                <a:spcPts val="600"/>
              </a:spcBef>
              <a:spcAft>
                <a:spcPts val="0"/>
              </a:spcAft>
              <a:defRPr/>
            </a:pPr>
            <a:r>
              <a:rPr lang="tr-TR" sz="2600" b="1" dirty="0">
                <a:solidFill>
                  <a:srgbClr val="FF0000"/>
                </a:solidFill>
                <a:latin typeface="Calibri" pitchFamily="34" charset="0"/>
                <a:cs typeface="+mn-cs"/>
              </a:rPr>
              <a:t>TCK ve ceza özlü bazı kanunlarda yer alan memur suçlarından 4483 sayılı Yasaya tabi olanlar;</a:t>
            </a:r>
          </a:p>
          <a:p>
            <a:pPr algn="just" fontAlgn="auto">
              <a:spcBef>
                <a:spcPts val="0"/>
              </a:spcBef>
              <a:spcAft>
                <a:spcPts val="0"/>
              </a:spcAft>
              <a:defRPr/>
            </a:pPr>
            <a:r>
              <a:rPr lang="tr-TR" sz="2000" b="1" dirty="0">
                <a:solidFill>
                  <a:srgbClr val="00CC99"/>
                </a:solidFill>
                <a:latin typeface="Calibri" pitchFamily="34" charset="0"/>
                <a:cs typeface="Times New Roman" pitchFamily="18" charset="0"/>
              </a:rPr>
              <a:t>       </a:t>
            </a:r>
            <a:r>
              <a:rPr lang="tr-TR" sz="2000" b="1" dirty="0">
                <a:solidFill>
                  <a:srgbClr val="00CC99"/>
                </a:solidFill>
                <a:latin typeface="+mn-lt"/>
                <a:cs typeface="Times New Roman" pitchFamily="18" charset="0"/>
              </a:rPr>
              <a:t>	</a:t>
            </a:r>
            <a:r>
              <a:rPr lang="tr-TR" sz="2400" b="1" dirty="0">
                <a:solidFill>
                  <a:srgbClr val="003399"/>
                </a:solidFill>
                <a:latin typeface="Calibri" pitchFamily="34" charset="0"/>
                <a:cs typeface="Times New Roman" pitchFamily="18" charset="0"/>
              </a:rPr>
              <a:t>Resmi belgede sahtecilik  (TCK</a:t>
            </a:r>
            <a:r>
              <a:rPr lang="tr-TR" sz="2400" i="1" dirty="0">
                <a:solidFill>
                  <a:srgbClr val="003399"/>
                </a:solidFill>
                <a:effectLst>
                  <a:outerShdw blurRad="38100" dist="38100" dir="2700000" algn="tl">
                    <a:srgbClr val="000000"/>
                  </a:outerShdw>
                </a:effectLst>
                <a:latin typeface="Calibri" pitchFamily="34" charset="0"/>
                <a:cs typeface="Times New Roman" pitchFamily="18" charset="0"/>
              </a:rPr>
              <a:t>:</a:t>
            </a:r>
            <a:r>
              <a:rPr lang="tr-TR" sz="2400" b="1" dirty="0">
                <a:solidFill>
                  <a:srgbClr val="003399"/>
                </a:solidFill>
                <a:latin typeface="Calibri" pitchFamily="34" charset="0"/>
                <a:cs typeface="Times New Roman" pitchFamily="18" charset="0"/>
              </a:rPr>
              <a:t> 204)</a:t>
            </a:r>
            <a:endParaRPr lang="tr-TR" sz="2400" b="1" dirty="0">
              <a:solidFill>
                <a:srgbClr val="003399"/>
              </a:solidFill>
              <a:latin typeface="+mn-lt"/>
              <a:cs typeface="Times New Roman" pitchFamily="18" charset="0"/>
            </a:endParaRPr>
          </a:p>
          <a:p>
            <a:pPr algn="just" fontAlgn="auto">
              <a:spcBef>
                <a:spcPts val="0"/>
              </a:spcBef>
              <a:spcAft>
                <a:spcPts val="0"/>
              </a:spcAft>
              <a:defRPr/>
            </a:pPr>
            <a:r>
              <a:rPr lang="tr-TR" sz="2400" b="1" dirty="0">
                <a:solidFill>
                  <a:srgbClr val="003399"/>
                </a:solidFill>
                <a:latin typeface="+mn-lt"/>
                <a:cs typeface="Times New Roman" pitchFamily="18" charset="0"/>
              </a:rPr>
              <a:t>	</a:t>
            </a:r>
            <a:r>
              <a:rPr lang="tr-TR" sz="2400" b="1" dirty="0">
                <a:solidFill>
                  <a:srgbClr val="003399"/>
                </a:solidFill>
                <a:latin typeface="Calibri" pitchFamily="34" charset="0"/>
                <a:cs typeface="Times New Roman" pitchFamily="18" charset="0"/>
              </a:rPr>
              <a:t>Denetim görevinin ihmali (TCK: )</a:t>
            </a:r>
          </a:p>
          <a:p>
            <a:pPr algn="just" fontAlgn="auto">
              <a:spcBef>
                <a:spcPts val="0"/>
              </a:spcBef>
              <a:spcAft>
                <a:spcPts val="0"/>
              </a:spcAft>
              <a:defRPr/>
            </a:pPr>
            <a:r>
              <a:rPr lang="tr-TR" sz="2400" b="1" dirty="0">
                <a:solidFill>
                  <a:srgbClr val="003399"/>
                </a:solidFill>
                <a:latin typeface="Calibri" pitchFamily="34" charset="0"/>
                <a:cs typeface="Times New Roman" pitchFamily="18" charset="0"/>
              </a:rPr>
              <a:t>      </a:t>
            </a:r>
            <a:r>
              <a:rPr lang="tr-TR" sz="2400" b="1" dirty="0">
                <a:solidFill>
                  <a:srgbClr val="003399"/>
                </a:solidFill>
                <a:latin typeface="+mn-lt"/>
                <a:cs typeface="Times New Roman" pitchFamily="18" charset="0"/>
              </a:rPr>
              <a:t>	</a:t>
            </a:r>
            <a:r>
              <a:rPr lang="tr-TR" sz="2400" b="1" dirty="0">
                <a:solidFill>
                  <a:srgbClr val="003399"/>
                </a:solidFill>
                <a:latin typeface="Calibri" pitchFamily="34" charset="0"/>
                <a:cs typeface="+mn-cs"/>
              </a:rPr>
              <a:t>Yetkili olmadığı bir iş için yarar sağlama (TCK:255)</a:t>
            </a:r>
          </a:p>
          <a:p>
            <a:pPr fontAlgn="auto">
              <a:spcBef>
                <a:spcPts val="600"/>
              </a:spcBef>
              <a:spcAft>
                <a:spcPts val="0"/>
              </a:spcAft>
              <a:defRPr/>
            </a:pPr>
            <a:r>
              <a:rPr lang="tr-TR" sz="2400" b="1" dirty="0">
                <a:solidFill>
                  <a:srgbClr val="003399"/>
                </a:solidFill>
                <a:latin typeface="Calibri" pitchFamily="34" charset="0"/>
                <a:cs typeface="+mn-cs"/>
              </a:rPr>
              <a:t>	Görevi kötüye kullanma  (TCK: 257)</a:t>
            </a:r>
          </a:p>
          <a:p>
            <a:pPr fontAlgn="auto">
              <a:spcBef>
                <a:spcPts val="600"/>
              </a:spcBef>
              <a:spcAft>
                <a:spcPts val="0"/>
              </a:spcAft>
              <a:defRPr/>
            </a:pPr>
            <a:r>
              <a:rPr lang="tr-TR" sz="2400" b="1" dirty="0">
                <a:solidFill>
                  <a:srgbClr val="003399"/>
                </a:solidFill>
                <a:latin typeface="Calibri" pitchFamily="34" charset="0"/>
                <a:cs typeface="+mn-cs"/>
              </a:rPr>
              <a:t>	Göreve ilişkin sırrın açıklanması (TCK: 258) </a:t>
            </a:r>
          </a:p>
          <a:p>
            <a:pPr fontAlgn="auto">
              <a:spcBef>
                <a:spcPts val="600"/>
              </a:spcBef>
              <a:spcAft>
                <a:spcPts val="0"/>
              </a:spcAft>
              <a:defRPr/>
            </a:pPr>
            <a:r>
              <a:rPr lang="tr-TR" sz="2400" b="1" dirty="0">
                <a:solidFill>
                  <a:srgbClr val="003399"/>
                </a:solidFill>
                <a:latin typeface="Calibri" pitchFamily="34" charset="0"/>
                <a:cs typeface="+mn-cs"/>
              </a:rPr>
              <a:t>	Kamu görevlisinin ticareti (TCK: 259) </a:t>
            </a:r>
          </a:p>
          <a:p>
            <a:pPr fontAlgn="auto">
              <a:spcBef>
                <a:spcPts val="600"/>
              </a:spcBef>
              <a:spcAft>
                <a:spcPts val="0"/>
              </a:spcAft>
              <a:defRPr/>
            </a:pPr>
            <a:r>
              <a:rPr lang="tr-TR" sz="2400" b="1" dirty="0">
                <a:solidFill>
                  <a:srgbClr val="003399"/>
                </a:solidFill>
                <a:latin typeface="Calibri" pitchFamily="34" charset="0"/>
                <a:cs typeface="+mn-cs"/>
              </a:rPr>
              <a:t>	Kamu görevinin terki veya yapılmaması (TCK: 260) </a:t>
            </a:r>
          </a:p>
          <a:p>
            <a:pPr fontAlgn="auto">
              <a:spcBef>
                <a:spcPts val="600"/>
              </a:spcBef>
              <a:spcAft>
                <a:spcPts val="0"/>
              </a:spcAft>
              <a:defRPr/>
            </a:pPr>
            <a:r>
              <a:rPr lang="tr-TR" sz="2400" b="1" dirty="0">
                <a:solidFill>
                  <a:srgbClr val="003399"/>
                </a:solidFill>
                <a:latin typeface="Calibri" pitchFamily="34" charset="0"/>
                <a:cs typeface="+mn-cs"/>
              </a:rPr>
              <a:t>	Kişilerin malları üzerinde usulsüz tasarruf (TCK: 261) </a:t>
            </a:r>
          </a:p>
          <a:p>
            <a:pPr fontAlgn="auto">
              <a:spcBef>
                <a:spcPts val="600"/>
              </a:spcBef>
              <a:spcAft>
                <a:spcPts val="0"/>
              </a:spcAft>
              <a:defRPr/>
            </a:pPr>
            <a:r>
              <a:rPr lang="tr-TR" sz="2400" b="1" dirty="0">
                <a:solidFill>
                  <a:srgbClr val="003399"/>
                </a:solidFill>
                <a:latin typeface="Calibri" pitchFamily="34" charset="0"/>
                <a:cs typeface="+mn-cs"/>
              </a:rPr>
              <a:t>	Kamu görevinin usulsüz olarak üstlenilmesi (TCK: 262) </a:t>
            </a:r>
          </a:p>
          <a:p>
            <a:pPr fontAlgn="auto">
              <a:spcBef>
                <a:spcPts val="600"/>
              </a:spcBef>
              <a:spcAft>
                <a:spcPts val="0"/>
              </a:spcAft>
              <a:defRPr/>
            </a:pPr>
            <a:r>
              <a:rPr lang="tr-TR" sz="2400" b="1" dirty="0">
                <a:solidFill>
                  <a:srgbClr val="003399"/>
                </a:solidFill>
                <a:latin typeface="Calibri" pitchFamily="34" charset="0"/>
                <a:cs typeface="+mn-cs"/>
              </a:rPr>
              <a:t>	Kamu görevine ait araç ve gereçleri suçta kullanma (TCK:266)</a:t>
            </a:r>
          </a:p>
          <a:p>
            <a:pPr fontAlgn="auto">
              <a:spcBef>
                <a:spcPts val="0"/>
              </a:spcBef>
              <a:spcAft>
                <a:spcPts val="0"/>
              </a:spcAft>
              <a:defRPr/>
            </a:pPr>
            <a:r>
              <a:rPr lang="tr-TR" sz="2400" i="1" dirty="0">
                <a:solidFill>
                  <a:srgbClr val="003399"/>
                </a:solidFill>
                <a:latin typeface="+mn-lt"/>
                <a:cs typeface="+mn-cs"/>
              </a:rPr>
              <a:t>	</a:t>
            </a:r>
            <a:r>
              <a:rPr lang="tr-TR" sz="2400" b="1" dirty="0">
                <a:solidFill>
                  <a:srgbClr val="003399"/>
                </a:solidFill>
                <a:latin typeface="Calibri" pitchFamily="34" charset="0"/>
                <a:cs typeface="+mn-cs"/>
              </a:rPr>
              <a:t>Kamu görevlisinin suçu bildirmemesi (TCK: 279)</a:t>
            </a:r>
          </a:p>
          <a:p>
            <a:pPr fontAlgn="auto">
              <a:spcBef>
                <a:spcPts val="600"/>
              </a:spcBef>
              <a:spcAft>
                <a:spcPts val="0"/>
              </a:spcAft>
              <a:defRPr/>
            </a:pPr>
            <a:r>
              <a:rPr lang="tr-TR" sz="2400" b="1" dirty="0">
                <a:solidFill>
                  <a:srgbClr val="003399"/>
                </a:solidFill>
                <a:latin typeface="Calibri" pitchFamily="34" charset="0"/>
                <a:cs typeface="+mn-cs"/>
              </a:rPr>
              <a:t>	237 sayılı Taşıt Kanununa muhalefet … ve ceza özlü  diğer  kanunlarda yazılı bazı suçlar gibi…</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908050"/>
            <a:ext cx="9144000" cy="579438"/>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sz="3200" b="1">
                <a:solidFill>
                  <a:schemeClr val="hlink"/>
                </a:solidFill>
                <a:effectLst>
                  <a:outerShdw blurRad="38100" dist="38100" dir="2700000" algn="tl">
                    <a:srgbClr val="000000"/>
                  </a:outerShdw>
                </a:effectLst>
                <a:latin typeface="Times New Roman" pitchFamily="18" charset="0"/>
                <a:cs typeface="Times New Roman" pitchFamily="18" charset="0"/>
              </a:rPr>
              <a:t>1-Hangi Hallerde Ön İnceleme Görevi Verilir ?</a:t>
            </a:r>
            <a:endParaRPr lang="tr-TR" sz="3200" b="1">
              <a:solidFill>
                <a:schemeClr val="hlink"/>
              </a:solidFill>
              <a:effectLst>
                <a:outerShdw blurRad="38100" dist="38100" dir="2700000" algn="tl">
                  <a:srgbClr val="000000"/>
                </a:outerShdw>
              </a:effectLst>
              <a:latin typeface="Times New Roman" pitchFamily="18" charset="0"/>
              <a:cs typeface="+mn-cs"/>
            </a:endParaRPr>
          </a:p>
        </p:txBody>
      </p:sp>
      <p:sp>
        <p:nvSpPr>
          <p:cNvPr id="53251" name="Rectangle 3"/>
          <p:cNvSpPr>
            <a:spLocks noChangeArrowheads="1"/>
          </p:cNvSpPr>
          <p:nvPr/>
        </p:nvSpPr>
        <p:spPr bwMode="auto">
          <a:xfrm>
            <a:off x="468313" y="1773238"/>
            <a:ext cx="8064500" cy="4154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200">
                <a:latin typeface="Times New Roman" pitchFamily="18" charset="0"/>
                <a:cs typeface="Times New Roman" pitchFamily="18" charset="0"/>
              </a:rPr>
              <a:t>             </a:t>
            </a:r>
            <a:r>
              <a:rPr lang="tr-TR" altLang="tr-TR" sz="2400" b="1">
                <a:solidFill>
                  <a:srgbClr val="090FF7"/>
                </a:solidFill>
                <a:latin typeface="Times New Roman" pitchFamily="18" charset="0"/>
                <a:cs typeface="Times New Roman" pitchFamily="18" charset="0"/>
              </a:rPr>
              <a:t>Memurlar ve diğer kamu görevlilerinin görevleri sebebiyle suç işlemeleri halinde 4483 sayılı kanun gereğince </a:t>
            </a:r>
            <a:r>
              <a:rPr lang="tr-TR" altLang="tr-TR" sz="2400" b="1">
                <a:solidFill>
                  <a:schemeClr val="hlink"/>
                </a:solidFill>
                <a:latin typeface="Times New Roman" pitchFamily="18" charset="0"/>
                <a:cs typeface="Times New Roman" pitchFamily="18" charset="0"/>
              </a:rPr>
              <a:t>yetkili merci</a:t>
            </a:r>
            <a:r>
              <a:rPr lang="tr-TR" altLang="tr-TR" sz="2400" b="1">
                <a:solidFill>
                  <a:srgbClr val="090FF7"/>
                </a:solidFill>
                <a:latin typeface="Times New Roman" pitchFamily="18" charset="0"/>
                <a:cs typeface="Times New Roman" pitchFamily="18" charset="0"/>
              </a:rPr>
              <a:t> tarafından verilir.</a:t>
            </a:r>
          </a:p>
          <a:p>
            <a:pPr eaLnBrk="1" hangingPunct="1">
              <a:spcBef>
                <a:spcPct val="0"/>
              </a:spcBef>
              <a:buFontTx/>
              <a:buNone/>
            </a:pPr>
            <a:r>
              <a:rPr lang="tr-TR" altLang="tr-TR" sz="2400" b="1">
                <a:solidFill>
                  <a:srgbClr val="090FF7"/>
                </a:solidFill>
                <a:latin typeface="Times New Roman" pitchFamily="18" charset="0"/>
                <a:cs typeface="Times New Roman" pitchFamily="18" charset="0"/>
              </a:rPr>
              <a:t>        Söz konusu suçun ya doğrudan, ihbar yahut şikayet vb. yolla öğrenilmiş olması  halinde ön inceleme yapılmasına karar verip, bu inceleme ya bizzat yapılır, ya da izin verilmek suretiyle</a:t>
            </a:r>
            <a:r>
              <a:rPr lang="tr-TR" altLang="tr-TR" sz="2400" b="1">
                <a:solidFill>
                  <a:srgbClr val="FF9900"/>
                </a:solidFill>
                <a:latin typeface="Times New Roman" pitchFamily="18" charset="0"/>
                <a:cs typeface="Times New Roman" pitchFamily="18" charset="0"/>
              </a:rPr>
              <a:t> </a:t>
            </a:r>
            <a:r>
              <a:rPr lang="tr-TR" altLang="tr-TR" sz="2400" b="1" i="1" u="sng">
                <a:solidFill>
                  <a:srgbClr val="339933"/>
                </a:solidFill>
                <a:latin typeface="Times New Roman" pitchFamily="18" charset="0"/>
                <a:cs typeface="Times New Roman" pitchFamily="18" charset="0"/>
              </a:rPr>
              <a:t>zanlının üst konumundaki memur veya diğer kamu görevlilerine veya denetim elemanlarına</a:t>
            </a:r>
            <a:r>
              <a:rPr lang="tr-TR" altLang="tr-TR" sz="2400" b="1">
                <a:solidFill>
                  <a:srgbClr val="339933"/>
                </a:solidFill>
                <a:latin typeface="Times New Roman" pitchFamily="18" charset="0"/>
                <a:cs typeface="Times New Roman" pitchFamily="18" charset="0"/>
              </a:rPr>
              <a:t> </a:t>
            </a:r>
            <a:r>
              <a:rPr lang="tr-TR" altLang="tr-TR" sz="2400" b="1">
                <a:solidFill>
                  <a:srgbClr val="090FF7"/>
                </a:solidFill>
                <a:latin typeface="Times New Roman" pitchFamily="18" charset="0"/>
                <a:cs typeface="Times New Roman" pitchFamily="18" charset="0"/>
              </a:rPr>
              <a:t>yaptırılır.</a:t>
            </a:r>
          </a:p>
          <a:p>
            <a:pPr eaLnBrk="1" hangingPunct="1">
              <a:spcBef>
                <a:spcPct val="0"/>
              </a:spcBef>
              <a:buFontTx/>
              <a:buNone/>
            </a:pPr>
            <a:r>
              <a:rPr lang="tr-TR" altLang="tr-TR" sz="2400" b="1">
                <a:solidFill>
                  <a:srgbClr val="FF9900"/>
                </a:solidFill>
                <a:latin typeface="Times New Roman" pitchFamily="18" charset="0"/>
                <a:cs typeface="Times New Roman" pitchFamily="18" charset="0"/>
              </a:rPr>
              <a:t>       </a:t>
            </a:r>
            <a:r>
              <a:rPr lang="tr-TR" altLang="tr-TR" sz="2400" b="1">
                <a:solidFill>
                  <a:srgbClr val="FF33CC"/>
                </a:solidFill>
                <a:latin typeface="Times New Roman" pitchFamily="18" charset="0"/>
                <a:cs typeface="Times New Roman" pitchFamily="18" charset="0"/>
              </a:rPr>
              <a:t>İhbar ve şikayetlerin soyut ve genel nitelikte olması durumunda inceleme yapılmasına izin verilmez</a:t>
            </a:r>
            <a:r>
              <a:rPr lang="tr-TR" altLang="tr-TR" sz="2400" b="1">
                <a:solidFill>
                  <a:srgbClr val="FF9900"/>
                </a:solidFill>
                <a:latin typeface="Times New Roman" pitchFamily="18" charset="0"/>
              </a:rPr>
              <a:t> </a:t>
            </a:r>
          </a:p>
          <a:p>
            <a:pPr eaLnBrk="1" hangingPunct="1">
              <a:spcBef>
                <a:spcPct val="0"/>
              </a:spcBef>
              <a:buFontTx/>
              <a:buNone/>
            </a:pPr>
            <a:endParaRPr lang="tr-TR" altLang="tr-TR" sz="2400" b="1">
              <a:solidFill>
                <a:srgbClr val="FF9900"/>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Effect transition="in" filter="box(out)">
                                      <p:cBhvr>
                                        <p:cTn id="7" dur="500"/>
                                        <p:tgtEl>
                                          <p:spTgt spid="5325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 calcmode="lin" valueType="num">
                                      <p:cBhvr additive="base">
                                        <p:cTn id="12"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32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3251">
                                            <p:txEl>
                                              <p:pRg st="1" end="1"/>
                                            </p:txEl>
                                          </p:spTgt>
                                        </p:tgtEl>
                                        <p:attrNameLst>
                                          <p:attrName>style.visibility</p:attrName>
                                        </p:attrNameLst>
                                      </p:cBhvr>
                                      <p:to>
                                        <p:strVal val="visible"/>
                                      </p:to>
                                    </p:set>
                                    <p:anim calcmode="lin" valueType="num">
                                      <p:cBhvr additive="base">
                                        <p:cTn id="18"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32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3251">
                                            <p:txEl>
                                              <p:pRg st="2" end="2"/>
                                            </p:txEl>
                                          </p:spTgt>
                                        </p:tgtEl>
                                        <p:attrNameLst>
                                          <p:attrName>style.visibility</p:attrName>
                                        </p:attrNameLst>
                                      </p:cBhvr>
                                      <p:to>
                                        <p:strVal val="visible"/>
                                      </p:to>
                                    </p:set>
                                    <p:anim calcmode="lin" valueType="num">
                                      <p:cBhvr additive="base">
                                        <p:cTn id="24"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32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P spid="53251" grpId="0" build="p" autoUpdateAnimBg="0"/>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0"/>
            <a:ext cx="9144000" cy="1077913"/>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sz="3200" b="1" dirty="0">
                <a:solidFill>
                  <a:schemeClr val="hlink"/>
                </a:solidFill>
                <a:effectLst>
                  <a:outerShdw blurRad="38100" dist="38100" dir="2700000" algn="tl">
                    <a:srgbClr val="000000"/>
                  </a:outerShdw>
                </a:effectLst>
                <a:latin typeface="Times New Roman" pitchFamily="18" charset="0"/>
                <a:cs typeface="Times New Roman" pitchFamily="18" charset="0"/>
              </a:rPr>
              <a:t>2- Ön İncelemenin Yapılmasını Gerektiren 4483 sayılı kanunun Kapsamı Ne</a:t>
            </a:r>
            <a:r>
              <a:rPr lang="tr-TR" sz="3200" b="1" dirty="0">
                <a:solidFill>
                  <a:schemeClr val="hlink"/>
                </a:solidFill>
                <a:effectLst>
                  <a:outerShdw blurRad="38100" dist="38100" dir="2700000" algn="tl">
                    <a:srgbClr val="000000"/>
                  </a:outerShdw>
                </a:effectLst>
                <a:latin typeface="Times New Roman" pitchFamily="18" charset="0"/>
                <a:cs typeface="+mn-cs"/>
              </a:rPr>
              <a:t>dir</a:t>
            </a:r>
            <a:r>
              <a:rPr lang="tr-TR" sz="3200" b="1" dirty="0">
                <a:solidFill>
                  <a:schemeClr val="hlink"/>
                </a:solidFill>
                <a:effectLst>
                  <a:outerShdw blurRad="38100" dist="38100" dir="2700000" algn="tl">
                    <a:srgbClr val="000000"/>
                  </a:outerShdw>
                </a:effectLst>
                <a:latin typeface="Times New Roman" pitchFamily="18" charset="0"/>
                <a:cs typeface="Times New Roman" pitchFamily="18" charset="0"/>
              </a:rPr>
              <a:t> ?</a:t>
            </a:r>
            <a:r>
              <a:rPr lang="tr-TR" sz="3200" b="1" dirty="0">
                <a:solidFill>
                  <a:schemeClr val="hlink"/>
                </a:solidFill>
                <a:effectLst>
                  <a:outerShdw blurRad="38100" dist="38100" dir="2700000" algn="tl">
                    <a:srgbClr val="000000"/>
                  </a:outerShdw>
                </a:effectLst>
                <a:latin typeface="Times New Roman" pitchFamily="18" charset="0"/>
                <a:cs typeface="+mn-cs"/>
              </a:rPr>
              <a:t> </a:t>
            </a:r>
          </a:p>
        </p:txBody>
      </p:sp>
      <p:sp>
        <p:nvSpPr>
          <p:cNvPr id="54276" name="Rectangle 4"/>
          <p:cNvSpPr>
            <a:spLocks noChangeArrowheads="1"/>
          </p:cNvSpPr>
          <p:nvPr/>
        </p:nvSpPr>
        <p:spPr bwMode="auto">
          <a:xfrm>
            <a:off x="179388" y="981075"/>
            <a:ext cx="8964612" cy="4832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200">
                <a:solidFill>
                  <a:schemeClr val="bg2"/>
                </a:solidFill>
                <a:latin typeface="Times New Roman" pitchFamily="18" charset="0"/>
              </a:rPr>
              <a:t>            </a:t>
            </a:r>
            <a:r>
              <a:rPr lang="tr-TR" altLang="tr-TR" sz="2200" b="1">
                <a:solidFill>
                  <a:srgbClr val="660066"/>
                </a:solidFill>
                <a:latin typeface="Times New Roman" pitchFamily="18" charset="0"/>
                <a:cs typeface="Times New Roman" pitchFamily="18" charset="0"/>
              </a:rPr>
              <a:t>4483 sayılı kanunun 2. maddesinde sayıldığı üzere; </a:t>
            </a:r>
            <a:r>
              <a:rPr lang="tr-TR" altLang="tr-TR" sz="2200" b="1">
                <a:solidFill>
                  <a:schemeClr val="hlink"/>
                </a:solidFill>
                <a:latin typeface="Times New Roman" pitchFamily="18" charset="0"/>
              </a:rPr>
              <a:t>Bu Kanun, </a:t>
            </a:r>
            <a:r>
              <a:rPr lang="tr-TR" altLang="tr-TR" sz="2200" b="1">
                <a:solidFill>
                  <a:srgbClr val="003399"/>
                </a:solidFill>
                <a:latin typeface="Times New Roman" pitchFamily="18" charset="0"/>
              </a:rPr>
              <a:t>Devletin ve diğer kamu tüzel kişilerinin genel idare esaslarına göre yürüttükleri kamu hizmetlerinin gerektirdiği </a:t>
            </a:r>
            <a:r>
              <a:rPr lang="tr-TR" altLang="tr-TR" sz="2200" b="1" u="sng">
                <a:solidFill>
                  <a:srgbClr val="003399"/>
                </a:solidFill>
                <a:latin typeface="Times New Roman" pitchFamily="18" charset="0"/>
              </a:rPr>
              <a:t>asli ve sürekli görevleri ifa eden memurlar ve diğer </a:t>
            </a:r>
          </a:p>
          <a:p>
            <a:pPr eaLnBrk="1" hangingPunct="1">
              <a:spcBef>
                <a:spcPct val="0"/>
              </a:spcBef>
              <a:buFontTx/>
              <a:buNone/>
            </a:pPr>
            <a:r>
              <a:rPr lang="tr-TR" altLang="tr-TR" sz="2200" b="1">
                <a:latin typeface="Times New Roman" pitchFamily="18" charset="0"/>
              </a:rPr>
              <a:t>       </a:t>
            </a:r>
            <a:r>
              <a:rPr lang="tr-TR" altLang="tr-TR" sz="2200" b="1">
                <a:latin typeface="Times New Roman" pitchFamily="18" charset="0"/>
                <a:cs typeface="Times New Roman" pitchFamily="18" charset="0"/>
              </a:rPr>
              <a:t>(Yargıtay kararıyla işçilerin diğer kamu görevlilerinden sayılmayacağı belirtilmiştir. </a:t>
            </a:r>
          </a:p>
          <a:p>
            <a:pPr eaLnBrk="1" hangingPunct="1">
              <a:spcBef>
                <a:spcPct val="0"/>
              </a:spcBef>
              <a:buFontTx/>
              <a:buNone/>
            </a:pPr>
            <a:r>
              <a:rPr lang="tr-TR" altLang="tr-TR" sz="2200" b="1">
                <a:latin typeface="Times New Roman" pitchFamily="18" charset="0"/>
                <a:cs typeface="Times New Roman" pitchFamily="18" charset="0"/>
              </a:rPr>
              <a:t>       Ayrıca DMK ’ya tabi olsalar da bu kanuna göre yardımcı ve tamamlayıcı nitelikte kamu hizmeti görenler örn: hizmetliler, araç sürücüleri vb. bu kanunun kapsamında değildir.</a:t>
            </a:r>
          </a:p>
          <a:p>
            <a:pPr eaLnBrk="1" hangingPunct="1">
              <a:spcBef>
                <a:spcPct val="0"/>
              </a:spcBef>
              <a:buFontTx/>
              <a:buNone/>
            </a:pPr>
            <a:r>
              <a:rPr lang="tr-TR" altLang="tr-TR" sz="2200" b="1">
                <a:latin typeface="Times New Roman" pitchFamily="18" charset="0"/>
                <a:cs typeface="Times New Roman" pitchFamily="18" charset="0"/>
              </a:rPr>
              <a:t>      657 sayılı DMK da sayılan sözleşmeli ve geçici personel aynı kanunun ek geçici 12, 13 ve 14. mad. kapsamına giren personel, ek 9. maddesinde sayılan memurlar ile sözleşmeli ve geçici personel diğer kamu görevlileri olarak belirtilmiştir) </a:t>
            </a:r>
            <a:r>
              <a:rPr lang="tr-TR" altLang="tr-TR" sz="2200" b="1" u="sng">
                <a:solidFill>
                  <a:srgbClr val="003399"/>
                </a:solidFill>
              </a:rPr>
              <a:t>kamu görevlilerinin görevleri sebebiyle işledikleri suçlar hakkında uygulanır</a:t>
            </a:r>
            <a:r>
              <a:rPr lang="tr-TR" altLang="tr-TR" sz="1800" b="1">
                <a:solidFill>
                  <a:srgbClr val="003399"/>
                </a:solidFill>
              </a:rPr>
              <a:t>.</a:t>
            </a:r>
            <a:r>
              <a:rPr lang="tr-TR" altLang="tr-TR" sz="1800">
                <a:solidFill>
                  <a:srgbClr val="003399"/>
                </a:solidFill>
              </a:rPr>
              <a:t> </a:t>
            </a:r>
            <a:endParaRPr lang="tr-TR" altLang="tr-TR" sz="180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animEffect transition="in" filter="box(out)">
                                      <p:cBhvr>
                                        <p:cTn id="7" dur="500"/>
                                        <p:tgtEl>
                                          <p:spTgt spid="5427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4276">
                                            <p:txEl>
                                              <p:pRg st="0" end="0"/>
                                            </p:txEl>
                                          </p:spTgt>
                                        </p:tgtEl>
                                        <p:attrNameLst>
                                          <p:attrName>style.visibility</p:attrName>
                                        </p:attrNameLst>
                                      </p:cBhvr>
                                      <p:to>
                                        <p:strVal val="visible"/>
                                      </p:to>
                                    </p:set>
                                    <p:anim calcmode="lin" valueType="num">
                                      <p:cBhvr additive="base">
                                        <p:cTn id="12" dur="500" fill="hold"/>
                                        <p:tgtEl>
                                          <p:spTgt spid="54276">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427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4276">
                                            <p:txEl>
                                              <p:pRg st="1" end="1"/>
                                            </p:txEl>
                                          </p:spTgt>
                                        </p:tgtEl>
                                        <p:attrNameLst>
                                          <p:attrName>style.visibility</p:attrName>
                                        </p:attrNameLst>
                                      </p:cBhvr>
                                      <p:to>
                                        <p:strVal val="visible"/>
                                      </p:to>
                                    </p:set>
                                    <p:anim calcmode="lin" valueType="num">
                                      <p:cBhvr additive="base">
                                        <p:cTn id="18" dur="500" fill="hold"/>
                                        <p:tgtEl>
                                          <p:spTgt spid="54276">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427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4276">
                                            <p:txEl>
                                              <p:pRg st="2" end="2"/>
                                            </p:txEl>
                                          </p:spTgt>
                                        </p:tgtEl>
                                        <p:attrNameLst>
                                          <p:attrName>style.visibility</p:attrName>
                                        </p:attrNameLst>
                                      </p:cBhvr>
                                      <p:to>
                                        <p:strVal val="visible"/>
                                      </p:to>
                                    </p:set>
                                    <p:anim calcmode="lin" valueType="num">
                                      <p:cBhvr additive="base">
                                        <p:cTn id="24" dur="500" fill="hold"/>
                                        <p:tgtEl>
                                          <p:spTgt spid="54276">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427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4276">
                                            <p:txEl>
                                              <p:pRg st="3" end="3"/>
                                            </p:txEl>
                                          </p:spTgt>
                                        </p:tgtEl>
                                        <p:attrNameLst>
                                          <p:attrName>style.visibility</p:attrName>
                                        </p:attrNameLst>
                                      </p:cBhvr>
                                      <p:to>
                                        <p:strVal val="visible"/>
                                      </p:to>
                                    </p:set>
                                    <p:anim calcmode="lin" valueType="num">
                                      <p:cBhvr additive="base">
                                        <p:cTn id="30" dur="500" fill="hold"/>
                                        <p:tgtEl>
                                          <p:spTgt spid="54276">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427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autoUpdateAnimBg="0"/>
      <p:bldP spid="5427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pPr hangingPunct="0"/>
            <a:r>
              <a:rPr lang="tr-TR" b="1" dirty="0"/>
              <a:t>BİRİNCİ BÖLÜM</a:t>
            </a:r>
            <a:r>
              <a:rPr lang="tr-TR" dirty="0"/>
              <a:t/>
            </a:r>
            <a:br>
              <a:rPr lang="tr-TR" dirty="0"/>
            </a:br>
            <a:r>
              <a:rPr lang="tr-TR" b="1" dirty="0"/>
              <a:t>BAZI KAVRAMLAR VE </a:t>
            </a:r>
            <a:r>
              <a:rPr lang="tr-TR" b="1" dirty="0" smtClean="0"/>
              <a:t>TANIMLARI</a:t>
            </a:r>
            <a:endParaRPr lang="tr-TR" dirty="0"/>
          </a:p>
        </p:txBody>
      </p:sp>
      <p:sp>
        <p:nvSpPr>
          <p:cNvPr id="3" name="Alt Başlık 2"/>
          <p:cNvSpPr>
            <a:spLocks noGrp="1"/>
          </p:cNvSpPr>
          <p:nvPr>
            <p:ph type="subTitle" idx="1"/>
          </p:nvPr>
        </p:nvSpPr>
        <p:spPr/>
        <p:txBody>
          <a:bodyPr/>
          <a:lstStyle/>
          <a:p>
            <a:endParaRPr lang="tr-T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417628822"/>
      </p:ext>
    </p:extLst>
  </p:cSld>
  <p:clrMapOvr>
    <a:masterClrMapping/>
  </p:clrMapOvr>
  <p:transition spd="slow">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Yetki Devri: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Bir </a:t>
            </a:r>
            <a:r>
              <a:rPr lang="tr-TR" dirty="0"/>
              <a:t>memura/kamu görevlisine veya organa ait yetkinin tamamen veya kısmen yetkili makamın onayı ile diğer bir memura/kamu görevlisine veya organa devredilmesi işlemidir.</a:t>
            </a:r>
          </a:p>
          <a:p>
            <a:pPr algn="just"/>
            <a:r>
              <a:rPr lang="tr-TR" dirty="0" smtClean="0"/>
              <a:t>Bu </a:t>
            </a:r>
            <a:r>
              <a:rPr lang="tr-TR" dirty="0"/>
              <a:t>yerin yetkisini başka yere devredilebilmesi için yasal bir dayanağa gerek vardır. Yetki devri, belli konularda olabilir. Bir yer kendisine verilmiş olan yetkileri, bütünü ile başka bir yere </a:t>
            </a:r>
            <a:r>
              <a:rPr lang="tr-TR" dirty="0" smtClean="0"/>
              <a:t>devredemez.</a:t>
            </a:r>
            <a:endParaRPr lang="tr-TR" dirty="0"/>
          </a:p>
          <a:p>
            <a:pPr algn="just"/>
            <a:r>
              <a:rPr lang="tr-TR" dirty="0" smtClean="0"/>
              <a:t>Yetki </a:t>
            </a:r>
            <a:r>
              <a:rPr lang="tr-TR" dirty="0"/>
              <a:t>devrinin yayınlanması ve ilgililere duyurulması da gerekir.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934749008"/>
      </p:ext>
    </p:extLst>
  </p:cSld>
  <p:clrMapOvr>
    <a:masterClrMapping/>
  </p:clrMapOvr>
  <p:transition spd="slow">
    <p:wipe dir="u"/>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28600" y="228600"/>
            <a:ext cx="8520113" cy="1190625"/>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sz="3600" b="1">
                <a:solidFill>
                  <a:schemeClr val="hlink"/>
                </a:solidFill>
                <a:effectLst>
                  <a:outerShdw blurRad="38100" dist="38100" dir="2700000" algn="tl">
                    <a:srgbClr val="000000"/>
                  </a:outerShdw>
                </a:effectLst>
                <a:latin typeface="Times New Roman" pitchFamily="18" charset="0"/>
                <a:cs typeface="Times New Roman" pitchFamily="18" charset="0"/>
              </a:rPr>
              <a:t>3- Hangi suçlar 4483 sayılı Kanunun 2. maddesinin dışında kalır?</a:t>
            </a:r>
            <a:endParaRPr lang="tr-TR" sz="3600" b="1">
              <a:solidFill>
                <a:schemeClr val="hlink"/>
              </a:solidFill>
              <a:effectLst>
                <a:outerShdw blurRad="38100" dist="38100" dir="2700000" algn="tl">
                  <a:srgbClr val="000000"/>
                </a:outerShdw>
              </a:effectLst>
              <a:latin typeface="Times New Roman" pitchFamily="18" charset="0"/>
              <a:cs typeface="+mn-cs"/>
            </a:endParaRPr>
          </a:p>
        </p:txBody>
      </p:sp>
      <p:sp>
        <p:nvSpPr>
          <p:cNvPr id="60419" name="Rectangle 3"/>
          <p:cNvSpPr>
            <a:spLocks noChangeArrowheads="1"/>
          </p:cNvSpPr>
          <p:nvPr/>
        </p:nvSpPr>
        <p:spPr bwMode="auto">
          <a:xfrm>
            <a:off x="539750" y="1557338"/>
            <a:ext cx="8443913" cy="5078412"/>
          </a:xfrm>
          <a:prstGeom prst="rect">
            <a:avLst/>
          </a:prstGeom>
          <a:noFill/>
          <a:ln w="9525">
            <a:noFill/>
            <a:miter lim="800000"/>
            <a:headEnd/>
            <a:tailEnd/>
          </a:ln>
          <a:effectLst/>
        </p:spPr>
        <p:txBody>
          <a:bodyPr>
            <a:spAutoFit/>
          </a:bodyPr>
          <a:lstStyle/>
          <a:p>
            <a:pPr fontAlgn="auto">
              <a:spcBef>
                <a:spcPts val="0"/>
              </a:spcBef>
              <a:spcAft>
                <a:spcPts val="0"/>
              </a:spcAft>
              <a:defRPr/>
            </a:pPr>
            <a:r>
              <a:rPr lang="tr-TR" sz="3200" dirty="0">
                <a:solidFill>
                  <a:schemeClr val="bg2"/>
                </a:solidFill>
                <a:latin typeface="Times New Roman" pitchFamily="18" charset="0"/>
                <a:cs typeface="+mn-cs"/>
              </a:rPr>
              <a:t>   </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3628 </a:t>
            </a:r>
            <a:r>
              <a:rPr lang="tr-TR" sz="3600" b="1" dirty="0">
                <a:solidFill>
                  <a:srgbClr val="669900"/>
                </a:solidFill>
                <a:effectLst>
                  <a:outerShdw blurRad="38100" dist="38100" dir="2700000" algn="tl">
                    <a:srgbClr val="000000"/>
                  </a:outerShdw>
                </a:effectLst>
                <a:latin typeface="Times New Roman" pitchFamily="18" charset="0"/>
                <a:cs typeface="+mn-cs"/>
              </a:rPr>
              <a:t>S</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ayılı </a:t>
            </a:r>
            <a:r>
              <a:rPr lang="tr-TR" sz="3600" b="1" dirty="0">
                <a:solidFill>
                  <a:srgbClr val="669900"/>
                </a:solidFill>
                <a:effectLst>
                  <a:outerShdw blurRad="38100" dist="38100" dir="2700000" algn="tl">
                    <a:srgbClr val="000000"/>
                  </a:outerShdw>
                </a:effectLst>
                <a:latin typeface="Times New Roman" pitchFamily="18" charset="0"/>
                <a:cs typeface="+mn-cs"/>
              </a:rPr>
              <a:t>M</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al </a:t>
            </a:r>
            <a:r>
              <a:rPr lang="tr-TR" sz="3600" b="1" dirty="0">
                <a:solidFill>
                  <a:srgbClr val="669900"/>
                </a:solidFill>
                <a:effectLst>
                  <a:outerShdw blurRad="38100" dist="38100" dir="2700000" algn="tl">
                    <a:srgbClr val="000000"/>
                  </a:outerShdw>
                </a:effectLst>
                <a:latin typeface="Times New Roman" pitchFamily="18" charset="0"/>
                <a:cs typeface="+mn-cs"/>
              </a:rPr>
              <a:t>B</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ildiriminde </a:t>
            </a:r>
            <a:r>
              <a:rPr lang="tr-TR" sz="3600" b="1" dirty="0">
                <a:solidFill>
                  <a:srgbClr val="669900"/>
                </a:solidFill>
                <a:effectLst>
                  <a:outerShdw blurRad="38100" dist="38100" dir="2700000" algn="tl">
                    <a:srgbClr val="000000"/>
                  </a:outerShdw>
                </a:effectLst>
                <a:latin typeface="Times New Roman" pitchFamily="18" charset="0"/>
                <a:cs typeface="+mn-cs"/>
              </a:rPr>
              <a:t>B</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ulunulması, </a:t>
            </a:r>
            <a:r>
              <a:rPr lang="tr-TR" sz="3600" b="1" dirty="0">
                <a:solidFill>
                  <a:srgbClr val="669900"/>
                </a:solidFill>
                <a:effectLst>
                  <a:outerShdw blurRad="38100" dist="38100" dir="2700000" algn="tl">
                    <a:srgbClr val="000000"/>
                  </a:outerShdw>
                </a:effectLst>
                <a:latin typeface="Times New Roman" pitchFamily="18" charset="0"/>
                <a:cs typeface="+mn-cs"/>
              </a:rPr>
              <a:t>R</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üşvet ve </a:t>
            </a:r>
            <a:r>
              <a:rPr lang="tr-TR" sz="3600" b="1" dirty="0">
                <a:solidFill>
                  <a:srgbClr val="669900"/>
                </a:solidFill>
                <a:effectLst>
                  <a:outerShdw blurRad="38100" dist="38100" dir="2700000" algn="tl">
                    <a:srgbClr val="000000"/>
                  </a:outerShdw>
                </a:effectLst>
                <a:latin typeface="Times New Roman" pitchFamily="18" charset="0"/>
                <a:cs typeface="+mn-cs"/>
              </a:rPr>
              <a:t>Y</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olsuzlukla </a:t>
            </a:r>
            <a:r>
              <a:rPr lang="tr-TR" sz="3600" b="1" dirty="0">
                <a:solidFill>
                  <a:srgbClr val="669900"/>
                </a:solidFill>
                <a:effectLst>
                  <a:outerShdw blurRad="38100" dist="38100" dir="2700000" algn="tl">
                    <a:srgbClr val="000000"/>
                  </a:outerShdw>
                </a:effectLst>
                <a:latin typeface="Times New Roman" pitchFamily="18" charset="0"/>
                <a:cs typeface="+mn-cs"/>
              </a:rPr>
              <a:t>M</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ücadele </a:t>
            </a:r>
            <a:r>
              <a:rPr lang="tr-TR" sz="3600" b="1" dirty="0">
                <a:solidFill>
                  <a:srgbClr val="669900"/>
                </a:solidFill>
                <a:effectLst>
                  <a:outerShdw blurRad="38100" dist="38100" dir="2700000" algn="tl">
                    <a:srgbClr val="000000"/>
                  </a:outerShdw>
                </a:effectLst>
                <a:latin typeface="Times New Roman" pitchFamily="18" charset="0"/>
                <a:cs typeface="+mn-cs"/>
              </a:rPr>
              <a:t>K</a:t>
            </a:r>
            <a:r>
              <a:rPr lang="tr-TR" sz="3600" b="1" dirty="0">
                <a:solidFill>
                  <a:srgbClr val="669900"/>
                </a:solidFill>
                <a:effectLst>
                  <a:outerShdw blurRad="38100" dist="38100" dir="2700000" algn="tl">
                    <a:srgbClr val="000000"/>
                  </a:outerShdw>
                </a:effectLst>
                <a:latin typeface="Times New Roman" pitchFamily="18" charset="0"/>
                <a:cs typeface="Times New Roman" pitchFamily="18" charset="0"/>
              </a:rPr>
              <a:t>anunu,</a:t>
            </a:r>
          </a:p>
          <a:p>
            <a:pPr fontAlgn="auto">
              <a:spcBef>
                <a:spcPts val="0"/>
              </a:spcBef>
              <a:spcAft>
                <a:spcPts val="0"/>
              </a:spcAft>
              <a:defRPr/>
            </a:pPr>
            <a:r>
              <a:rPr lang="tr-TR" sz="3600" b="1" dirty="0">
                <a:solidFill>
                  <a:schemeClr val="bg2"/>
                </a:solidFill>
                <a:effectLst>
                  <a:outerShdw blurRad="38100" dist="38100" dir="2700000" algn="tl">
                    <a:srgbClr val="FFFFFF"/>
                  </a:outerShdw>
                </a:effectLst>
                <a:latin typeface="Times New Roman" pitchFamily="18" charset="0"/>
                <a:cs typeface="Times New Roman" pitchFamily="18" charset="0"/>
              </a:rPr>
              <a:t>  </a:t>
            </a:r>
            <a:r>
              <a:rPr lang="tr-TR" sz="3600" b="1" dirty="0">
                <a:effectLst>
                  <a:outerShdw blurRad="38100" dist="38100" dir="2700000" algn="tl">
                    <a:srgbClr val="FFFFFF"/>
                  </a:outerShdw>
                </a:effectLst>
                <a:latin typeface="Times New Roman" pitchFamily="18" charset="0"/>
                <a:cs typeface="Times New Roman" pitchFamily="18" charset="0"/>
              </a:rPr>
              <a:t>3713 </a:t>
            </a:r>
            <a:r>
              <a:rPr lang="tr-TR" sz="3600" b="1" dirty="0">
                <a:effectLst>
                  <a:outerShdw blurRad="38100" dist="38100" dir="2700000" algn="tl">
                    <a:srgbClr val="FFFFFF"/>
                  </a:outerShdw>
                </a:effectLst>
                <a:latin typeface="Times New Roman" pitchFamily="18" charset="0"/>
                <a:cs typeface="+mn-cs"/>
              </a:rPr>
              <a:t>S</a:t>
            </a:r>
            <a:r>
              <a:rPr lang="tr-TR" sz="3600" b="1" dirty="0">
                <a:effectLst>
                  <a:outerShdw blurRad="38100" dist="38100" dir="2700000" algn="tl">
                    <a:srgbClr val="FFFFFF"/>
                  </a:outerShdw>
                </a:effectLst>
                <a:latin typeface="Times New Roman" pitchFamily="18" charset="0"/>
                <a:cs typeface="Times New Roman" pitchFamily="18" charset="0"/>
              </a:rPr>
              <a:t>ayılı </a:t>
            </a:r>
            <a:r>
              <a:rPr lang="tr-TR" sz="3600" b="1" dirty="0">
                <a:effectLst>
                  <a:outerShdw blurRad="38100" dist="38100" dir="2700000" algn="tl">
                    <a:srgbClr val="FFFFFF"/>
                  </a:outerShdw>
                </a:effectLst>
                <a:latin typeface="Times New Roman" pitchFamily="18" charset="0"/>
                <a:cs typeface="+mn-cs"/>
              </a:rPr>
              <a:t>T</a:t>
            </a:r>
            <a:r>
              <a:rPr lang="tr-TR" sz="3600" b="1" dirty="0">
                <a:effectLst>
                  <a:outerShdw blurRad="38100" dist="38100" dir="2700000" algn="tl">
                    <a:srgbClr val="FFFFFF"/>
                  </a:outerShdw>
                </a:effectLst>
                <a:latin typeface="Times New Roman" pitchFamily="18" charset="0"/>
                <a:cs typeface="Times New Roman" pitchFamily="18" charset="0"/>
              </a:rPr>
              <a:t>erörle </a:t>
            </a:r>
            <a:r>
              <a:rPr lang="tr-TR" sz="3600" b="1" dirty="0">
                <a:effectLst>
                  <a:outerShdw blurRad="38100" dist="38100" dir="2700000" algn="tl">
                    <a:srgbClr val="FFFFFF"/>
                  </a:outerShdw>
                </a:effectLst>
                <a:latin typeface="Times New Roman" pitchFamily="18" charset="0"/>
                <a:cs typeface="+mn-cs"/>
              </a:rPr>
              <a:t>M</a:t>
            </a:r>
            <a:r>
              <a:rPr lang="tr-TR" sz="3600" b="1" dirty="0">
                <a:effectLst>
                  <a:outerShdw blurRad="38100" dist="38100" dir="2700000" algn="tl">
                    <a:srgbClr val="FFFFFF"/>
                  </a:outerShdw>
                </a:effectLst>
                <a:latin typeface="Times New Roman" pitchFamily="18" charset="0"/>
                <a:cs typeface="Times New Roman" pitchFamily="18" charset="0"/>
              </a:rPr>
              <a:t>ücadele </a:t>
            </a:r>
            <a:r>
              <a:rPr lang="tr-TR" sz="3600" b="1" dirty="0">
                <a:effectLst>
                  <a:outerShdw blurRad="38100" dist="38100" dir="2700000" algn="tl">
                    <a:srgbClr val="FFFFFF"/>
                  </a:outerShdw>
                </a:effectLst>
                <a:latin typeface="Times New Roman" pitchFamily="18" charset="0"/>
                <a:cs typeface="+mn-cs"/>
              </a:rPr>
              <a:t>K</a:t>
            </a:r>
            <a:r>
              <a:rPr lang="tr-TR" sz="3600" b="1" dirty="0">
                <a:effectLst>
                  <a:outerShdw blurRad="38100" dist="38100" dir="2700000" algn="tl">
                    <a:srgbClr val="FFFFFF"/>
                  </a:outerShdw>
                </a:effectLst>
                <a:latin typeface="Times New Roman" pitchFamily="18" charset="0"/>
                <a:cs typeface="Times New Roman" pitchFamily="18" charset="0"/>
              </a:rPr>
              <a:t>anunu,</a:t>
            </a:r>
          </a:p>
          <a:p>
            <a:pPr fontAlgn="auto">
              <a:spcBef>
                <a:spcPts val="0"/>
              </a:spcBef>
              <a:spcAft>
                <a:spcPts val="0"/>
              </a:spcAft>
              <a:defRPr/>
            </a:pPr>
            <a:r>
              <a:rPr lang="tr-TR" sz="3600" b="1" dirty="0">
                <a:effectLst>
                  <a:outerShdw blurRad="38100" dist="38100" dir="2700000" algn="tl">
                    <a:srgbClr val="FFFFFF"/>
                  </a:outerShdw>
                </a:effectLst>
                <a:latin typeface="Times New Roman" pitchFamily="18" charset="0"/>
                <a:cs typeface="Times New Roman" pitchFamily="18" charset="0"/>
              </a:rPr>
              <a:t>  </a:t>
            </a:r>
            <a:r>
              <a:rPr lang="tr-TR" sz="3600" b="1" dirty="0">
                <a:effectLst>
                  <a:outerShdw blurRad="38100" dist="38100" dir="2700000" algn="tl">
                    <a:srgbClr val="000000"/>
                  </a:outerShdw>
                </a:effectLst>
                <a:latin typeface="Times New Roman" pitchFamily="18" charset="0"/>
                <a:cs typeface="Times New Roman" pitchFamily="18" charset="0"/>
              </a:rPr>
              <a:t>5816 sayılı</a:t>
            </a:r>
            <a:r>
              <a:rPr lang="tr-TR" sz="3600" b="1" dirty="0">
                <a:effectLst>
                  <a:outerShdw blurRad="38100" dist="38100" dir="2700000" algn="tl">
                    <a:srgbClr val="FFFFFF"/>
                  </a:outerShdw>
                </a:effectLst>
                <a:latin typeface="Times New Roman" pitchFamily="18" charset="0"/>
                <a:cs typeface="Times New Roman" pitchFamily="18" charset="0"/>
              </a:rPr>
              <a:t> </a:t>
            </a:r>
            <a:r>
              <a:rPr lang="tr-TR" sz="3600" b="1" dirty="0">
                <a:effectLst>
                  <a:outerShdw blurRad="38100" dist="38100" dir="2700000" algn="tl">
                    <a:srgbClr val="000000"/>
                  </a:outerShdw>
                </a:effectLst>
                <a:latin typeface="Times New Roman" pitchFamily="18" charset="0"/>
                <a:cs typeface="Times New Roman" pitchFamily="18" charset="0"/>
              </a:rPr>
              <a:t>Atatürk </a:t>
            </a:r>
            <a:r>
              <a:rPr lang="tr-TR" sz="3600" b="1" dirty="0">
                <a:effectLst>
                  <a:outerShdw blurRad="38100" dist="38100" dir="2700000" algn="tl">
                    <a:srgbClr val="000000"/>
                  </a:outerShdw>
                </a:effectLst>
                <a:latin typeface="Times New Roman" pitchFamily="18" charset="0"/>
                <a:cs typeface="+mn-cs"/>
              </a:rPr>
              <a:t>A</a:t>
            </a:r>
            <a:r>
              <a:rPr lang="tr-TR" sz="3600" b="1" dirty="0">
                <a:effectLst>
                  <a:outerShdw blurRad="38100" dist="38100" dir="2700000" algn="tl">
                    <a:srgbClr val="000000"/>
                  </a:outerShdw>
                </a:effectLst>
                <a:latin typeface="Times New Roman" pitchFamily="18" charset="0"/>
                <a:cs typeface="Times New Roman" pitchFamily="18" charset="0"/>
              </a:rPr>
              <a:t>leyhine </a:t>
            </a:r>
            <a:r>
              <a:rPr lang="tr-TR" sz="3600" b="1" dirty="0">
                <a:effectLst>
                  <a:outerShdw blurRad="38100" dist="38100" dir="2700000" algn="tl">
                    <a:srgbClr val="000000"/>
                  </a:outerShdw>
                </a:effectLst>
                <a:latin typeface="Times New Roman" pitchFamily="18" charset="0"/>
                <a:cs typeface="+mn-cs"/>
              </a:rPr>
              <a:t>İ</a:t>
            </a:r>
            <a:r>
              <a:rPr lang="tr-TR" sz="3600" b="1" dirty="0">
                <a:effectLst>
                  <a:outerShdw blurRad="38100" dist="38100" dir="2700000" algn="tl">
                    <a:srgbClr val="000000"/>
                  </a:outerShdw>
                </a:effectLst>
                <a:latin typeface="Times New Roman" pitchFamily="18" charset="0"/>
                <a:cs typeface="Times New Roman" pitchFamily="18" charset="0"/>
              </a:rPr>
              <a:t>şlenen </a:t>
            </a:r>
            <a:r>
              <a:rPr lang="tr-TR" sz="3600" b="1" dirty="0">
                <a:effectLst>
                  <a:outerShdw blurRad="38100" dist="38100" dir="2700000" algn="tl">
                    <a:srgbClr val="000000"/>
                  </a:outerShdw>
                </a:effectLst>
                <a:latin typeface="Times New Roman" pitchFamily="18" charset="0"/>
                <a:cs typeface="+mn-cs"/>
              </a:rPr>
              <a:t>S</a:t>
            </a:r>
            <a:r>
              <a:rPr lang="tr-TR" sz="3600" b="1" dirty="0">
                <a:effectLst>
                  <a:outerShdw blurRad="38100" dist="38100" dir="2700000" algn="tl">
                    <a:srgbClr val="000000"/>
                  </a:outerShdw>
                </a:effectLst>
                <a:latin typeface="Times New Roman" pitchFamily="18" charset="0"/>
                <a:cs typeface="Times New Roman" pitchFamily="18" charset="0"/>
              </a:rPr>
              <a:t>uçlar </a:t>
            </a:r>
            <a:r>
              <a:rPr lang="tr-TR" sz="3600" b="1" dirty="0">
                <a:effectLst>
                  <a:outerShdw blurRad="38100" dist="38100" dir="2700000" algn="tl">
                    <a:srgbClr val="000000"/>
                  </a:outerShdw>
                </a:effectLst>
                <a:latin typeface="Times New Roman" pitchFamily="18" charset="0"/>
                <a:cs typeface="+mn-cs"/>
              </a:rPr>
              <a:t>H</a:t>
            </a:r>
            <a:r>
              <a:rPr lang="tr-TR" sz="3600" b="1" dirty="0">
                <a:effectLst>
                  <a:outerShdw blurRad="38100" dist="38100" dir="2700000" algn="tl">
                    <a:srgbClr val="000000"/>
                  </a:outerShdw>
                </a:effectLst>
                <a:latin typeface="Times New Roman" pitchFamily="18" charset="0"/>
                <a:cs typeface="Times New Roman" pitchFamily="18" charset="0"/>
              </a:rPr>
              <a:t>akkında </a:t>
            </a:r>
            <a:r>
              <a:rPr lang="tr-TR" sz="3600" b="1" dirty="0">
                <a:effectLst>
                  <a:outerShdw blurRad="38100" dist="38100" dir="2700000" algn="tl">
                    <a:srgbClr val="000000"/>
                  </a:outerShdw>
                </a:effectLst>
                <a:latin typeface="Times New Roman" pitchFamily="18" charset="0"/>
                <a:cs typeface="+mn-cs"/>
              </a:rPr>
              <a:t>K</a:t>
            </a:r>
            <a:r>
              <a:rPr lang="tr-TR" sz="3600" b="1" dirty="0">
                <a:effectLst>
                  <a:outerShdw blurRad="38100" dist="38100" dir="2700000" algn="tl">
                    <a:srgbClr val="000000"/>
                  </a:outerShdw>
                </a:effectLst>
                <a:latin typeface="Times New Roman" pitchFamily="18" charset="0"/>
                <a:cs typeface="Times New Roman" pitchFamily="18" charset="0"/>
              </a:rPr>
              <a:t>anun,</a:t>
            </a:r>
          </a:p>
          <a:p>
            <a:pPr fontAlgn="auto">
              <a:spcBef>
                <a:spcPts val="0"/>
              </a:spcBef>
              <a:spcAft>
                <a:spcPts val="0"/>
              </a:spcAft>
              <a:defRPr/>
            </a:pPr>
            <a:r>
              <a:rPr lang="tr-TR" sz="3600" b="1" dirty="0">
                <a:effectLst>
                  <a:outerShdw blurRad="38100" dist="38100" dir="2700000" algn="tl">
                    <a:srgbClr val="FFFFFF"/>
                  </a:outerShdw>
                </a:effectLst>
                <a:latin typeface="Times New Roman" pitchFamily="18" charset="0"/>
                <a:cs typeface="Times New Roman" pitchFamily="18" charset="0"/>
              </a:rPr>
              <a:t>  Ayrıca ağır cezayı gerektiren suçüstü hallerindeki fiiller</a:t>
            </a:r>
            <a:r>
              <a:rPr lang="tr-TR" sz="3600" b="1" dirty="0">
                <a:effectLst>
                  <a:outerShdw blurRad="38100" dist="38100" dir="2700000" algn="tl">
                    <a:srgbClr val="FFFFFF"/>
                  </a:outerShdw>
                </a:effectLst>
                <a:latin typeface="Times New Roman" pitchFamily="18" charset="0"/>
                <a:cs typeface="+mn-cs"/>
              </a:rPr>
              <a:t> hariçtir.</a:t>
            </a:r>
          </a:p>
          <a:p>
            <a:pPr fontAlgn="auto">
              <a:spcBef>
                <a:spcPts val="0"/>
              </a:spcBef>
              <a:spcAft>
                <a:spcPts val="0"/>
              </a:spcAft>
              <a:defRPr/>
            </a:pPr>
            <a:r>
              <a:rPr lang="tr-TR" sz="3200" b="1" dirty="0">
                <a:solidFill>
                  <a:schemeClr val="hlink"/>
                </a:solidFill>
                <a:effectLst>
                  <a:outerShdw blurRad="38100" dist="38100" dir="2700000" algn="tl">
                    <a:srgbClr val="000000"/>
                  </a:outerShdw>
                </a:effectLst>
                <a:latin typeface="Times New Roman" pitchFamily="18" charset="0"/>
                <a:cs typeface="+mn-cs"/>
              </a:rPr>
              <a:t>  </a:t>
            </a:r>
            <a:r>
              <a:rPr lang="tr-TR" sz="3200" b="1" dirty="0">
                <a:solidFill>
                  <a:schemeClr val="hlink"/>
                </a:solidFill>
                <a:effectLst>
                  <a:outerShdw blurRad="38100" dist="38100" dir="2700000" algn="tl">
                    <a:srgbClr val="000000"/>
                  </a:outerShdw>
                </a:effectLst>
                <a:latin typeface="Times New Roman" pitchFamily="18" charset="0"/>
                <a:cs typeface="Times New Roman" pitchFamily="18" charset="0"/>
              </a:rPr>
              <a:t>(bunlarda genel hükümler uygulanır)</a:t>
            </a:r>
            <a:endParaRPr lang="tr-TR" sz="3200" b="1" dirty="0">
              <a:solidFill>
                <a:schemeClr val="hlink"/>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dissolve">
                                      <p:cBhvr>
                                        <p:cTn id="7" dur="500"/>
                                        <p:tgtEl>
                                          <p:spTgt spid="60418"/>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iterate type="wd">
                                    <p:tmPct val="100000"/>
                                  </p:iterate>
                                  <p:childTnLst>
                                    <p:set>
                                      <p:cBhvr>
                                        <p:cTn id="11" dur="1" fill="hold">
                                          <p:stCondLst>
                                            <p:cond delay="0"/>
                                          </p:stCondLst>
                                        </p:cTn>
                                        <p:tgtEl>
                                          <p:spTgt spid="60419"/>
                                        </p:tgtEl>
                                        <p:attrNameLst>
                                          <p:attrName>style.visibility</p:attrName>
                                        </p:attrNameLst>
                                      </p:cBhvr>
                                      <p:to>
                                        <p:strVal val="visible"/>
                                      </p:to>
                                    </p:set>
                                    <p:anim calcmode="lin" valueType="num">
                                      <p:cBhvr additive="base">
                                        <p:cTn id="12" dur="300" fill="hold"/>
                                        <p:tgtEl>
                                          <p:spTgt spid="60419"/>
                                        </p:tgtEl>
                                        <p:attrNameLst>
                                          <p:attrName>ppt_x</p:attrName>
                                        </p:attrNameLst>
                                      </p:cBhvr>
                                      <p:tavLst>
                                        <p:tav tm="0">
                                          <p:val>
                                            <p:strVal val="#ppt_x"/>
                                          </p:val>
                                        </p:tav>
                                        <p:tav tm="100000">
                                          <p:val>
                                            <p:strVal val="#ppt_x"/>
                                          </p:val>
                                        </p:tav>
                                      </p:tavLst>
                                    </p:anim>
                                    <p:anim calcmode="lin" valueType="num">
                                      <p:cBhvr additive="base">
                                        <p:cTn id="13" dur="300" fill="hold"/>
                                        <p:tgtEl>
                                          <p:spTgt spid="604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autoUpdateAnimBg="0"/>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ChangeArrowheads="1"/>
          </p:cNvSpPr>
          <p:nvPr/>
        </p:nvSpPr>
        <p:spPr bwMode="auto">
          <a:xfrm>
            <a:off x="0" y="0"/>
            <a:ext cx="9144000" cy="7724775"/>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sz="2800" b="1" dirty="0">
                <a:solidFill>
                  <a:schemeClr val="hlink"/>
                </a:solidFill>
                <a:effectLst>
                  <a:outerShdw blurRad="38100" dist="38100" dir="2700000" algn="tl">
                    <a:srgbClr val="000000"/>
                  </a:outerShdw>
                </a:effectLst>
                <a:latin typeface="Times New Roman" pitchFamily="18" charset="0"/>
                <a:cs typeface="+mn-cs"/>
              </a:rPr>
              <a:t>4- 4483 e göre izin vermeye yetkili merciler kimlerdir? </a:t>
            </a:r>
          </a:p>
          <a:p>
            <a:pPr algn="ctr" fontAlgn="auto">
              <a:spcBef>
                <a:spcPts val="0"/>
              </a:spcBef>
              <a:spcAft>
                <a:spcPts val="0"/>
              </a:spcAft>
              <a:defRPr/>
            </a:pPr>
            <a:r>
              <a:rPr lang="tr-TR" sz="2800" b="1" dirty="0">
                <a:solidFill>
                  <a:schemeClr val="hlink"/>
                </a:solidFill>
                <a:effectLst>
                  <a:outerShdw blurRad="38100" dist="38100" dir="2700000" algn="tl">
                    <a:srgbClr val="000000"/>
                  </a:outerShdw>
                </a:effectLst>
                <a:latin typeface="Times New Roman" pitchFamily="18" charset="0"/>
                <a:cs typeface="+mn-cs"/>
              </a:rPr>
              <a:t>(soruşturma izin yetkisi)</a:t>
            </a:r>
            <a:r>
              <a:rPr lang="tr-TR" sz="2800" dirty="0">
                <a:latin typeface="Times New Roman" pitchFamily="18" charset="0"/>
                <a:cs typeface="+mn-cs"/>
              </a:rPr>
              <a:t> </a:t>
            </a:r>
          </a:p>
          <a:p>
            <a:pPr fontAlgn="auto">
              <a:spcBef>
                <a:spcPts val="0"/>
              </a:spcBef>
              <a:spcAft>
                <a:spcPts val="0"/>
              </a:spcAft>
              <a:defRPr/>
            </a:pPr>
            <a:r>
              <a:rPr lang="tr-TR" b="1" dirty="0">
                <a:latin typeface="+mn-lt"/>
                <a:cs typeface="+mn-cs"/>
              </a:rPr>
              <a:t>- </a:t>
            </a:r>
            <a:r>
              <a:rPr lang="tr-TR" sz="2200" b="1" dirty="0">
                <a:effectLst>
                  <a:outerShdw blurRad="38100" dist="38100" dir="2700000" algn="tl">
                    <a:srgbClr val="FFFFFF"/>
                  </a:outerShdw>
                </a:effectLst>
                <a:latin typeface="+mn-lt"/>
                <a:cs typeface="Times New Roman" pitchFamily="18" charset="0"/>
              </a:rPr>
              <a:t>İlçede kaymakam, İlde ve merkez ilçede Vali, </a:t>
            </a:r>
          </a:p>
          <a:p>
            <a:pPr fontAlgn="auto">
              <a:spcBef>
                <a:spcPts val="0"/>
              </a:spcBef>
              <a:spcAft>
                <a:spcPts val="0"/>
              </a:spcAft>
              <a:defRPr/>
            </a:pPr>
            <a:r>
              <a:rPr lang="tr-TR" sz="2200" b="1" dirty="0">
                <a:solidFill>
                  <a:srgbClr val="CC3300"/>
                </a:solidFill>
                <a:effectLst>
                  <a:outerShdw blurRad="38100" dist="38100" dir="2700000" algn="tl">
                    <a:srgbClr val="000000"/>
                  </a:outerShdw>
                </a:effectLst>
                <a:latin typeface="+mn-lt"/>
                <a:cs typeface="+mn-cs"/>
              </a:rPr>
              <a:t>- </a:t>
            </a:r>
            <a:r>
              <a:rPr lang="tr-TR" sz="2200" b="1" dirty="0">
                <a:solidFill>
                  <a:srgbClr val="CC3300"/>
                </a:solidFill>
                <a:latin typeface="+mn-lt"/>
                <a:cs typeface="+mn-cs"/>
              </a:rPr>
              <a:t>B</a:t>
            </a:r>
            <a:r>
              <a:rPr lang="tr-TR" sz="2200" b="1" dirty="0">
                <a:solidFill>
                  <a:srgbClr val="CC3300"/>
                </a:solidFill>
                <a:latin typeface="+mn-lt"/>
                <a:cs typeface="Times New Roman" pitchFamily="18" charset="0"/>
              </a:rPr>
              <a:t>ölge teşkilat görevlileri için o ilin Valisi,</a:t>
            </a:r>
          </a:p>
          <a:p>
            <a:pPr fontAlgn="auto">
              <a:spcBef>
                <a:spcPts val="0"/>
              </a:spcBef>
              <a:spcAft>
                <a:spcPts val="0"/>
              </a:spcAft>
              <a:defRPr/>
            </a:pPr>
            <a:r>
              <a:rPr lang="tr-TR" sz="2200" b="1" dirty="0">
                <a:solidFill>
                  <a:srgbClr val="00CC99"/>
                </a:solidFill>
                <a:latin typeface="+mn-lt"/>
                <a:cs typeface="+mn-cs"/>
              </a:rPr>
              <a:t>- </a:t>
            </a:r>
            <a:r>
              <a:rPr lang="tr-TR" sz="2200" b="1" dirty="0">
                <a:solidFill>
                  <a:srgbClr val="00CC99"/>
                </a:solidFill>
                <a:latin typeface="+mn-lt"/>
                <a:cs typeface="Times New Roman" pitchFamily="18" charset="0"/>
              </a:rPr>
              <a:t>Başbakanlık ve Bakanlıkların merkez ve bağlı veya ilgili kuruluşlarında görev yapan memur yada diğer </a:t>
            </a:r>
            <a:r>
              <a:rPr lang="tr-TR" sz="2200" b="1" dirty="0">
                <a:solidFill>
                  <a:srgbClr val="00CC99"/>
                </a:solidFill>
                <a:latin typeface="+mn-lt"/>
                <a:cs typeface="+mn-cs"/>
              </a:rPr>
              <a:t>  </a:t>
            </a:r>
            <a:r>
              <a:rPr lang="tr-TR" sz="2200" b="1" dirty="0">
                <a:solidFill>
                  <a:srgbClr val="00CC99"/>
                </a:solidFill>
                <a:latin typeface="+mn-lt"/>
                <a:cs typeface="Times New Roman" pitchFamily="18" charset="0"/>
              </a:rPr>
              <a:t>kamu görevlileri hakkında o kuruluşun en üst idari </a:t>
            </a:r>
            <a:r>
              <a:rPr lang="tr-TR" sz="2200" b="1" dirty="0">
                <a:solidFill>
                  <a:srgbClr val="00CC99"/>
                </a:solidFill>
                <a:latin typeface="+mn-lt"/>
                <a:cs typeface="+mn-cs"/>
              </a:rPr>
              <a:t> </a:t>
            </a:r>
            <a:r>
              <a:rPr lang="tr-TR" sz="2200" b="1" dirty="0">
                <a:solidFill>
                  <a:srgbClr val="00CC99"/>
                </a:solidFill>
                <a:latin typeface="+mn-lt"/>
                <a:cs typeface="Times New Roman" pitchFamily="18" charset="0"/>
              </a:rPr>
              <a:t>amiri,</a:t>
            </a:r>
          </a:p>
          <a:p>
            <a:pPr fontAlgn="auto">
              <a:spcBef>
                <a:spcPts val="0"/>
              </a:spcBef>
              <a:spcAft>
                <a:spcPts val="0"/>
              </a:spcAft>
              <a:buFontTx/>
              <a:buChar char="-"/>
              <a:defRPr/>
            </a:pPr>
            <a:r>
              <a:rPr lang="tr-TR" sz="2200" b="1" dirty="0">
                <a:effectLst>
                  <a:outerShdw blurRad="38100" dist="38100" dir="2700000" algn="tl">
                    <a:srgbClr val="FFFFFF"/>
                  </a:outerShdw>
                </a:effectLst>
                <a:latin typeface="+mn-lt"/>
                <a:cs typeface="+mn-cs"/>
              </a:rPr>
              <a:t>O</a:t>
            </a:r>
            <a:r>
              <a:rPr lang="tr-TR" sz="2200" b="1" dirty="0">
                <a:effectLst>
                  <a:outerShdw blurRad="38100" dist="38100" dir="2700000" algn="tl">
                    <a:srgbClr val="FFFFFF"/>
                  </a:outerShdw>
                </a:effectLst>
                <a:latin typeface="+mn-lt"/>
                <a:cs typeface="Times New Roman" pitchFamily="18" charset="0"/>
              </a:rPr>
              <a:t>rtak kararla atanan görevliler hakkında ilgili bakan veya başbakan, </a:t>
            </a:r>
          </a:p>
          <a:p>
            <a:pPr fontAlgn="auto">
              <a:spcBef>
                <a:spcPts val="0"/>
              </a:spcBef>
              <a:spcAft>
                <a:spcPts val="0"/>
              </a:spcAft>
              <a:buFontTx/>
              <a:buChar char="-"/>
              <a:defRPr/>
            </a:pPr>
            <a:r>
              <a:rPr lang="tr-TR" sz="2200" b="1" dirty="0">
                <a:solidFill>
                  <a:srgbClr val="CC3300"/>
                </a:solidFill>
                <a:latin typeface="+mn-lt"/>
                <a:cs typeface="+mn-cs"/>
              </a:rPr>
              <a:t>Büyükşehir belediye başkanları, il ve ilçe belediye başkanları; Büyükşehir, il ve ilçe belediye meclisi üyeleri ile il genel meclisi üyeleri hakkında İçişleri Bakanı, </a:t>
            </a:r>
          </a:p>
          <a:p>
            <a:pPr fontAlgn="auto">
              <a:spcBef>
                <a:spcPts val="0"/>
              </a:spcBef>
              <a:spcAft>
                <a:spcPts val="0"/>
              </a:spcAft>
              <a:buFontTx/>
              <a:buChar char="-"/>
              <a:defRPr/>
            </a:pPr>
            <a:r>
              <a:rPr lang="tr-TR" sz="2200" b="1" dirty="0">
                <a:solidFill>
                  <a:srgbClr val="CC3399"/>
                </a:solidFill>
                <a:latin typeface="+mn-lt"/>
                <a:cs typeface="+mn-cs"/>
              </a:rPr>
              <a:t>İlçelerdeki belde belediye başkanları ve belde belediye meclisi üyeleri hakkında kaymakam, merkez ilçelerdeki belde belediye başkanları ve belde belediye meclisi üyeleri hakkında bulundukları ilin valisi, </a:t>
            </a:r>
            <a:endParaRPr lang="tr-TR" sz="2200" b="1" dirty="0">
              <a:solidFill>
                <a:srgbClr val="CC3399"/>
              </a:solidFill>
              <a:latin typeface="+mn-lt"/>
              <a:cs typeface="Times New Roman" pitchFamily="18" charset="0"/>
            </a:endParaRPr>
          </a:p>
          <a:p>
            <a:pPr fontAlgn="auto">
              <a:spcBef>
                <a:spcPts val="0"/>
              </a:spcBef>
              <a:spcAft>
                <a:spcPts val="0"/>
              </a:spcAft>
              <a:buFontTx/>
              <a:buChar char="-"/>
              <a:defRPr/>
            </a:pPr>
            <a:r>
              <a:rPr lang="tr-TR" sz="2200" b="1" dirty="0">
                <a:effectLst>
                  <a:outerShdw blurRad="38100" dist="38100" dir="2700000" algn="tl">
                    <a:srgbClr val="FFFFFF"/>
                  </a:outerShdw>
                </a:effectLst>
                <a:latin typeface="+mn-lt"/>
                <a:cs typeface="+mn-cs"/>
              </a:rPr>
              <a:t>İ</a:t>
            </a:r>
            <a:r>
              <a:rPr lang="tr-TR" sz="2200" b="1" dirty="0">
                <a:effectLst>
                  <a:outerShdw blurRad="38100" dist="38100" dir="2700000" algn="tl">
                    <a:srgbClr val="FFFFFF"/>
                  </a:outerShdw>
                </a:effectLst>
                <a:latin typeface="+mn-lt"/>
                <a:cs typeface="Times New Roman" pitchFamily="18" charset="0"/>
              </a:rPr>
              <a:t>lçelerde Belde Belediye Başkanları ve Köy muhtarları hakkında kaymakam,</a:t>
            </a:r>
          </a:p>
          <a:p>
            <a:pPr fontAlgn="auto">
              <a:spcBef>
                <a:spcPts val="0"/>
              </a:spcBef>
              <a:spcAft>
                <a:spcPts val="0"/>
              </a:spcAft>
              <a:buFontTx/>
              <a:buChar char="-"/>
              <a:defRPr/>
            </a:pPr>
            <a:r>
              <a:rPr lang="tr-TR" sz="2200" b="1" dirty="0">
                <a:solidFill>
                  <a:schemeClr val="hlink"/>
                </a:solidFill>
                <a:latin typeface="+mn-lt"/>
                <a:cs typeface="+mn-cs"/>
              </a:rPr>
              <a:t>Köy ve mahalle muhtarları ile bu Kanun kapsamına giren diğer memurlar ve kamu görevlileri hakkında ilçelerde kaymakam, merkez ilçede vali, </a:t>
            </a:r>
          </a:p>
          <a:p>
            <a:pPr fontAlgn="auto">
              <a:spcBef>
                <a:spcPts val="0"/>
              </a:spcBef>
              <a:spcAft>
                <a:spcPts val="0"/>
              </a:spcAft>
              <a:defRPr/>
            </a:pPr>
            <a:r>
              <a:rPr lang="tr-TR" sz="2200" b="1" dirty="0">
                <a:latin typeface="+mn-lt"/>
                <a:cs typeface="+mn-cs"/>
              </a:rPr>
              <a:t>Yokluklarında ise vekilleri tarafından bizzat kullanılır. </a:t>
            </a:r>
          </a:p>
          <a:p>
            <a:pPr fontAlgn="auto">
              <a:spcBef>
                <a:spcPts val="0"/>
              </a:spcBef>
              <a:spcAft>
                <a:spcPts val="0"/>
              </a:spcAft>
              <a:defRPr/>
            </a:pPr>
            <a:r>
              <a:rPr lang="tr-TR" sz="2200" b="1" dirty="0">
                <a:latin typeface="+mn-lt"/>
                <a:cs typeface="+mn-cs"/>
              </a:rPr>
              <a:t>Yetkili mercilerin saptanmasında, memur veya kamu görevlisinin suç tarihindeki görevi esas alınır. </a:t>
            </a:r>
          </a:p>
          <a:p>
            <a:pPr fontAlgn="auto">
              <a:spcBef>
                <a:spcPts val="0"/>
              </a:spcBef>
              <a:spcAft>
                <a:spcPts val="0"/>
              </a:spcAft>
              <a:defRPr/>
            </a:pPr>
            <a:r>
              <a:rPr lang="tr-TR" sz="2200" b="1" dirty="0">
                <a:solidFill>
                  <a:srgbClr val="FF33CC"/>
                </a:solidFill>
                <a:latin typeface="+mn-lt"/>
                <a:cs typeface="+mn-cs"/>
              </a:rPr>
              <a:t>Ast memur ile üst memurun aynı fiile iştiraki halinde izin, üst memurun bağlı olduğu merciden istenir.</a:t>
            </a:r>
            <a:r>
              <a:rPr lang="tr-TR" sz="2200" dirty="0">
                <a:solidFill>
                  <a:schemeClr val="bg1"/>
                </a:solidFill>
                <a:latin typeface="+mn-lt"/>
                <a:cs typeface="+mn-cs"/>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p:cTn id="7" dur="500" fill="hold"/>
                                        <p:tgtEl>
                                          <p:spTgt spid="61444"/>
                                        </p:tgtEl>
                                        <p:attrNameLst>
                                          <p:attrName>ppt_w</p:attrName>
                                        </p:attrNameLst>
                                      </p:cBhvr>
                                      <p:tavLst>
                                        <p:tav tm="0">
                                          <p:val>
                                            <p:fltVal val="0"/>
                                          </p:val>
                                        </p:tav>
                                        <p:tav tm="100000">
                                          <p:val>
                                            <p:strVal val="#ppt_w"/>
                                          </p:val>
                                        </p:tav>
                                      </p:tavLst>
                                    </p:anim>
                                    <p:anim calcmode="lin" valueType="num">
                                      <p:cBhvr>
                                        <p:cTn id="8" dur="500" fill="hold"/>
                                        <p:tgtEl>
                                          <p:spTgt spid="6144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utoUpdateAnimBg="0"/>
    </p:bldLst>
  </p:timing>
</p:sld>
</file>

<file path=ppt/slides/slide2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1" name="Rectangle 3"/>
          <p:cNvSpPr>
            <a:spLocks noGrp="1" noChangeArrowheads="1"/>
          </p:cNvSpPr>
          <p:nvPr>
            <p:ph type="body" idx="4294967295"/>
          </p:nvPr>
        </p:nvSpPr>
        <p:spPr>
          <a:xfrm>
            <a:off x="0" y="1125538"/>
            <a:ext cx="8569325" cy="4967287"/>
          </a:xfrm>
        </p:spPr>
        <p:txBody>
          <a:bodyPr rtlCol="0">
            <a:normAutofit/>
          </a:bodyPr>
          <a:lstStyle/>
          <a:p>
            <a:pPr marL="274320" indent="-274320" eaLnBrk="1" fontAlgn="auto" hangingPunct="1">
              <a:lnSpc>
                <a:spcPct val="90000"/>
              </a:lnSpc>
              <a:spcAft>
                <a:spcPts val="0"/>
              </a:spcAft>
              <a:buFontTx/>
              <a:buNone/>
              <a:defRPr/>
            </a:pPr>
            <a:r>
              <a:rPr lang="tr-TR" sz="2800" b="1" dirty="0" smtClean="0">
                <a:solidFill>
                  <a:schemeClr val="hlink"/>
                </a:solidFill>
              </a:rPr>
              <a:t>1-Cumhuriyet Başsavcılıklarınca Doğrudan genel hükümlere göre işlem yapılan suçlar:</a:t>
            </a:r>
          </a:p>
          <a:p>
            <a:pPr marL="274320" indent="-274320" eaLnBrk="1" fontAlgn="auto" hangingPunct="1">
              <a:lnSpc>
                <a:spcPct val="90000"/>
              </a:lnSpc>
              <a:spcAft>
                <a:spcPts val="0"/>
              </a:spcAft>
              <a:buFontTx/>
              <a:buNone/>
              <a:defRPr/>
            </a:pPr>
            <a:r>
              <a:rPr lang="tr-TR" sz="2800" b="1" dirty="0" smtClean="0">
                <a:solidFill>
                  <a:srgbClr val="008000"/>
                </a:solidFill>
              </a:rPr>
              <a:t>    </a:t>
            </a:r>
            <a:r>
              <a:rPr lang="tr-TR" sz="2800" b="1" dirty="0" smtClean="0">
                <a:solidFill>
                  <a:srgbClr val="008000"/>
                </a:solidFill>
                <a:effectLst>
                  <a:outerShdw blurRad="38100" dist="38100" dir="2700000" algn="tl">
                    <a:srgbClr val="000000"/>
                  </a:outerShdw>
                </a:effectLst>
              </a:rPr>
              <a:t>-</a:t>
            </a:r>
            <a:r>
              <a:rPr lang="tr-TR" sz="2400" b="1" dirty="0" smtClean="0"/>
              <a:t>Gerçeğe Aykırı Mal Bildiriminde Bulunmak,</a:t>
            </a:r>
            <a:br>
              <a:rPr lang="tr-TR" sz="2400" b="1" dirty="0" smtClean="0"/>
            </a:br>
            <a:r>
              <a:rPr lang="tr-TR" sz="2400" b="1" dirty="0" smtClean="0">
                <a:effectLst>
                  <a:outerShdw blurRad="38100" dist="38100" dir="2700000" algn="tl">
                    <a:srgbClr val="FFFFFF"/>
                  </a:outerShdw>
                </a:effectLst>
              </a:rPr>
              <a:t>-Mal Bildiriminde Bulunmamak,</a:t>
            </a:r>
            <a:r>
              <a:rPr lang="tr-TR" sz="2400" b="1" dirty="0" smtClean="0">
                <a:effectLst>
                  <a:outerShdw blurRad="38100" dist="38100" dir="2700000" algn="tl">
                    <a:srgbClr val="000000"/>
                  </a:outerShdw>
                </a:effectLst>
              </a:rPr>
              <a:t/>
            </a:r>
            <a:br>
              <a:rPr lang="tr-TR" sz="2400" b="1" dirty="0" smtClean="0">
                <a:effectLst>
                  <a:outerShdw blurRad="38100" dist="38100" dir="2700000" algn="tl">
                    <a:srgbClr val="000000"/>
                  </a:outerShdw>
                </a:effectLst>
              </a:rPr>
            </a:br>
            <a:r>
              <a:rPr lang="tr-TR" sz="2400" b="1" dirty="0" smtClean="0">
                <a:effectLst>
                  <a:outerShdw blurRad="38100" dist="38100" dir="2700000" algn="tl">
                    <a:srgbClr val="000000"/>
                  </a:outerShdw>
                </a:effectLst>
              </a:rPr>
              <a:t>-</a:t>
            </a:r>
            <a:r>
              <a:rPr lang="tr-TR" sz="2400" b="1" dirty="0" smtClean="0">
                <a:solidFill>
                  <a:srgbClr val="B2634E"/>
                </a:solidFill>
              </a:rPr>
              <a:t>Haksız Mal Edinme, Mal Kaçırma, Mal Gizlemek,</a:t>
            </a:r>
            <a:r>
              <a:rPr lang="tr-TR" sz="2400" b="1" dirty="0" smtClean="0"/>
              <a:t/>
            </a:r>
            <a:br>
              <a:rPr lang="tr-TR" sz="2400" b="1" dirty="0" smtClean="0"/>
            </a:br>
            <a:r>
              <a:rPr lang="tr-TR" sz="2400" b="1" dirty="0" smtClean="0">
                <a:solidFill>
                  <a:srgbClr val="008000"/>
                </a:solidFill>
                <a:effectLst>
                  <a:outerShdw blurRad="38100" dist="38100" dir="2700000" algn="tl">
                    <a:srgbClr val="000000"/>
                  </a:outerShdw>
                </a:effectLst>
              </a:rPr>
              <a:t>-</a:t>
            </a:r>
            <a:r>
              <a:rPr lang="tr-TR" sz="2400" b="1" dirty="0" smtClean="0">
                <a:solidFill>
                  <a:srgbClr val="008000"/>
                </a:solidFill>
              </a:rPr>
              <a:t>Mal Bildirimini Açıklamak,</a:t>
            </a:r>
            <a:br>
              <a:rPr lang="tr-TR" sz="2400" b="1" dirty="0" smtClean="0">
                <a:solidFill>
                  <a:srgbClr val="008000"/>
                </a:solidFill>
              </a:rPr>
            </a:br>
            <a:r>
              <a:rPr lang="tr-TR" sz="2400" b="1" dirty="0" smtClean="0">
                <a:effectLst>
                  <a:outerShdw blurRad="38100" dist="38100" dir="2700000" algn="tl">
                    <a:srgbClr val="000000"/>
                  </a:outerShdw>
                </a:effectLst>
              </a:rPr>
              <a:t>-</a:t>
            </a:r>
            <a:r>
              <a:rPr lang="tr-TR" sz="2400" b="1" dirty="0" smtClean="0"/>
              <a:t>Basit ve Nitelikli Zimmet,</a:t>
            </a:r>
            <a:r>
              <a:rPr lang="tr-TR" sz="2400" b="1" dirty="0" smtClean="0">
                <a:solidFill>
                  <a:schemeClr val="bg1"/>
                </a:solidFill>
                <a:effectLst>
                  <a:outerShdw blurRad="38100" dist="38100" dir="2700000" algn="tl">
                    <a:srgbClr val="000000"/>
                  </a:outerShdw>
                </a:effectLst>
              </a:rPr>
              <a:t/>
            </a:r>
            <a:br>
              <a:rPr lang="tr-TR" sz="2400" b="1" dirty="0" smtClean="0">
                <a:solidFill>
                  <a:schemeClr val="bg1"/>
                </a:solidFill>
                <a:effectLst>
                  <a:outerShdw blurRad="38100" dist="38100" dir="2700000" algn="tl">
                    <a:srgbClr val="000000"/>
                  </a:outerShdw>
                </a:effectLst>
              </a:rPr>
            </a:br>
            <a:r>
              <a:rPr lang="tr-TR" sz="2400" b="1" dirty="0" smtClean="0">
                <a:effectLst>
                  <a:outerShdw blurRad="38100" dist="38100" dir="2700000" algn="tl">
                    <a:srgbClr val="000000"/>
                  </a:outerShdw>
                </a:effectLst>
              </a:rPr>
              <a:t>-</a:t>
            </a:r>
            <a:r>
              <a:rPr lang="tr-TR" sz="2400" b="1" dirty="0" smtClean="0">
                <a:solidFill>
                  <a:schemeClr val="hlink"/>
                </a:solidFill>
              </a:rPr>
              <a:t>Devlet Alım Satımlarında Çıkar Sağlamak,</a:t>
            </a:r>
            <a:r>
              <a:rPr lang="tr-TR" sz="2400" b="1" dirty="0" smtClean="0"/>
              <a:t/>
            </a:r>
            <a:br>
              <a:rPr lang="tr-TR" sz="2400" b="1" dirty="0" smtClean="0"/>
            </a:br>
            <a:r>
              <a:rPr lang="tr-TR" sz="2400" b="1" dirty="0" smtClean="0">
                <a:effectLst>
                  <a:outerShdw blurRad="38100" dist="38100" dir="2700000" algn="tl">
                    <a:srgbClr val="000000"/>
                  </a:outerShdw>
                </a:effectLst>
              </a:rPr>
              <a:t>-</a:t>
            </a:r>
            <a:r>
              <a:rPr lang="tr-TR" sz="2400" b="1" dirty="0" smtClean="0">
                <a:solidFill>
                  <a:srgbClr val="008000"/>
                </a:solidFill>
              </a:rPr>
              <a:t>İrtikap Suçu,</a:t>
            </a:r>
            <a:r>
              <a:rPr lang="tr-TR" sz="2400" b="1" dirty="0" smtClean="0">
                <a:solidFill>
                  <a:srgbClr val="008000"/>
                </a:solidFill>
                <a:effectLst>
                  <a:outerShdw blurRad="38100" dist="38100" dir="2700000" algn="tl">
                    <a:srgbClr val="000000"/>
                  </a:outerShdw>
                </a:effectLst>
              </a:rPr>
              <a:t/>
            </a:r>
            <a:br>
              <a:rPr lang="tr-TR" sz="2400" b="1" dirty="0" smtClean="0">
                <a:solidFill>
                  <a:srgbClr val="008000"/>
                </a:solidFill>
                <a:effectLst>
                  <a:outerShdw blurRad="38100" dist="38100" dir="2700000" algn="tl">
                    <a:srgbClr val="000000"/>
                  </a:outerShdw>
                </a:effectLst>
              </a:rPr>
            </a:br>
            <a:r>
              <a:rPr lang="tr-TR" sz="2400" b="1" dirty="0" smtClean="0">
                <a:effectLst>
                  <a:outerShdw blurRad="38100" dist="38100" dir="2700000" algn="tl">
                    <a:srgbClr val="000000"/>
                  </a:outerShdw>
                </a:effectLst>
              </a:rPr>
              <a:t>-</a:t>
            </a:r>
            <a:r>
              <a:rPr lang="tr-TR" sz="2400" b="1" dirty="0" smtClean="0"/>
              <a:t>Rüşvet Suçu,</a:t>
            </a:r>
            <a:br>
              <a:rPr lang="tr-TR" sz="2400" b="1" dirty="0" smtClean="0"/>
            </a:br>
            <a:r>
              <a:rPr lang="tr-TR" sz="2400" b="1" dirty="0" smtClean="0">
                <a:effectLst>
                  <a:outerShdw blurRad="38100" dist="38100" dir="2700000" algn="tl">
                    <a:srgbClr val="000000"/>
                  </a:outerShdw>
                </a:effectLst>
              </a:rPr>
              <a:t>-</a:t>
            </a:r>
            <a:r>
              <a:rPr lang="tr-TR" sz="2400" b="1" dirty="0" smtClean="0">
                <a:solidFill>
                  <a:srgbClr val="CC3300"/>
                </a:solidFill>
              </a:rPr>
              <a:t>Devlet Sırlarının Açıklanması ve Açıklanmasına sebebiyet verme Suçu,</a:t>
            </a:r>
            <a:br>
              <a:rPr lang="tr-TR" sz="2400" b="1" dirty="0" smtClean="0">
                <a:solidFill>
                  <a:srgbClr val="CC3300"/>
                </a:solidFill>
              </a:rPr>
            </a:br>
            <a:r>
              <a:rPr lang="tr-TR" sz="2400" b="1" dirty="0" smtClean="0">
                <a:effectLst>
                  <a:outerShdw blurRad="38100" dist="38100" dir="2700000" algn="tl">
                    <a:srgbClr val="000000"/>
                  </a:outerShdw>
                </a:effectLst>
              </a:rPr>
              <a:t>-</a:t>
            </a:r>
            <a:r>
              <a:rPr lang="tr-TR" sz="2400" b="1" dirty="0" smtClean="0">
                <a:effectLst>
                  <a:outerShdw blurRad="38100" dist="38100" dir="2700000" algn="tl">
                    <a:srgbClr val="FFFFFF"/>
                  </a:outerShdw>
                </a:effectLst>
              </a:rPr>
              <a:t>Görev Sırasında veya Görevinden Dolayı Kaçakçılık suçları,</a:t>
            </a:r>
            <a:endParaRPr lang="tr-TR" sz="2400" b="1" dirty="0" smtClean="0"/>
          </a:p>
        </p:txBody>
      </p:sp>
      <p:sp>
        <p:nvSpPr>
          <p:cNvPr id="168963" name="Text Box 9"/>
          <p:cNvSpPr txBox="1">
            <a:spLocks noChangeArrowheads="1"/>
          </p:cNvSpPr>
          <p:nvPr/>
        </p:nvSpPr>
        <p:spPr bwMode="auto">
          <a:xfrm>
            <a:off x="2124075" y="188913"/>
            <a:ext cx="5040313"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4400" b="1"/>
              <a:t>Memur suçları</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wd">
                                    <p:tmPct val="100000"/>
                                  </p:iterate>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additive="base">
                                        <p:cTn id="7" dur="300" fill="hold"/>
                                        <p:tgtEl>
                                          <p:spTgt spid="155651">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5565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iterate type="wd">
                                    <p:tmPct val="100000"/>
                                  </p:iterate>
                                  <p:childTnLst>
                                    <p:set>
                                      <p:cBhvr>
                                        <p:cTn id="12" dur="1" fill="hold">
                                          <p:stCondLst>
                                            <p:cond delay="0"/>
                                          </p:stCondLst>
                                        </p:cTn>
                                        <p:tgtEl>
                                          <p:spTgt spid="155651">
                                            <p:txEl>
                                              <p:pRg st="1" end="1"/>
                                            </p:txEl>
                                          </p:spTgt>
                                        </p:tgtEl>
                                        <p:attrNameLst>
                                          <p:attrName>style.visibility</p:attrName>
                                        </p:attrNameLst>
                                      </p:cBhvr>
                                      <p:to>
                                        <p:strVal val="visible"/>
                                      </p:to>
                                    </p:set>
                                    <p:anim calcmode="lin" valueType="num">
                                      <p:cBhvr additive="base">
                                        <p:cTn id="13" dur="300" fill="hold"/>
                                        <p:tgtEl>
                                          <p:spTgt spid="155651">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15565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autoUpdateAnimBg="0"/>
    </p:bldLst>
  </p:timing>
</p:sld>
</file>

<file path=ppt/slides/slide2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a:xfrm>
            <a:off x="323850" y="549275"/>
            <a:ext cx="8820150" cy="5135563"/>
          </a:xfrm>
        </p:spPr>
        <p:txBody>
          <a:bodyPr rtlCol="0">
            <a:normAutofit/>
          </a:bodyPr>
          <a:lstStyle/>
          <a:p>
            <a:pPr algn="l" eaLnBrk="1" fontAlgn="auto" hangingPunct="1">
              <a:spcAft>
                <a:spcPts val="0"/>
              </a:spcAft>
              <a:defRPr/>
            </a:pPr>
            <a:r>
              <a:rPr lang="tr-TR" sz="2800" b="1" dirty="0" smtClean="0">
                <a:solidFill>
                  <a:schemeClr val="hlink"/>
                </a:solidFill>
                <a:latin typeface="Times New Roman" pitchFamily="18" charset="0"/>
              </a:rPr>
              <a:t>    </a:t>
            </a:r>
            <a:r>
              <a:rPr lang="tr-TR" sz="2400" b="1" dirty="0" smtClean="0">
                <a:solidFill>
                  <a:schemeClr val="hlink"/>
                </a:solidFill>
                <a:latin typeface="Times New Roman" pitchFamily="18" charset="0"/>
              </a:rPr>
              <a:t>2- (Takibi) Soruşturması Şikayete Bağlı Suçlar:</a:t>
            </a:r>
            <a:r>
              <a:rPr lang="tr-TR" sz="2400" dirty="0" smtClean="0">
                <a:solidFill>
                  <a:schemeClr val="hlink"/>
                </a:solidFill>
                <a:latin typeface="Times New Roman" pitchFamily="18" charset="0"/>
              </a:rPr>
              <a:t/>
            </a:r>
            <a:br>
              <a:rPr lang="tr-TR" sz="2400" dirty="0" smtClean="0">
                <a:solidFill>
                  <a:schemeClr val="hlink"/>
                </a:solidFill>
                <a:latin typeface="Times New Roman" pitchFamily="18" charset="0"/>
              </a:rPr>
            </a:br>
            <a:r>
              <a:rPr lang="tr-TR" sz="2400" dirty="0" smtClean="0">
                <a:latin typeface="Times New Roman" pitchFamily="18" charset="0"/>
              </a:rPr>
              <a:t>                 </a:t>
            </a:r>
            <a:r>
              <a:rPr lang="tr-TR" sz="2000" b="1" dirty="0" smtClean="0">
                <a:latin typeface="Times New Roman" pitchFamily="18" charset="0"/>
              </a:rPr>
              <a:t>(Suçtan zarar gören kişinin şikayette </a:t>
            </a:r>
            <a:br>
              <a:rPr lang="tr-TR" sz="2000" b="1" dirty="0" smtClean="0">
                <a:latin typeface="Times New Roman" pitchFamily="18" charset="0"/>
              </a:rPr>
            </a:br>
            <a:r>
              <a:rPr lang="tr-TR" sz="2000" b="1" dirty="0" smtClean="0">
                <a:latin typeface="Times New Roman" pitchFamily="18" charset="0"/>
              </a:rPr>
              <a:t>                            bulunmasına bağlı suçlar)</a:t>
            </a:r>
            <a:br>
              <a:rPr lang="tr-TR" sz="2000" b="1" dirty="0" smtClean="0">
                <a:latin typeface="Times New Roman" pitchFamily="18" charset="0"/>
              </a:rPr>
            </a:br>
            <a:r>
              <a:rPr lang="tr-TR" sz="2000" dirty="0" smtClean="0">
                <a:effectLst>
                  <a:outerShdw blurRad="38100" dist="38100" dir="2700000" algn="tl">
                    <a:srgbClr val="000000"/>
                  </a:outerShdw>
                </a:effectLst>
                <a:latin typeface="Times New Roman" pitchFamily="18" charset="0"/>
              </a:rPr>
              <a:t> </a:t>
            </a:r>
            <a:r>
              <a:rPr lang="tr-TR" sz="2000" dirty="0" smtClean="0">
                <a:solidFill>
                  <a:schemeClr val="bg1"/>
                </a:solidFill>
                <a:effectLst>
                  <a:outerShdw blurRad="38100" dist="38100" dir="2700000" algn="tl">
                    <a:srgbClr val="000000"/>
                  </a:outerShdw>
                </a:effectLst>
                <a:latin typeface="Times New Roman" pitchFamily="18" charset="0"/>
              </a:rPr>
              <a:t/>
            </a:r>
            <a:br>
              <a:rPr lang="tr-TR" sz="2000" dirty="0" smtClean="0">
                <a:solidFill>
                  <a:schemeClr val="bg1"/>
                </a:solidFill>
                <a:effectLst>
                  <a:outerShdw blurRad="38100" dist="38100" dir="2700000" algn="tl">
                    <a:srgbClr val="000000"/>
                  </a:outerShdw>
                </a:effectLst>
                <a:latin typeface="Times New Roman" pitchFamily="18" charset="0"/>
              </a:rPr>
            </a:br>
            <a:r>
              <a:rPr lang="tr-TR" sz="2400" b="1" dirty="0" smtClean="0">
                <a:solidFill>
                  <a:schemeClr val="bg2"/>
                </a:solidFill>
                <a:effectLst>
                  <a:outerShdw blurRad="38100" dist="38100" dir="2700000" algn="tl">
                    <a:srgbClr val="FFFFFF"/>
                  </a:outerShdw>
                </a:effectLst>
              </a:rPr>
              <a:t>-</a:t>
            </a:r>
            <a:r>
              <a:rPr lang="tr-TR" sz="2800" b="1" dirty="0" smtClean="0">
                <a:solidFill>
                  <a:srgbClr val="CC3300"/>
                </a:solidFill>
                <a:latin typeface="Times New Roman" pitchFamily="18" charset="0"/>
              </a:rPr>
              <a:t>Adi Tehdit</a:t>
            </a:r>
            <a:r>
              <a:rPr lang="tr-TR" sz="2800" b="1" dirty="0" smtClean="0">
                <a:solidFill>
                  <a:srgbClr val="CC3300"/>
                </a:solidFill>
                <a:latin typeface="Times New Roman" pitchFamily="18" charset="0"/>
                <a:sym typeface="Wingdings" pitchFamily="2" charset="2"/>
              </a:rPr>
              <a:t>:</a:t>
            </a:r>
            <a:r>
              <a:rPr lang="tr-TR" sz="2400" dirty="0" smtClean="0">
                <a:effectLst>
                  <a:outerShdw blurRad="38100" dist="38100" dir="2700000" algn="tl">
                    <a:srgbClr val="000000"/>
                  </a:outerShdw>
                </a:effectLst>
                <a:sym typeface="Wingdings" pitchFamily="2" charset="2"/>
              </a:rPr>
              <a:t> </a:t>
            </a:r>
            <a:r>
              <a:rPr lang="tr-TR" sz="2400" b="1" dirty="0" smtClean="0">
                <a:latin typeface="Times New Roman" pitchFamily="18" charset="0"/>
                <a:sym typeface="Wingdings" pitchFamily="2" charset="2"/>
              </a:rPr>
              <a:t>Bunu yanına bırakmam</a:t>
            </a:r>
            <a:r>
              <a:rPr lang="tr-TR" sz="2400" b="1" dirty="0" smtClean="0">
                <a:solidFill>
                  <a:schemeClr val="bg2"/>
                </a:solidFill>
                <a:latin typeface="Times New Roman" pitchFamily="18" charset="0"/>
                <a:sym typeface="Wingdings" pitchFamily="2" charset="2"/>
              </a:rPr>
              <a:t>, </a:t>
            </a:r>
            <a:r>
              <a:rPr lang="tr-TR" sz="2400" b="1" dirty="0" smtClean="0">
                <a:solidFill>
                  <a:srgbClr val="CC3399"/>
                </a:solidFill>
                <a:latin typeface="Times New Roman" pitchFamily="18" charset="0"/>
                <a:sym typeface="Wingdings" pitchFamily="2" charset="2"/>
              </a:rPr>
              <a:t>sana gösteririm,</a:t>
            </a:r>
            <a:r>
              <a:rPr lang="tr-TR" sz="2400" b="1" dirty="0" smtClean="0">
                <a:solidFill>
                  <a:schemeClr val="bg2"/>
                </a:solidFill>
                <a:latin typeface="Times New Roman" pitchFamily="18" charset="0"/>
                <a:sym typeface="Wingdings" pitchFamily="2" charset="2"/>
              </a:rPr>
              <a:t> </a:t>
            </a:r>
            <a:r>
              <a:rPr lang="tr-TR" sz="2400" b="1" dirty="0" smtClean="0">
                <a:latin typeface="Times New Roman" pitchFamily="18" charset="0"/>
                <a:sym typeface="Wingdings" pitchFamily="2" charset="2"/>
              </a:rPr>
              <a:t>sonra görüşürüz,</a:t>
            </a:r>
            <a:r>
              <a:rPr lang="tr-TR" sz="2400" b="1" dirty="0" smtClean="0">
                <a:solidFill>
                  <a:schemeClr val="bg2"/>
                </a:solidFill>
                <a:latin typeface="Times New Roman" pitchFamily="18" charset="0"/>
                <a:sym typeface="Wingdings" pitchFamily="2" charset="2"/>
              </a:rPr>
              <a:t> </a:t>
            </a:r>
            <a:r>
              <a:rPr lang="tr-TR" sz="2400" b="1" dirty="0" smtClean="0">
                <a:solidFill>
                  <a:srgbClr val="008000"/>
                </a:solidFill>
                <a:latin typeface="Times New Roman" pitchFamily="18" charset="0"/>
                <a:sym typeface="Wingdings" pitchFamily="2" charset="2"/>
              </a:rPr>
              <a:t>dışarıya çıkınca görürsün</a:t>
            </a:r>
            <a:r>
              <a:rPr lang="tr-TR" sz="2400" b="1" dirty="0" smtClean="0">
                <a:latin typeface="Times New Roman" pitchFamily="18" charset="0"/>
                <a:sym typeface="Wingdings" pitchFamily="2" charset="2"/>
              </a:rPr>
              <a:t>...gibi tehditler)</a:t>
            </a:r>
            <a:r>
              <a:rPr lang="tr-TR" sz="2400" b="1" dirty="0" smtClean="0">
                <a:solidFill>
                  <a:schemeClr val="bg2"/>
                </a:solidFill>
                <a:latin typeface="Times New Roman" pitchFamily="18" charset="0"/>
                <a:sym typeface="Wingdings" pitchFamily="2" charset="2"/>
              </a:rPr>
              <a:t/>
            </a:r>
            <a:br>
              <a:rPr lang="tr-TR" sz="2400" b="1" dirty="0" smtClean="0">
                <a:solidFill>
                  <a:schemeClr val="bg2"/>
                </a:solidFill>
                <a:latin typeface="Times New Roman" pitchFamily="18" charset="0"/>
                <a:sym typeface="Wingdings" pitchFamily="2" charset="2"/>
              </a:rPr>
            </a:br>
            <a:r>
              <a:rPr lang="tr-TR" sz="2400" b="1" dirty="0" smtClean="0">
                <a:solidFill>
                  <a:schemeClr val="bg2"/>
                </a:solidFill>
                <a:latin typeface="Times New Roman" pitchFamily="18" charset="0"/>
                <a:sym typeface="Wingdings" pitchFamily="2" charset="2"/>
              </a:rPr>
              <a:t>     </a:t>
            </a:r>
            <a:r>
              <a:rPr lang="tr-TR" sz="2400" b="1" dirty="0" smtClean="0">
                <a:solidFill>
                  <a:schemeClr val="hlink"/>
                </a:solidFill>
                <a:latin typeface="Times New Roman" pitchFamily="18" charset="0"/>
                <a:sym typeface="Wingdings" pitchFamily="2" charset="2"/>
              </a:rPr>
              <a:t>(bir kimsenin başkasını öldürmek, kesmek, evini-arabasını yakmak,… gibi ağır ve haksız bir zarara uğratacağını söyleyip tehdit etmesi </a:t>
            </a:r>
            <a:r>
              <a:rPr lang="tr-TR" sz="2400" b="1" dirty="0" err="1" smtClean="0">
                <a:solidFill>
                  <a:schemeClr val="hlink"/>
                </a:solidFill>
                <a:latin typeface="Times New Roman" pitchFamily="18" charset="0"/>
                <a:sym typeface="Wingdings" pitchFamily="2" charset="2"/>
              </a:rPr>
              <a:t>re’sen</a:t>
            </a:r>
            <a:r>
              <a:rPr lang="tr-TR" sz="2400" b="1" dirty="0" smtClean="0">
                <a:solidFill>
                  <a:schemeClr val="hlink"/>
                </a:solidFill>
                <a:latin typeface="Times New Roman" pitchFamily="18" charset="0"/>
                <a:sym typeface="Wingdings" pitchFamily="2" charset="2"/>
              </a:rPr>
              <a:t> soruşturulur.)</a:t>
            </a:r>
            <a:r>
              <a:rPr lang="tr-TR" sz="2000" b="1" u="sng" dirty="0" smtClean="0">
                <a:solidFill>
                  <a:schemeClr val="hlink"/>
                </a:solidFill>
                <a:latin typeface="Times New Roman" pitchFamily="18" charset="0"/>
                <a:sym typeface="Wingdings" pitchFamily="2" charset="2"/>
              </a:rPr>
              <a:t/>
            </a:r>
            <a:br>
              <a:rPr lang="tr-TR" sz="2000" b="1" u="sng" dirty="0" smtClean="0">
                <a:solidFill>
                  <a:schemeClr val="hlink"/>
                </a:solidFill>
                <a:latin typeface="Times New Roman" pitchFamily="18" charset="0"/>
                <a:sym typeface="Wingdings" pitchFamily="2" charset="2"/>
              </a:rPr>
            </a:br>
            <a:r>
              <a:rPr lang="tr-TR" sz="2000" b="1" u="sng" dirty="0" smtClean="0">
                <a:solidFill>
                  <a:schemeClr val="hlink"/>
                </a:solidFill>
                <a:latin typeface="Times New Roman" pitchFamily="18" charset="0"/>
                <a:sym typeface="Wingdings" pitchFamily="2" charset="2"/>
              </a:rPr>
              <a:t/>
            </a:r>
            <a:br>
              <a:rPr lang="tr-TR" sz="2000" b="1" u="sng" dirty="0" smtClean="0">
                <a:solidFill>
                  <a:schemeClr val="hlink"/>
                </a:solidFill>
                <a:latin typeface="Times New Roman" pitchFamily="18" charset="0"/>
                <a:sym typeface="Wingdings" pitchFamily="2" charset="2"/>
              </a:rPr>
            </a:br>
            <a:r>
              <a:rPr lang="tr-TR" sz="2400" b="1" dirty="0" smtClean="0">
                <a:solidFill>
                  <a:schemeClr val="bg2"/>
                </a:solidFill>
                <a:effectLst>
                  <a:outerShdw blurRad="38100" dist="38100" dir="2700000" algn="tl">
                    <a:srgbClr val="FFFFFF"/>
                  </a:outerShdw>
                </a:effectLst>
                <a:sym typeface="Wingdings" pitchFamily="2" charset="2"/>
              </a:rPr>
              <a:t>-</a:t>
            </a:r>
            <a:r>
              <a:rPr lang="tr-TR" sz="2800" b="1" dirty="0" smtClean="0">
                <a:solidFill>
                  <a:srgbClr val="CC3300"/>
                </a:solidFill>
                <a:latin typeface="Times New Roman" pitchFamily="18" charset="0"/>
                <a:sym typeface="Wingdings" pitchFamily="2" charset="2"/>
              </a:rPr>
              <a:t>Haneye Taarruz,</a:t>
            </a:r>
            <a:r>
              <a:rPr lang="tr-TR" sz="2800" b="1" dirty="0" smtClean="0">
                <a:solidFill>
                  <a:schemeClr val="bg2"/>
                </a:solidFill>
                <a:latin typeface="Times New Roman" pitchFamily="18" charset="0"/>
                <a:sym typeface="Wingdings" pitchFamily="2" charset="2"/>
              </a:rPr>
              <a:t/>
            </a:r>
            <a:br>
              <a:rPr lang="tr-TR" sz="2800" b="1" dirty="0" smtClean="0">
                <a:solidFill>
                  <a:schemeClr val="bg2"/>
                </a:solidFill>
                <a:latin typeface="Times New Roman" pitchFamily="18" charset="0"/>
                <a:sym typeface="Wingdings" pitchFamily="2" charset="2"/>
              </a:rPr>
            </a:br>
            <a:r>
              <a:rPr lang="tr-TR" sz="2800" b="1" dirty="0" smtClean="0">
                <a:solidFill>
                  <a:schemeClr val="bg2"/>
                </a:solidFill>
                <a:latin typeface="Times New Roman" pitchFamily="18" charset="0"/>
                <a:sym typeface="Wingdings" pitchFamily="2" charset="2"/>
              </a:rPr>
              <a:t>-</a:t>
            </a:r>
            <a:r>
              <a:rPr lang="tr-TR" sz="2800" b="1" dirty="0" smtClean="0">
                <a:solidFill>
                  <a:srgbClr val="CC3300"/>
                </a:solidFill>
                <a:latin typeface="Times New Roman" pitchFamily="18" charset="0"/>
                <a:sym typeface="Wingdings" pitchFamily="2" charset="2"/>
              </a:rPr>
              <a:t>Gayrın sırrını ifşa,</a:t>
            </a:r>
            <a:br>
              <a:rPr lang="tr-TR" sz="2800" b="1" dirty="0" smtClean="0">
                <a:solidFill>
                  <a:srgbClr val="CC3300"/>
                </a:solidFill>
                <a:latin typeface="Times New Roman" pitchFamily="18" charset="0"/>
                <a:sym typeface="Wingdings" pitchFamily="2" charset="2"/>
              </a:rPr>
            </a:br>
            <a:endParaRPr lang="tr-TR" sz="2800" b="1" dirty="0" smtClean="0">
              <a:solidFill>
                <a:srgbClr val="CC3300"/>
              </a:solidFill>
              <a:latin typeface="Times New Roman" pitchFamily="18" charset="0"/>
              <a:sym typeface="Wingdings" pitchFamily="2" charset="2"/>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iterate type="wd">
                                    <p:tmPct val="100000"/>
                                  </p:iterate>
                                  <p:childTnLst>
                                    <p:set>
                                      <p:cBhvr>
                                        <p:cTn id="6" dur="1" fill="hold">
                                          <p:stCondLst>
                                            <p:cond delay="0"/>
                                          </p:stCondLst>
                                        </p:cTn>
                                        <p:tgtEl>
                                          <p:spTgt spid="228354"/>
                                        </p:tgtEl>
                                        <p:attrNameLst>
                                          <p:attrName>style.visibility</p:attrName>
                                        </p:attrNameLst>
                                      </p:cBhvr>
                                      <p:to>
                                        <p:strVal val="visible"/>
                                      </p:to>
                                    </p:set>
                                    <p:animEffect transition="in" filter="slide(fromBottom)">
                                      <p:cBhvr>
                                        <p:cTn id="7" dur="300"/>
                                        <p:tgtEl>
                                          <p:spTgt spid="22835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ChangeArrowheads="1"/>
          </p:cNvSpPr>
          <p:nvPr/>
        </p:nvSpPr>
        <p:spPr bwMode="auto">
          <a:xfrm>
            <a:off x="684213" y="1557338"/>
            <a:ext cx="7772400" cy="2892425"/>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r>
              <a:rPr lang="tr-TR" sz="3200" b="1">
                <a:solidFill>
                  <a:schemeClr val="bg2"/>
                </a:solidFill>
                <a:effectLst>
                  <a:outerShdw blurRad="38100" dist="38100" dir="2700000" algn="tl">
                    <a:srgbClr val="FFFFFF"/>
                  </a:outerShdw>
                </a:effectLst>
                <a:latin typeface="+mn-lt"/>
                <a:cs typeface="+mn-cs"/>
                <a:sym typeface="Wingdings" pitchFamily="2" charset="2"/>
              </a:rPr>
              <a:t>-</a:t>
            </a:r>
            <a:r>
              <a:rPr lang="tr-TR" sz="2800" b="1">
                <a:solidFill>
                  <a:srgbClr val="CC3300"/>
                </a:solidFill>
                <a:latin typeface="Times New Roman" pitchFamily="18" charset="0"/>
                <a:cs typeface="+mn-cs"/>
                <a:sym typeface="Wingdings" pitchFamily="2" charset="2"/>
              </a:rPr>
              <a:t>Dövme ve yaralama gibi müessir fiil,</a:t>
            </a:r>
            <a:r>
              <a:rPr lang="tr-TR" sz="3200" b="1">
                <a:solidFill>
                  <a:schemeClr val="bg2"/>
                </a:solidFill>
                <a:effectLst>
                  <a:outerShdw blurRad="38100" dist="38100" dir="2700000" algn="tl">
                    <a:srgbClr val="FFFFFF"/>
                  </a:outerShdw>
                </a:effectLst>
                <a:latin typeface="+mn-lt"/>
                <a:cs typeface="+mn-cs"/>
                <a:sym typeface="Wingdings" pitchFamily="2" charset="2"/>
              </a:rPr>
              <a:t> </a:t>
            </a:r>
          </a:p>
          <a:p>
            <a:pPr fontAlgn="auto">
              <a:spcBef>
                <a:spcPts val="0"/>
              </a:spcBef>
              <a:spcAft>
                <a:spcPts val="0"/>
              </a:spcAft>
              <a:defRPr/>
            </a:pPr>
            <a:r>
              <a:rPr lang="tr-TR" sz="2400" b="1">
                <a:solidFill>
                  <a:srgbClr val="003399"/>
                </a:solidFill>
                <a:effectLst>
                  <a:outerShdw blurRad="38100" dist="38100" dir="2700000" algn="tl">
                    <a:srgbClr val="000000"/>
                  </a:outerShdw>
                </a:effectLst>
                <a:latin typeface="Times New Roman" pitchFamily="18" charset="0"/>
                <a:cs typeface="+mn-cs"/>
                <a:sym typeface="Wingdings" pitchFamily="2" charset="2"/>
              </a:rPr>
              <a:t>(</a:t>
            </a:r>
            <a:r>
              <a:rPr lang="tr-TR" sz="2400">
                <a:solidFill>
                  <a:srgbClr val="003399"/>
                </a:solidFill>
                <a:effectLst>
                  <a:outerShdw blurRad="38100" dist="38100" dir="2700000" algn="tl">
                    <a:srgbClr val="000000"/>
                  </a:outerShdw>
                </a:effectLst>
                <a:latin typeface="Times New Roman" pitchFamily="18" charset="0"/>
                <a:cs typeface="+mn-cs"/>
                <a:sym typeface="Wingdings" pitchFamily="2" charset="2"/>
              </a:rPr>
              <a:t>Çehrede sabit izler, hayati tehlike, vaktinden önce doğum gibi benzeri durumlarda kovuşturma yapılması takibi şikayete bağlı değildir.)</a:t>
            </a:r>
            <a:br>
              <a:rPr lang="tr-TR" sz="2400">
                <a:solidFill>
                  <a:srgbClr val="003399"/>
                </a:solidFill>
                <a:effectLst>
                  <a:outerShdw blurRad="38100" dist="38100" dir="2700000" algn="tl">
                    <a:srgbClr val="000000"/>
                  </a:outerShdw>
                </a:effectLst>
                <a:latin typeface="Times New Roman" pitchFamily="18" charset="0"/>
                <a:cs typeface="+mn-cs"/>
                <a:sym typeface="Wingdings" pitchFamily="2" charset="2"/>
              </a:rPr>
            </a:br>
            <a:r>
              <a:rPr lang="tr-TR" sz="3200" b="1">
                <a:solidFill>
                  <a:schemeClr val="bg2"/>
                </a:solidFill>
                <a:effectLst>
                  <a:outerShdw blurRad="38100" dist="38100" dir="2700000" algn="tl">
                    <a:srgbClr val="FFFFFF"/>
                  </a:outerShdw>
                </a:effectLst>
                <a:latin typeface="+mn-lt"/>
                <a:cs typeface="+mn-cs"/>
                <a:sym typeface="Wingdings" pitchFamily="2" charset="2"/>
              </a:rPr>
              <a:t>-</a:t>
            </a:r>
            <a:r>
              <a:rPr lang="tr-TR" sz="2800" b="1">
                <a:solidFill>
                  <a:srgbClr val="CC3300"/>
                </a:solidFill>
                <a:latin typeface="Times New Roman" pitchFamily="18" charset="0"/>
                <a:cs typeface="+mn-cs"/>
                <a:sym typeface="Wingdings" pitchFamily="2" charset="2"/>
              </a:rPr>
              <a:t>Hakaret ve sövme</a:t>
            </a:r>
            <a:br>
              <a:rPr lang="tr-TR" sz="2800" b="1">
                <a:solidFill>
                  <a:srgbClr val="CC3300"/>
                </a:solidFill>
                <a:latin typeface="Times New Roman" pitchFamily="18" charset="0"/>
                <a:cs typeface="+mn-cs"/>
                <a:sym typeface="Wingdings" pitchFamily="2" charset="2"/>
              </a:rPr>
            </a:br>
            <a:r>
              <a:rPr lang="tr-TR" sz="2400" b="1">
                <a:solidFill>
                  <a:srgbClr val="003399"/>
                </a:solidFill>
                <a:latin typeface="Times New Roman" pitchFamily="18" charset="0"/>
                <a:cs typeface="+mn-cs"/>
                <a:sym typeface="Wingdings" pitchFamily="2" charset="2"/>
              </a:rPr>
              <a:t>(Hakaret  suçu bir memura görevinden dolayı işlenmişse TCK 125. maddesine göre kovuşturulur.)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412674"/>
                                        </p:tgtEl>
                                        <p:attrNameLst>
                                          <p:attrName>style.visibility</p:attrName>
                                        </p:attrNameLst>
                                      </p:cBhvr>
                                      <p:to>
                                        <p:strVal val="visible"/>
                                      </p:to>
                                    </p:set>
                                    <p:anim calcmode="lin" valueType="num">
                                      <p:cBhvr>
                                        <p:cTn id="7" dur="300" fill="hold"/>
                                        <p:tgtEl>
                                          <p:spTgt spid="412674"/>
                                        </p:tgtEl>
                                        <p:attrNameLst>
                                          <p:attrName>ppt_w</p:attrName>
                                        </p:attrNameLst>
                                      </p:cBhvr>
                                      <p:tavLst>
                                        <p:tav tm="0">
                                          <p:val>
                                            <p:fltVal val="0"/>
                                          </p:val>
                                        </p:tav>
                                        <p:tav tm="100000">
                                          <p:val>
                                            <p:strVal val="#ppt_w"/>
                                          </p:val>
                                        </p:tav>
                                      </p:tavLst>
                                    </p:anim>
                                    <p:anim calcmode="lin" valueType="num">
                                      <p:cBhvr>
                                        <p:cTn id="8" dur="300" fill="hold"/>
                                        <p:tgtEl>
                                          <p:spTgt spid="41267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4" grpId="0" autoUpdateAnimBg="0"/>
    </p:bldLst>
  </p:timing>
</p:sld>
</file>

<file path=ppt/slides/slide2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1026"/>
          <p:cNvSpPr>
            <a:spLocks noGrp="1" noChangeArrowheads="1"/>
          </p:cNvSpPr>
          <p:nvPr>
            <p:ph type="title" idx="4294967295"/>
          </p:nvPr>
        </p:nvSpPr>
        <p:spPr>
          <a:xfrm>
            <a:off x="900113" y="333375"/>
            <a:ext cx="7016750" cy="5648325"/>
          </a:xfrm>
        </p:spPr>
        <p:txBody>
          <a:bodyPr/>
          <a:lstStyle/>
          <a:p>
            <a:pPr eaLnBrk="1" hangingPunct="1"/>
            <a:r>
              <a:rPr lang="tr-TR" altLang="tr-TR" sz="3200" b="1" smtClean="0">
                <a:latin typeface="Times New Roman" pitchFamily="18" charset="0"/>
              </a:rPr>
              <a:t>-</a:t>
            </a:r>
            <a:r>
              <a:rPr lang="tr-TR" altLang="tr-TR" smtClean="0"/>
              <a:t>Emniyeti suistimal,</a:t>
            </a:r>
            <a:r>
              <a:rPr lang="tr-TR" altLang="tr-TR" sz="3200" b="1" smtClean="0">
                <a:latin typeface="Times New Roman" pitchFamily="18" charset="0"/>
              </a:rPr>
              <a:t/>
            </a:r>
            <a:br>
              <a:rPr lang="tr-TR" altLang="tr-TR" sz="3200" b="1" smtClean="0">
                <a:latin typeface="Times New Roman" pitchFamily="18" charset="0"/>
              </a:rPr>
            </a:br>
            <a:r>
              <a:rPr lang="tr-TR" altLang="tr-TR" sz="3200" b="1" smtClean="0">
                <a:solidFill>
                  <a:srgbClr val="B2634E"/>
                </a:solidFill>
                <a:latin typeface="Times New Roman" pitchFamily="18" charset="0"/>
              </a:rPr>
              <a:t>-Izrar ve tahrip,</a:t>
            </a:r>
            <a:br>
              <a:rPr lang="tr-TR" altLang="tr-TR" sz="3200" b="1" smtClean="0">
                <a:solidFill>
                  <a:srgbClr val="B2634E"/>
                </a:solidFill>
                <a:latin typeface="Times New Roman" pitchFamily="18" charset="0"/>
              </a:rPr>
            </a:br>
            <a:r>
              <a:rPr lang="tr-TR" altLang="tr-TR" sz="3200" b="1" smtClean="0">
                <a:latin typeface="Times New Roman" pitchFamily="18" charset="0"/>
              </a:rPr>
              <a:t>-Gayri kanuni rekabet,</a:t>
            </a:r>
            <a:br>
              <a:rPr lang="tr-TR" altLang="tr-TR" sz="3200" b="1" smtClean="0">
                <a:latin typeface="Times New Roman" pitchFamily="18" charset="0"/>
              </a:rPr>
            </a:br>
            <a:r>
              <a:rPr lang="tr-TR" altLang="tr-TR" sz="3200" b="1" smtClean="0">
                <a:latin typeface="Times New Roman" pitchFamily="18" charset="0"/>
              </a:rPr>
              <a:t>-</a:t>
            </a:r>
            <a:r>
              <a:rPr lang="tr-TR" altLang="tr-TR" sz="3200" b="1" smtClean="0">
                <a:solidFill>
                  <a:srgbClr val="008000"/>
                </a:solidFill>
                <a:latin typeface="Times New Roman" pitchFamily="18" charset="0"/>
              </a:rPr>
              <a:t>Kendiliğinden hak alma,</a:t>
            </a:r>
            <a:br>
              <a:rPr lang="tr-TR" altLang="tr-TR" sz="3200" b="1" smtClean="0">
                <a:solidFill>
                  <a:srgbClr val="008000"/>
                </a:solidFill>
                <a:latin typeface="Times New Roman" pitchFamily="18" charset="0"/>
              </a:rPr>
            </a:br>
            <a:r>
              <a:rPr lang="tr-TR" altLang="tr-TR" sz="3200" b="1" smtClean="0">
                <a:latin typeface="Times New Roman" pitchFamily="18" charset="0"/>
              </a:rPr>
              <a:t>-Kadınlara ve  erkeklere laf atma,</a:t>
            </a:r>
            <a:br>
              <a:rPr lang="tr-TR" altLang="tr-TR" sz="3200" b="1" smtClean="0">
                <a:latin typeface="Times New Roman" pitchFamily="18" charset="0"/>
              </a:rPr>
            </a:br>
            <a:r>
              <a:rPr lang="tr-TR" altLang="tr-TR" sz="3200" b="1" smtClean="0">
                <a:latin typeface="Times New Roman" pitchFamily="18" charset="0"/>
              </a:rPr>
              <a:t>-</a:t>
            </a:r>
            <a:r>
              <a:rPr lang="tr-TR" altLang="tr-TR" sz="3200" b="1" smtClean="0">
                <a:solidFill>
                  <a:schemeClr val="hlink"/>
                </a:solidFill>
                <a:latin typeface="Times New Roman" pitchFamily="18" charset="0"/>
              </a:rPr>
              <a:t>15 yaşını dolduran bir kızı almak va’di ile iğfal,</a:t>
            </a:r>
            <a:r>
              <a:rPr lang="tr-TR" altLang="tr-TR" sz="3200" b="1" smtClean="0">
                <a:latin typeface="Times New Roman" pitchFamily="18" charset="0"/>
              </a:rPr>
              <a:t/>
            </a:r>
            <a:br>
              <a:rPr lang="tr-TR" altLang="tr-TR" sz="3200" b="1" smtClean="0">
                <a:latin typeface="Times New Roman" pitchFamily="18" charset="0"/>
              </a:rPr>
            </a:br>
            <a:r>
              <a:rPr lang="tr-TR" altLang="tr-TR" sz="3200" b="1" smtClean="0">
                <a:latin typeface="Times New Roman" pitchFamily="18" charset="0"/>
              </a:rPr>
              <a:t>-Karı kocanın yekdiğerine karşı işlediği fena muameleler,</a:t>
            </a:r>
            <a:r>
              <a:rPr lang="tr-TR" altLang="tr-TR" sz="2400" b="1" smtClean="0">
                <a:latin typeface="Times New Roman" pitchFamily="18" charset="0"/>
              </a:rPr>
              <a:t/>
            </a:r>
            <a:br>
              <a:rPr lang="tr-TR" altLang="tr-TR" sz="2400" b="1" smtClean="0">
                <a:latin typeface="Times New Roman" pitchFamily="18" charset="0"/>
              </a:rPr>
            </a:br>
            <a:endParaRPr lang="tr-TR" altLang="tr-TR" sz="2400" b="1" smtClean="0">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iterate type="wd">
                                    <p:tmPct val="100000"/>
                                  </p:iterate>
                                  <p:childTnLst>
                                    <p:set>
                                      <p:cBhvr>
                                        <p:cTn id="6" dur="1" fill="hold">
                                          <p:stCondLst>
                                            <p:cond delay="0"/>
                                          </p:stCondLst>
                                        </p:cTn>
                                        <p:tgtEl>
                                          <p:spTgt spid="229378"/>
                                        </p:tgtEl>
                                        <p:attrNameLst>
                                          <p:attrName>style.visibility</p:attrName>
                                        </p:attrNameLst>
                                      </p:cBhvr>
                                      <p:to>
                                        <p:strVal val="visible"/>
                                      </p:to>
                                    </p:set>
                                    <p:anim calcmode="lin" valueType="num">
                                      <p:cBhvr additive="base">
                                        <p:cTn id="7" dur="300" fill="hold"/>
                                        <p:tgtEl>
                                          <p:spTgt spid="229378"/>
                                        </p:tgtEl>
                                        <p:attrNameLst>
                                          <p:attrName>ppt_x</p:attrName>
                                        </p:attrNameLst>
                                      </p:cBhvr>
                                      <p:tavLst>
                                        <p:tav tm="0">
                                          <p:val>
                                            <p:strVal val="1+#ppt_w/2"/>
                                          </p:val>
                                        </p:tav>
                                        <p:tav tm="100000">
                                          <p:val>
                                            <p:strVal val="#ppt_x"/>
                                          </p:val>
                                        </p:tav>
                                      </p:tavLst>
                                    </p:anim>
                                    <p:anim calcmode="lin" valueType="num">
                                      <p:cBhvr additive="base">
                                        <p:cTn id="8" dur="300" fill="hold"/>
                                        <p:tgtEl>
                                          <p:spTgt spid="22937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ChangeArrowheads="1"/>
          </p:cNvSpPr>
          <p:nvPr/>
        </p:nvSpPr>
        <p:spPr bwMode="auto">
          <a:xfrm>
            <a:off x="914400" y="533400"/>
            <a:ext cx="7391400" cy="550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b="1">
                <a:latin typeface="Times New Roman" pitchFamily="18" charset="0"/>
              </a:rPr>
              <a:t>-</a:t>
            </a:r>
            <a:r>
              <a:rPr lang="tr-TR" altLang="tr-TR" b="1">
                <a:latin typeface="Times New Roman" pitchFamily="18" charset="0"/>
              </a:rPr>
              <a:t>İade etmek veya belirli bir şekilde kullanmak üzere kendisine verilen imzalı ve yazısız bir kağıda, sahibinin zararına olarak hukukça hükmü haiz bir muamele yazmak ve yazdırmak veya elinde bedelsiz olarak kalmış bir senedi kullanmak</a:t>
            </a:r>
            <a:r>
              <a:rPr lang="tr-TR" altLang="tr-TR" b="1">
                <a:solidFill>
                  <a:schemeClr val="bg1"/>
                </a:solidFill>
                <a:latin typeface="Times New Roman" pitchFamily="18" charset="0"/>
              </a:rPr>
              <a:t/>
            </a:r>
            <a:br>
              <a:rPr lang="tr-TR" altLang="tr-TR" b="1">
                <a:solidFill>
                  <a:schemeClr val="bg1"/>
                </a:solidFill>
                <a:latin typeface="Times New Roman" pitchFamily="18" charset="0"/>
              </a:rPr>
            </a:br>
            <a:r>
              <a:rPr lang="tr-TR" altLang="tr-TR" b="1">
                <a:solidFill>
                  <a:srgbClr val="FF0066"/>
                </a:solidFill>
                <a:latin typeface="Times New Roman" pitchFamily="18" charset="0"/>
              </a:rPr>
              <a:t>-Kaybolmuş bir şeyi bulup mal edinmek. .....</a:t>
            </a:r>
            <a:r>
              <a:rPr lang="tr-TR" altLang="tr-TR" b="1">
                <a:latin typeface="Times New Roman" pitchFamily="18" charset="0"/>
              </a:rPr>
              <a:t>gibi</a:t>
            </a:r>
            <a:br>
              <a:rPr lang="tr-TR" altLang="tr-TR" b="1">
                <a:latin typeface="Times New Roman" pitchFamily="18" charset="0"/>
              </a:rPr>
            </a:br>
            <a:r>
              <a:rPr lang="tr-TR" altLang="tr-TR" b="1">
                <a:latin typeface="Times New Roman" pitchFamily="18" charset="0"/>
              </a:rPr>
              <a:t>****6 ay içinde dava konusu edilmemişse  takibat yapılmaz</a:t>
            </a:r>
            <a:r>
              <a:rPr lang="tr-TR" altLang="tr-TR" b="1">
                <a:solidFill>
                  <a:schemeClr val="bg2"/>
                </a:solidFill>
                <a:latin typeface="Times New Roman" pitchFamily="18" charset="0"/>
              </a:rPr>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3458"/>
                                        </p:tgtEl>
                                        <p:attrNameLst>
                                          <p:attrName>style.visibility</p:attrName>
                                        </p:attrNameLst>
                                      </p:cBhvr>
                                      <p:to>
                                        <p:strVal val="visible"/>
                                      </p:to>
                                    </p:set>
                                    <p:anim calcmode="lin" valueType="num">
                                      <p:cBhvr>
                                        <p:cTn id="7" dur="500" fill="hold"/>
                                        <p:tgtEl>
                                          <p:spTgt spid="403458"/>
                                        </p:tgtEl>
                                        <p:attrNameLst>
                                          <p:attrName>ppt_w</p:attrName>
                                        </p:attrNameLst>
                                      </p:cBhvr>
                                      <p:tavLst>
                                        <p:tav tm="0">
                                          <p:val>
                                            <p:fltVal val="0"/>
                                          </p:val>
                                        </p:tav>
                                        <p:tav tm="100000">
                                          <p:val>
                                            <p:strVal val="#ppt_w"/>
                                          </p:val>
                                        </p:tav>
                                      </p:tavLst>
                                    </p:anim>
                                    <p:anim calcmode="lin" valueType="num">
                                      <p:cBhvr>
                                        <p:cTn id="8" dur="500" fill="hold"/>
                                        <p:tgtEl>
                                          <p:spTgt spid="4034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8" grpId="0" autoUpdateAnimBg="0"/>
    </p:bldLst>
  </p:timing>
</p:sld>
</file>

<file path=ppt/slides/slide2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1954" name="Rectangle 1026"/>
          <p:cNvSpPr>
            <a:spLocks noGrp="1" noChangeArrowheads="1"/>
          </p:cNvSpPr>
          <p:nvPr>
            <p:ph type="title" idx="4294967295"/>
          </p:nvPr>
        </p:nvSpPr>
        <p:spPr>
          <a:xfrm>
            <a:off x="539750" y="333375"/>
            <a:ext cx="8153400" cy="5422900"/>
          </a:xfrm>
        </p:spPr>
        <p:txBody>
          <a:bodyPr rtlCol="0">
            <a:normAutofit fontScale="90000"/>
          </a:bodyPr>
          <a:lstStyle/>
          <a:p>
            <a:pPr eaLnBrk="1" fontAlgn="auto" hangingPunct="1">
              <a:spcAft>
                <a:spcPts val="0"/>
              </a:spcAft>
              <a:defRPr/>
            </a:pPr>
            <a:r>
              <a:rPr lang="tr-TR" sz="2800" b="1" smtClean="0">
                <a:solidFill>
                  <a:schemeClr val="hlink"/>
                </a:solidFill>
              </a:rPr>
              <a:t>   3-</a:t>
            </a:r>
            <a:r>
              <a:rPr lang="tr-TR" sz="2800" b="1" u="sng" smtClean="0">
                <a:solidFill>
                  <a:schemeClr val="hlink"/>
                </a:solidFill>
                <a:effectLst>
                  <a:outerShdw blurRad="38100" dist="38100" dir="2700000" algn="tl">
                    <a:srgbClr val="000000"/>
                  </a:outerShdw>
                </a:effectLst>
              </a:rPr>
              <a:t>SORUŞTURULMASI İZNE BAĞLI SUÇLAR:</a:t>
            </a:r>
            <a:br>
              <a:rPr lang="tr-TR" sz="2800" b="1" u="sng" smtClean="0">
                <a:solidFill>
                  <a:schemeClr val="hlink"/>
                </a:solidFill>
                <a:effectLst>
                  <a:outerShdw blurRad="38100" dist="38100" dir="2700000" algn="tl">
                    <a:srgbClr val="000000"/>
                  </a:outerShdw>
                </a:effectLst>
              </a:rPr>
            </a:br>
            <a:r>
              <a:rPr lang="tr-TR" sz="2800" b="1" smtClean="0">
                <a:solidFill>
                  <a:schemeClr val="hlink"/>
                </a:solidFill>
                <a:latin typeface="Times New Roman" pitchFamily="18" charset="0"/>
              </a:rPr>
              <a:t>-</a:t>
            </a:r>
            <a:r>
              <a:rPr lang="tr-TR" sz="2800" b="1" smtClean="0">
                <a:solidFill>
                  <a:srgbClr val="090FF7"/>
                </a:solidFill>
                <a:latin typeface="Times New Roman" pitchFamily="18" charset="0"/>
              </a:rPr>
              <a:t>Cumhurbaşkanına hakaret ve sövme suçu (T.C.K. 299 )</a:t>
            </a:r>
            <a:br>
              <a:rPr lang="tr-TR" sz="2800" b="1" smtClean="0">
                <a:solidFill>
                  <a:srgbClr val="090FF7"/>
                </a:solidFill>
                <a:latin typeface="Times New Roman" pitchFamily="18" charset="0"/>
              </a:rPr>
            </a:br>
            <a:r>
              <a:rPr lang="tr-TR" sz="2800" b="1" smtClean="0">
                <a:solidFill>
                  <a:srgbClr val="669900"/>
                </a:solidFill>
                <a:latin typeface="Times New Roman" pitchFamily="18" charset="0"/>
              </a:rPr>
              <a:t>-T.C.K </a:t>
            </a:r>
            <a:r>
              <a:rPr lang="tr-TR" sz="2800" b="1" err="1" smtClean="0">
                <a:solidFill>
                  <a:srgbClr val="669900"/>
                </a:solidFill>
                <a:latin typeface="Times New Roman" pitchFamily="18" charset="0"/>
              </a:rPr>
              <a:t>nın</a:t>
            </a:r>
            <a:r>
              <a:rPr lang="tr-TR" sz="2800" b="1" smtClean="0">
                <a:solidFill>
                  <a:srgbClr val="669900"/>
                </a:solidFill>
                <a:latin typeface="Times New Roman" pitchFamily="18" charset="0"/>
              </a:rPr>
              <a:t> 301. maddesinde belirtilen;Türkiye Cumhuriyeti, Büyük Millet Meclisini, Hükümetin manevi şahsiyetini, Bakanlıkları, Devletin askeri ve emniyet muhafaza kuvvetlerini veya adliyenin manevi şahsiyetini alenen tahkir ve tezyif etme…..vb.</a:t>
            </a:r>
            <a:r>
              <a:rPr lang="tr-TR" sz="2800" b="1" smtClean="0">
                <a:solidFill>
                  <a:schemeClr val="hlink"/>
                </a:solidFill>
                <a:latin typeface="Times New Roman" pitchFamily="18" charset="0"/>
              </a:rPr>
              <a:t> suçların kovuşturulması Adalet Bakanlığı iznine bağlıdır.</a:t>
            </a:r>
            <a:br>
              <a:rPr lang="tr-TR" sz="2800" b="1" smtClean="0">
                <a:solidFill>
                  <a:schemeClr val="hlink"/>
                </a:solidFill>
                <a:latin typeface="Times New Roman" pitchFamily="18" charset="0"/>
              </a:rPr>
            </a:br>
            <a:r>
              <a:rPr lang="tr-TR" sz="2800" b="1" smtClean="0">
                <a:solidFill>
                  <a:schemeClr val="hlink"/>
                </a:solidFill>
              </a:rPr>
              <a:t>   </a:t>
            </a:r>
            <a:r>
              <a:rPr lang="tr-TR" sz="2400" b="1" smtClean="0">
                <a:latin typeface="Times New Roman" pitchFamily="18" charset="0"/>
              </a:rPr>
              <a:t>Eleştiri amacıyla yapılan düşünce açıklamaları suç oluşturmaz.</a:t>
            </a:r>
            <a:br>
              <a:rPr lang="tr-TR" sz="2400" b="1" smtClean="0">
                <a:latin typeface="Times New Roman" pitchFamily="18" charset="0"/>
              </a:rPr>
            </a:br>
            <a:r>
              <a:rPr lang="tr-TR" smtClean="0"/>
              <a:t> </a:t>
            </a:r>
            <a:r>
              <a:rPr lang="tr-TR" sz="2400" b="1" smtClean="0">
                <a:solidFill>
                  <a:schemeClr val="bg2"/>
                </a:solidFill>
                <a:latin typeface="Times New Roman" pitchFamily="18" charset="0"/>
              </a:rPr>
              <a:t>** Cumhuriyet  Başsavcılığına bildirilir.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iterate type="wd">
                                    <p:tmPct val="100000"/>
                                  </p:iterate>
                                  <p:childTnLst>
                                    <p:set>
                                      <p:cBhvr>
                                        <p:cTn id="6" dur="1" fill="hold">
                                          <p:stCondLst>
                                            <p:cond delay="0"/>
                                          </p:stCondLst>
                                        </p:cTn>
                                        <p:tgtEl>
                                          <p:spTgt spid="381954"/>
                                        </p:tgtEl>
                                        <p:attrNameLst>
                                          <p:attrName>style.visibility</p:attrName>
                                        </p:attrNameLst>
                                      </p:cBhvr>
                                      <p:to>
                                        <p:strVal val="visible"/>
                                      </p:to>
                                    </p:set>
                                    <p:animEffect transition="in" filter="slide(fromBottom)">
                                      <p:cBhvr>
                                        <p:cTn id="7" dur="300"/>
                                        <p:tgtEl>
                                          <p:spTgt spid="381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5" name="Rectangle 3"/>
          <p:cNvSpPr>
            <a:spLocks noGrp="1" noChangeArrowheads="1"/>
          </p:cNvSpPr>
          <p:nvPr>
            <p:ph type="body" idx="4294967295"/>
          </p:nvPr>
        </p:nvSpPr>
        <p:spPr>
          <a:xfrm>
            <a:off x="755650" y="692150"/>
            <a:ext cx="7778750" cy="5184775"/>
          </a:xfrm>
        </p:spPr>
        <p:txBody>
          <a:bodyPr rtlCol="0">
            <a:normAutofit lnSpcReduction="10000"/>
          </a:bodyPr>
          <a:lstStyle/>
          <a:p>
            <a:pPr marL="274320" indent="-274320" eaLnBrk="1" fontAlgn="auto" hangingPunct="1">
              <a:spcBef>
                <a:spcPct val="0"/>
              </a:spcBef>
              <a:spcAft>
                <a:spcPts val="0"/>
              </a:spcAft>
              <a:buFont typeface="Wingdings" pitchFamily="2" charset="2"/>
              <a:buNone/>
              <a:defRPr/>
            </a:pPr>
            <a:r>
              <a:rPr lang="tr-TR" b="1" dirty="0" smtClean="0">
                <a:solidFill>
                  <a:srgbClr val="003399"/>
                </a:solidFill>
                <a:effectLst>
                  <a:outerShdw blurRad="38100" dist="38100" dir="2700000" algn="tl">
                    <a:srgbClr val="000000"/>
                  </a:outerShdw>
                </a:effectLst>
              </a:rPr>
              <a:t>            </a:t>
            </a:r>
            <a:r>
              <a:rPr lang="tr-TR" b="1" dirty="0" smtClean="0">
                <a:solidFill>
                  <a:srgbClr val="003399"/>
                </a:solidFill>
              </a:rPr>
              <a:t>M.Y.H.K. </a:t>
            </a:r>
            <a:r>
              <a:rPr lang="tr-TR" b="1" dirty="0" err="1" smtClean="0">
                <a:solidFill>
                  <a:srgbClr val="003399"/>
                </a:solidFill>
              </a:rPr>
              <a:t>nun</a:t>
            </a:r>
            <a:r>
              <a:rPr lang="tr-TR" b="1" dirty="0" smtClean="0">
                <a:solidFill>
                  <a:srgbClr val="003399"/>
                </a:solidFill>
              </a:rPr>
              <a:t> Kamu çalışanlarına</a:t>
            </a:r>
          </a:p>
          <a:p>
            <a:pPr marL="274320" indent="-274320" eaLnBrk="1" fontAlgn="auto" hangingPunct="1">
              <a:spcBef>
                <a:spcPct val="0"/>
              </a:spcBef>
              <a:spcAft>
                <a:spcPts val="0"/>
              </a:spcAft>
              <a:buFont typeface="Wingdings" pitchFamily="2" charset="2"/>
              <a:buNone/>
              <a:defRPr/>
            </a:pPr>
            <a:r>
              <a:rPr lang="tr-TR" b="1" dirty="0" smtClean="0">
                <a:solidFill>
                  <a:srgbClr val="003399"/>
                </a:solidFill>
              </a:rPr>
              <a:t>                    uygulanabilmesi için;</a:t>
            </a:r>
          </a:p>
          <a:p>
            <a:pPr marL="274320" indent="-274320" eaLnBrk="1" fontAlgn="auto" hangingPunct="1">
              <a:spcAft>
                <a:spcPts val="0"/>
              </a:spcAft>
              <a:buFont typeface="Wingdings 2"/>
              <a:buChar char=""/>
              <a:defRPr/>
            </a:pPr>
            <a:r>
              <a:rPr lang="tr-TR" sz="4000" b="1" dirty="0" smtClean="0">
                <a:solidFill>
                  <a:srgbClr val="800000"/>
                </a:solidFill>
              </a:rPr>
              <a:t>Kişinin Memur olması,</a:t>
            </a:r>
          </a:p>
          <a:p>
            <a:pPr marL="274320" indent="-274320" eaLnBrk="1" fontAlgn="auto" hangingPunct="1">
              <a:spcAft>
                <a:spcPts val="0"/>
              </a:spcAft>
              <a:buFont typeface="Wingdings 2"/>
              <a:buChar char=""/>
              <a:defRPr/>
            </a:pPr>
            <a:r>
              <a:rPr lang="tr-TR" sz="4000" b="1" dirty="0" smtClean="0">
                <a:solidFill>
                  <a:srgbClr val="990099"/>
                </a:solidFill>
              </a:rPr>
              <a:t>Bu Memurun suç işlemesi,</a:t>
            </a:r>
          </a:p>
          <a:p>
            <a:pPr marL="274320" indent="-274320" eaLnBrk="1" fontAlgn="auto" hangingPunct="1">
              <a:spcAft>
                <a:spcPts val="0"/>
              </a:spcAft>
              <a:buFont typeface="Wingdings 2"/>
              <a:buChar char=""/>
              <a:defRPr/>
            </a:pPr>
            <a:r>
              <a:rPr lang="tr-TR" sz="4000" b="1" dirty="0" smtClean="0">
                <a:solidFill>
                  <a:srgbClr val="003399"/>
                </a:solidFill>
              </a:rPr>
              <a:t>Suçun görev nedeniyle işlenmesi,</a:t>
            </a:r>
          </a:p>
          <a:p>
            <a:pPr marL="274320" indent="-274320" eaLnBrk="1" fontAlgn="auto" hangingPunct="1">
              <a:spcAft>
                <a:spcPts val="0"/>
              </a:spcAft>
              <a:buFont typeface="Wingdings 2"/>
              <a:buChar char=""/>
              <a:defRPr/>
            </a:pPr>
            <a:r>
              <a:rPr lang="tr-TR" sz="4000" b="1" dirty="0" smtClean="0"/>
              <a:t>Her üçünün aynı anda gerçekleşmesi</a:t>
            </a:r>
          </a:p>
          <a:p>
            <a:pPr marL="274320" indent="-274320" eaLnBrk="1" fontAlgn="auto" hangingPunct="1">
              <a:spcAft>
                <a:spcPts val="0"/>
              </a:spcAft>
              <a:buFont typeface="Wingdings" pitchFamily="2" charset="2"/>
              <a:buNone/>
              <a:defRPr/>
            </a:pPr>
            <a:r>
              <a:rPr lang="tr-TR" sz="4000" b="1" dirty="0" smtClean="0"/>
              <a:t>   gerekir.</a:t>
            </a:r>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 calcmode="lin" valueType="num">
                                      <p:cBhvr>
                                        <p:cTn id="7" dur="500" fill="hold"/>
                                        <p:tgtEl>
                                          <p:spTgt spid="156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667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5667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56675">
                                            <p:txEl>
                                              <p:pRg st="0" end="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56675">
                                            <p:txEl>
                                              <p:pRg st="1" end="1"/>
                                            </p:txEl>
                                          </p:spTgt>
                                        </p:tgtEl>
                                        <p:attrNameLst>
                                          <p:attrName>style.visibility</p:attrName>
                                        </p:attrNameLst>
                                      </p:cBhvr>
                                      <p:to>
                                        <p:strVal val="visible"/>
                                      </p:to>
                                    </p:set>
                                    <p:anim calcmode="lin" valueType="num">
                                      <p:cBhvr>
                                        <p:cTn id="15" dur="500" fill="hold"/>
                                        <p:tgtEl>
                                          <p:spTgt spid="15667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5667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56675">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56675">
                                            <p:txEl>
                                              <p:pRg st="1" end="1"/>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56675">
                                            <p:txEl>
                                              <p:pRg st="2" end="2"/>
                                            </p:txEl>
                                          </p:spTgt>
                                        </p:tgtEl>
                                        <p:attrNameLst>
                                          <p:attrName>style.visibility</p:attrName>
                                        </p:attrNameLst>
                                      </p:cBhvr>
                                      <p:to>
                                        <p:strVal val="visible"/>
                                      </p:to>
                                    </p:set>
                                    <p:anim calcmode="lin" valueType="num">
                                      <p:cBhvr>
                                        <p:cTn id="23" dur="500" fill="hold"/>
                                        <p:tgtEl>
                                          <p:spTgt spid="15667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5667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56675">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56675">
                                            <p:txEl>
                                              <p:pRg st="2" end="2"/>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rbrak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56675">
                                            <p:txEl>
                                              <p:pRg st="3" end="3"/>
                                            </p:txEl>
                                          </p:spTgt>
                                        </p:tgtEl>
                                        <p:attrNameLst>
                                          <p:attrName>style.visibility</p:attrName>
                                        </p:attrNameLst>
                                      </p:cBhvr>
                                      <p:to>
                                        <p:strVal val="visible"/>
                                      </p:to>
                                    </p:set>
                                    <p:anim calcmode="lin" valueType="num">
                                      <p:cBhvr>
                                        <p:cTn id="31" dur="500" fill="hold"/>
                                        <p:tgtEl>
                                          <p:spTgt spid="15667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5667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56675">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56675">
                                            <p:txEl>
                                              <p:pRg st="3" end="3"/>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rbrak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56675">
                                            <p:txEl>
                                              <p:pRg st="4" end="4"/>
                                            </p:txEl>
                                          </p:spTgt>
                                        </p:tgtEl>
                                        <p:attrNameLst>
                                          <p:attrName>style.visibility</p:attrName>
                                        </p:attrNameLst>
                                      </p:cBhvr>
                                      <p:to>
                                        <p:strVal val="visible"/>
                                      </p:to>
                                    </p:set>
                                    <p:anim calcmode="lin" valueType="num">
                                      <p:cBhvr>
                                        <p:cTn id="39" dur="500" fill="hold"/>
                                        <p:tgtEl>
                                          <p:spTgt spid="15667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5667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56675">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56675">
                                            <p:txEl>
                                              <p:pRg st="4" end="4"/>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arbrake.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156675">
                                            <p:txEl>
                                              <p:pRg st="5" end="5"/>
                                            </p:txEl>
                                          </p:spTgt>
                                        </p:tgtEl>
                                        <p:attrNameLst>
                                          <p:attrName>style.visibility</p:attrName>
                                        </p:attrNameLst>
                                      </p:cBhvr>
                                      <p:to>
                                        <p:strVal val="visible"/>
                                      </p:to>
                                    </p:set>
                                    <p:anim calcmode="lin" valueType="num">
                                      <p:cBhvr>
                                        <p:cTn id="47" dur="500" fill="hold"/>
                                        <p:tgtEl>
                                          <p:spTgt spid="15667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5667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56675">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156675">
                                            <p:txEl>
                                              <p:pRg st="5" end="5"/>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carbrake.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156675">
                                            <p:txEl>
                                              <p:pRg st="6" end="6"/>
                                            </p:txEl>
                                          </p:spTgt>
                                        </p:tgtEl>
                                        <p:attrNameLst>
                                          <p:attrName>style.visibility</p:attrName>
                                        </p:attrNameLst>
                                      </p:cBhvr>
                                      <p:to>
                                        <p:strVal val="visible"/>
                                      </p:to>
                                    </p:set>
                                    <p:anim calcmode="lin" valueType="num">
                                      <p:cBhvr>
                                        <p:cTn id="55" dur="500" fill="hold"/>
                                        <p:tgtEl>
                                          <p:spTgt spid="15667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5667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56675">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156675">
                                            <p:txEl>
                                              <p:pRg st="6" end="6"/>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2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0" y="476250"/>
            <a:ext cx="7772400" cy="1368425"/>
          </a:xfrm>
        </p:spPr>
        <p:txBody>
          <a:bodyPr rtlCol="0">
            <a:normAutofit/>
          </a:bodyPr>
          <a:lstStyle/>
          <a:p>
            <a:pPr eaLnBrk="1" fontAlgn="auto" hangingPunct="1">
              <a:spcAft>
                <a:spcPts val="0"/>
              </a:spcAft>
              <a:defRPr/>
            </a:pPr>
            <a:r>
              <a:rPr lang="tr-TR" sz="3600" b="1" smtClean="0">
                <a:solidFill>
                  <a:schemeClr val="hlink"/>
                </a:solidFill>
                <a:effectLst>
                  <a:outerShdw blurRad="38100" dist="38100" dir="2700000" algn="tl">
                    <a:srgbClr val="000000"/>
                  </a:outerShdw>
                </a:effectLst>
              </a:rPr>
              <a:t>SUÇUN ÖZELLİKLERİ</a:t>
            </a:r>
            <a:br>
              <a:rPr lang="tr-TR" sz="3600" b="1" smtClean="0">
                <a:solidFill>
                  <a:schemeClr val="hlink"/>
                </a:solidFill>
                <a:effectLst>
                  <a:outerShdw blurRad="38100" dist="38100" dir="2700000" algn="tl">
                    <a:srgbClr val="000000"/>
                  </a:outerShdw>
                </a:effectLst>
              </a:rPr>
            </a:br>
            <a:r>
              <a:rPr lang="tr-TR" sz="3200" b="1" smtClean="0">
                <a:solidFill>
                  <a:srgbClr val="008000"/>
                </a:solidFill>
                <a:effectLst>
                  <a:outerShdw blurRad="38100" dist="38100" dir="2700000" algn="tl">
                    <a:srgbClr val="000000"/>
                  </a:outerShdw>
                </a:effectLst>
              </a:rPr>
              <a:t>(Bir fiilin suç sayılması için)</a:t>
            </a:r>
          </a:p>
        </p:txBody>
      </p:sp>
      <p:sp>
        <p:nvSpPr>
          <p:cNvPr id="105475" name="Rectangle 3"/>
          <p:cNvSpPr>
            <a:spLocks noGrp="1" noChangeArrowheads="1"/>
          </p:cNvSpPr>
          <p:nvPr>
            <p:ph type="body" idx="4294967295"/>
          </p:nvPr>
        </p:nvSpPr>
        <p:spPr>
          <a:xfrm>
            <a:off x="971550" y="2420938"/>
            <a:ext cx="6800850" cy="4114800"/>
          </a:xfrm>
        </p:spPr>
        <p:txBody>
          <a:bodyPr/>
          <a:lstStyle/>
          <a:p>
            <a:pPr eaLnBrk="1" hangingPunct="1"/>
            <a:r>
              <a:rPr lang="tr-TR" altLang="tr-TR" smtClean="0"/>
              <a:t>Suçun Yasal Unsuru: Bir fiil yasada açıkça suç olarak belirtilmiş olmalıdır.</a:t>
            </a:r>
          </a:p>
          <a:p>
            <a:pPr eaLnBrk="1" hangingPunct="1"/>
            <a:r>
              <a:rPr lang="tr-TR" altLang="tr-TR" smtClean="0"/>
              <a:t>Suçun Maddi Unsuru: Yasada suç sayılan bir fiil işenmiş olmalıdır.</a:t>
            </a:r>
          </a:p>
          <a:p>
            <a:pPr eaLnBrk="1" hangingPunct="1"/>
            <a:r>
              <a:rPr lang="tr-TR" altLang="tr-TR" smtClean="0"/>
              <a:t>Suçun manevi Unsuru: Suç sayılan fiil bilerek ve kasıtlı olarak işlenmiş olmalıdır.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slide(fromBottom)">
                                      <p:cBhvr>
                                        <p:cTn id="7" dur="500"/>
                                        <p:tgtEl>
                                          <p:spTgt spid="105474"/>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Effect transition="in" filter="slide(fromBottom)">
                                      <p:cBhvr>
                                        <p:cTn id="12" dur="500"/>
                                        <p:tgtEl>
                                          <p:spTgt spid="10547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5475">
                                            <p:txEl>
                                              <p:pRg st="1" end="1"/>
                                            </p:txEl>
                                          </p:spTgt>
                                        </p:tgtEl>
                                        <p:attrNameLst>
                                          <p:attrName>style.visibility</p:attrName>
                                        </p:attrNameLst>
                                      </p:cBhvr>
                                      <p:to>
                                        <p:strVal val="visible"/>
                                      </p:to>
                                    </p:set>
                                    <p:animEffect transition="in" filter="slide(fromBottom)">
                                      <p:cBhvr>
                                        <p:cTn id="17" dur="500"/>
                                        <p:tgtEl>
                                          <p:spTgt spid="105475">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5475">
                                            <p:txEl>
                                              <p:pRg st="2" end="2"/>
                                            </p:txEl>
                                          </p:spTgt>
                                        </p:tgtEl>
                                        <p:attrNameLst>
                                          <p:attrName>style.visibility</p:attrName>
                                        </p:attrNameLst>
                                      </p:cBhvr>
                                      <p:to>
                                        <p:strVal val="visible"/>
                                      </p:to>
                                    </p:set>
                                    <p:animEffect transition="in" filter="slide(fromBottom)">
                                      <p:cBhvr>
                                        <p:cTn id="22" dur="500"/>
                                        <p:tgtEl>
                                          <p:spTgt spid="105475">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Kanunsuz Emir:</a:t>
            </a: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smtClean="0"/>
              <a:t>Kamu </a:t>
            </a:r>
            <a:r>
              <a:rPr lang="tr-TR" dirty="0"/>
              <a:t>kurum ve kuruluşlarında yürütülmekte olan kamu görev ve hizmetleriyle ilgili olarak, amir konumunda olan üstler tarafından ast konumunda olan kamu çalışanlarına, Anayasa, kanun, tüzük ve yönetmelik hükümlerine aykırı olarak verilen emirdir.</a:t>
            </a:r>
          </a:p>
          <a:p>
            <a:pPr algn="just"/>
            <a:r>
              <a:rPr lang="tr-TR" dirty="0"/>
              <a:t>Kamu hizmetlerinde herhangi bir sıfat ve suretle çalışmakta olan  kimse,  üstünden  aldığı  emri,  yönetmelik,   tüzük,   kanun   veya   Anayasa  hükümlerine aykırı görürse, yerine getirmez ve bu aykırılığı o emri verene bildirir. Ancak, üstü emrinde ısrar eder ve bu emrini yazı ile yenilerse, emir yerine getirilir; bu halde, emri yerine getiren sorumlu </a:t>
            </a:r>
            <a:r>
              <a:rPr lang="tr-TR" dirty="0" smtClean="0"/>
              <a:t>olmaz.</a:t>
            </a:r>
          </a:p>
          <a:p>
            <a:pPr algn="just"/>
            <a:r>
              <a:rPr lang="tr-TR" dirty="0" smtClean="0"/>
              <a:t>Konusu </a:t>
            </a:r>
            <a:r>
              <a:rPr lang="tr-TR" dirty="0"/>
              <a:t>suç teşkil eden emir, hiçbir suretle yerine getirilmez; yerine getiren kimse sorumluluktan kurtulamaz</a:t>
            </a:r>
            <a:r>
              <a:rPr lang="tr-TR" dirty="0" smtClean="0"/>
              <a:t>.</a:t>
            </a:r>
          </a:p>
          <a:p>
            <a:pPr algn="just"/>
            <a:r>
              <a:rPr lang="tr-TR" dirty="0"/>
              <a:t>Askeri hizmetlerin görülmesi ve acele hallerde kamu düzeni ve kamu güvenliğinin korunması için kanunla gösterilen istisnalar saklıdır. (Anayasa md: 137)</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02154098"/>
      </p:ext>
    </p:extLst>
  </p:cSld>
  <p:clrMapOvr>
    <a:masterClrMapping/>
  </p:clrMapOvr>
  <p:transition spd="slow">
    <p:wipe dir="u"/>
  </p:transition>
</p:sld>
</file>

<file path=ppt/slides/slide2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9" name="Rectangle 3"/>
          <p:cNvSpPr>
            <a:spLocks noGrp="1" noChangeArrowheads="1"/>
          </p:cNvSpPr>
          <p:nvPr>
            <p:ph type="body" idx="4294967295"/>
          </p:nvPr>
        </p:nvSpPr>
        <p:spPr>
          <a:xfrm>
            <a:off x="827088" y="1412875"/>
            <a:ext cx="7993062" cy="4024313"/>
          </a:xfrm>
        </p:spPr>
        <p:txBody>
          <a:bodyPr rtlCol="0">
            <a:normAutofit/>
          </a:bodyPr>
          <a:lstStyle/>
          <a:p>
            <a:pPr marL="274320" indent="-274320" eaLnBrk="1" fontAlgn="auto" hangingPunct="1">
              <a:spcAft>
                <a:spcPts val="0"/>
              </a:spcAft>
              <a:buFont typeface="Wingdings 2"/>
              <a:buChar char=""/>
              <a:defRPr/>
            </a:pPr>
            <a:endParaRPr lang="tr-TR" b="1" dirty="0" smtClean="0">
              <a:solidFill>
                <a:schemeClr val="hlink"/>
              </a:solidFill>
              <a:effectLst>
                <a:outerShdw blurRad="38100" dist="38100" dir="2700000" algn="tl">
                  <a:srgbClr val="000000"/>
                </a:outerShdw>
              </a:effectLst>
            </a:endParaRPr>
          </a:p>
          <a:p>
            <a:pPr marL="274320" indent="-274320" eaLnBrk="1" fontAlgn="auto" hangingPunct="1">
              <a:spcAft>
                <a:spcPts val="0"/>
              </a:spcAft>
              <a:buFont typeface="Wingdings 2"/>
              <a:buChar char=""/>
              <a:defRPr/>
            </a:pPr>
            <a:r>
              <a:rPr lang="tr-TR" sz="2800" b="1" dirty="0" smtClean="0">
                <a:solidFill>
                  <a:schemeClr val="hlink"/>
                </a:solidFill>
                <a:effectLst>
                  <a:outerShdw blurRad="38100" dist="38100" dir="2700000" algn="tl">
                    <a:srgbClr val="000000"/>
                  </a:outerShdw>
                </a:effectLst>
              </a:rPr>
              <a:t>Genel Kasıt</a:t>
            </a:r>
            <a:r>
              <a:rPr lang="tr-TR" sz="2800" b="1" dirty="0" smtClean="0">
                <a:solidFill>
                  <a:srgbClr val="090FF7"/>
                </a:solidFill>
                <a:effectLst>
                  <a:outerShdw blurRad="38100" dist="38100" dir="2700000" algn="tl">
                    <a:srgbClr val="000000"/>
                  </a:outerShdw>
                </a:effectLst>
              </a:rPr>
              <a:t>: Eylemin suç olduğunun bilinerek ve istenerek işlenmesidir,</a:t>
            </a:r>
          </a:p>
          <a:p>
            <a:pPr marL="274320" indent="-274320" eaLnBrk="1" fontAlgn="auto" hangingPunct="1">
              <a:spcAft>
                <a:spcPts val="0"/>
              </a:spcAft>
              <a:buFont typeface="Wingdings 2"/>
              <a:buChar char=""/>
              <a:defRPr/>
            </a:pPr>
            <a:r>
              <a:rPr lang="tr-TR" sz="2800" b="1" dirty="0" smtClean="0">
                <a:solidFill>
                  <a:schemeClr val="hlink"/>
                </a:solidFill>
                <a:effectLst>
                  <a:outerShdw blurRad="38100" dist="38100" dir="2700000" algn="tl">
                    <a:srgbClr val="000000"/>
                  </a:outerShdw>
                </a:effectLst>
              </a:rPr>
              <a:t>Özel Kasıt</a:t>
            </a:r>
            <a:r>
              <a:rPr lang="tr-TR" sz="2800" b="1" dirty="0" smtClean="0">
                <a:solidFill>
                  <a:srgbClr val="090FF7"/>
                </a:solidFill>
                <a:effectLst>
                  <a:outerShdw blurRad="38100" dist="38100" dir="2700000" algn="tl">
                    <a:srgbClr val="000000"/>
                  </a:outerShdw>
                </a:effectLst>
              </a:rPr>
              <a:t>: </a:t>
            </a:r>
            <a:r>
              <a:rPr lang="tr-TR" sz="2800" b="1" dirty="0" smtClean="0">
                <a:solidFill>
                  <a:srgbClr val="990099"/>
                </a:solidFill>
                <a:effectLst>
                  <a:outerShdw blurRad="38100" dist="38100" dir="2700000" algn="tl">
                    <a:srgbClr val="000000"/>
                  </a:outerShdw>
                </a:effectLst>
              </a:rPr>
              <a:t>Eylemin kendisine ya da başkasına çıkar sağlama veya zarar verme amacıyla  gerçekleştirilmesidir.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311299">
                                            <p:txEl>
                                              <p:pRg st="1" end="1"/>
                                            </p:txEl>
                                          </p:spTgt>
                                        </p:tgtEl>
                                        <p:attrNameLst>
                                          <p:attrName>style.visibility</p:attrName>
                                        </p:attrNameLst>
                                      </p:cBhvr>
                                      <p:to>
                                        <p:strVal val="visible"/>
                                      </p:to>
                                    </p:set>
                                    <p:anim calcmode="lin" valueType="num">
                                      <p:cBhvr>
                                        <p:cTn id="7" dur="300" fill="hold"/>
                                        <p:tgtEl>
                                          <p:spTgt spid="311299">
                                            <p:txEl>
                                              <p:pRg st="1" end="1"/>
                                            </p:txEl>
                                          </p:spTgt>
                                        </p:tgtEl>
                                        <p:attrNameLst>
                                          <p:attrName>ppt_w</p:attrName>
                                        </p:attrNameLst>
                                      </p:cBhvr>
                                      <p:tavLst>
                                        <p:tav tm="0">
                                          <p:val>
                                            <p:fltVal val="0"/>
                                          </p:val>
                                        </p:tav>
                                        <p:tav tm="100000">
                                          <p:val>
                                            <p:strVal val="#ppt_w"/>
                                          </p:val>
                                        </p:tav>
                                      </p:tavLst>
                                    </p:anim>
                                    <p:anim calcmode="lin" valueType="num">
                                      <p:cBhvr>
                                        <p:cTn id="8" dur="300" fill="hold"/>
                                        <p:tgtEl>
                                          <p:spTgt spid="311299">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11299">
                                            <p:txEl>
                                              <p:pRg st="2" end="2"/>
                                            </p:txEl>
                                          </p:spTgt>
                                        </p:tgtEl>
                                        <p:attrNameLst>
                                          <p:attrName>style.visibility</p:attrName>
                                        </p:attrNameLst>
                                      </p:cBhvr>
                                      <p:to>
                                        <p:strVal val="visible"/>
                                      </p:to>
                                    </p:set>
                                    <p:anim calcmode="lin" valueType="num">
                                      <p:cBhvr>
                                        <p:cTn id="13" dur="300" fill="hold"/>
                                        <p:tgtEl>
                                          <p:spTgt spid="311299">
                                            <p:txEl>
                                              <p:pRg st="2" end="2"/>
                                            </p:txEl>
                                          </p:spTgt>
                                        </p:tgtEl>
                                        <p:attrNameLst>
                                          <p:attrName>ppt_w</p:attrName>
                                        </p:attrNameLst>
                                      </p:cBhvr>
                                      <p:tavLst>
                                        <p:tav tm="0">
                                          <p:val>
                                            <p:fltVal val="0"/>
                                          </p:val>
                                        </p:tav>
                                        <p:tav tm="100000">
                                          <p:val>
                                            <p:strVal val="#ppt_w"/>
                                          </p:val>
                                        </p:tav>
                                      </p:tavLst>
                                    </p:anim>
                                    <p:anim calcmode="lin" valueType="num">
                                      <p:cBhvr>
                                        <p:cTn id="14" dur="300" fill="hold"/>
                                        <p:tgtEl>
                                          <p:spTgt spid="311299">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autoUpdateAnimBg="0"/>
    </p:bldLst>
  </p:timing>
</p:sld>
</file>

<file path=ppt/slides/slide2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684213" y="549275"/>
            <a:ext cx="7704137" cy="5543550"/>
          </a:xfrm>
        </p:spPr>
        <p:txBody>
          <a:bodyPr rtlCol="0">
            <a:normAutofit/>
          </a:bodyPr>
          <a:lstStyle/>
          <a:p>
            <a:pPr eaLnBrk="1" fontAlgn="auto" hangingPunct="1">
              <a:spcAft>
                <a:spcPts val="0"/>
              </a:spcAft>
              <a:defRPr/>
            </a:pPr>
            <a:r>
              <a:rPr lang="tr-TR" sz="5400" b="1" dirty="0" smtClean="0">
                <a:solidFill>
                  <a:schemeClr val="hlink"/>
                </a:solidFill>
                <a:effectLst>
                  <a:outerShdw blurRad="38100" dist="38100" dir="2700000" algn="tl">
                    <a:srgbClr val="000000"/>
                  </a:outerShdw>
                </a:effectLst>
              </a:rPr>
              <a:t>          KAPSAM</a:t>
            </a:r>
            <a:r>
              <a:rPr lang="tr-TR" sz="5400" b="1" dirty="0" smtClean="0">
                <a:solidFill>
                  <a:schemeClr val="hlink"/>
                </a:solidFill>
              </a:rPr>
              <a:t>:</a:t>
            </a:r>
            <a:r>
              <a:rPr lang="tr-TR" sz="5400" b="1" dirty="0" smtClean="0">
                <a:effectLst>
                  <a:outerShdw blurRad="38100" dist="38100" dir="2700000" algn="tl">
                    <a:srgbClr val="000000"/>
                  </a:outerShdw>
                </a:effectLst>
              </a:rPr>
              <a:t/>
            </a:r>
            <a:br>
              <a:rPr lang="tr-TR" sz="5400" b="1" dirty="0" smtClean="0">
                <a:effectLst>
                  <a:outerShdw blurRad="38100" dist="38100" dir="2700000" algn="tl">
                    <a:srgbClr val="000000"/>
                  </a:outerShdw>
                </a:effectLst>
              </a:rPr>
            </a:br>
            <a:r>
              <a:rPr lang="tr-TR" sz="3200" b="1" dirty="0" smtClean="0">
                <a:latin typeface="Times New Roman" pitchFamily="18" charset="0"/>
              </a:rPr>
              <a:t>Görev nedeniyle işlenen suçları kapsar.</a:t>
            </a:r>
            <a:br>
              <a:rPr lang="tr-TR" sz="3200" b="1" dirty="0" smtClean="0">
                <a:latin typeface="Times New Roman" pitchFamily="18" charset="0"/>
              </a:rPr>
            </a:br>
            <a:r>
              <a:rPr lang="tr-TR" sz="3200" b="1" dirty="0" smtClean="0">
                <a:latin typeface="Times New Roman" pitchFamily="18" charset="0"/>
              </a:rPr>
              <a:t>- Suçun memuriyet görevinden doğmuş sayılması için memuriyet işleriyle ilgili olması, diğer bir deyişle suçu doğuran fiil ile kişinin görevi arasında neden-sonuç ilişkisi (illiyet bağı) olması gerekir.</a:t>
            </a:r>
            <a:br>
              <a:rPr lang="tr-TR" sz="3200" b="1" dirty="0" smtClean="0">
                <a:latin typeface="Times New Roman" pitchFamily="18" charset="0"/>
              </a:rPr>
            </a:br>
            <a:r>
              <a:rPr lang="tr-TR" sz="3200" b="1" dirty="0" smtClean="0">
                <a:latin typeface="Times New Roman" pitchFamily="18" charset="0"/>
              </a:rPr>
              <a:t>- Görevin yapılması sırasında da olsa memuriyet göreviyle ilgisi olmayan suçlarda genel hükümler uygulanır.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slide(fromTop)">
                                      <p:cBhvr>
                                        <p:cTn id="7" dur="500"/>
                                        <p:tgtEl>
                                          <p:spTgt spid="106498"/>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1" name="Rectangle 3"/>
          <p:cNvSpPr>
            <a:spLocks noGrp="1" noChangeArrowheads="1"/>
          </p:cNvSpPr>
          <p:nvPr>
            <p:ph type="body" idx="4294967295"/>
          </p:nvPr>
        </p:nvSpPr>
        <p:spPr>
          <a:xfrm>
            <a:off x="684213" y="1341438"/>
            <a:ext cx="7704137" cy="5256212"/>
          </a:xfrm>
        </p:spPr>
        <p:txBody>
          <a:bodyPr/>
          <a:lstStyle/>
          <a:p>
            <a:pPr marL="273050" indent="-273050" eaLnBrk="1" hangingPunct="1">
              <a:lnSpc>
                <a:spcPct val="90000"/>
              </a:lnSpc>
              <a:buFont typeface="Wingdings 2" pitchFamily="18" charset="2"/>
              <a:buChar char=""/>
            </a:pPr>
            <a:r>
              <a:rPr lang="tr-TR" altLang="tr-TR" sz="2800" b="1" smtClean="0">
                <a:solidFill>
                  <a:schemeClr val="hlink"/>
                </a:solidFill>
              </a:rPr>
              <a:t>Zimmete Sebebiyet Vermek,</a:t>
            </a:r>
          </a:p>
          <a:p>
            <a:pPr marL="273050" indent="-273050" eaLnBrk="1" hangingPunct="1">
              <a:lnSpc>
                <a:spcPct val="90000"/>
              </a:lnSpc>
              <a:buFont typeface="Wingdings 2" pitchFamily="18" charset="2"/>
              <a:buChar char=""/>
            </a:pPr>
            <a:r>
              <a:rPr lang="tr-TR" altLang="tr-TR" sz="2800" b="1" smtClean="0">
                <a:solidFill>
                  <a:srgbClr val="090FF7"/>
                </a:solidFill>
              </a:rPr>
              <a:t>Keyfi ve Sert Muamele,</a:t>
            </a:r>
          </a:p>
          <a:p>
            <a:pPr marL="273050" indent="-273050" eaLnBrk="1" hangingPunct="1">
              <a:lnSpc>
                <a:spcPct val="90000"/>
              </a:lnSpc>
              <a:buFont typeface="Wingdings 2" pitchFamily="18" charset="2"/>
              <a:buChar char=""/>
            </a:pPr>
            <a:r>
              <a:rPr lang="tr-TR" altLang="tr-TR" sz="2800" b="1" smtClean="0">
                <a:solidFill>
                  <a:srgbClr val="669900"/>
                </a:solidFill>
              </a:rPr>
              <a:t>Memuriyet Sırrını İfşa Ve Kararları Tehir,</a:t>
            </a:r>
          </a:p>
          <a:p>
            <a:pPr marL="273050" indent="-273050" eaLnBrk="1" hangingPunct="1">
              <a:lnSpc>
                <a:spcPct val="90000"/>
              </a:lnSpc>
              <a:buFont typeface="Wingdings 2" pitchFamily="18" charset="2"/>
              <a:buChar char=""/>
            </a:pPr>
            <a:r>
              <a:rPr lang="tr-TR" altLang="tr-TR" sz="2800" b="1" smtClean="0">
                <a:solidFill>
                  <a:srgbClr val="FF33CC"/>
                </a:solidFill>
              </a:rPr>
              <a:t>Görevi İhmal,</a:t>
            </a:r>
          </a:p>
          <a:p>
            <a:pPr marL="273050" indent="-273050" eaLnBrk="1" hangingPunct="1">
              <a:lnSpc>
                <a:spcPct val="90000"/>
              </a:lnSpc>
              <a:buFont typeface="Wingdings 2" pitchFamily="18" charset="2"/>
              <a:buChar char=""/>
            </a:pPr>
            <a:r>
              <a:rPr lang="tr-TR" altLang="tr-TR" sz="2800" b="1" smtClean="0">
                <a:solidFill>
                  <a:srgbClr val="A50021"/>
                </a:solidFill>
              </a:rPr>
              <a:t>Öğrendiği Suçu İlgili Daireye Bildirmemek,</a:t>
            </a:r>
          </a:p>
          <a:p>
            <a:pPr marL="273050" indent="-273050" eaLnBrk="1" hangingPunct="1">
              <a:lnSpc>
                <a:spcPct val="90000"/>
              </a:lnSpc>
              <a:buFont typeface="Wingdings 2" pitchFamily="18" charset="2"/>
              <a:buChar char=""/>
            </a:pPr>
            <a:r>
              <a:rPr lang="tr-TR" altLang="tr-TR" sz="2800" b="1" smtClean="0">
                <a:solidFill>
                  <a:schemeClr val="hlink"/>
                </a:solidFill>
              </a:rPr>
              <a:t>Memurların Birlikte Görevlerini Bırakmaları Veya Gelmemeleri,</a:t>
            </a:r>
          </a:p>
          <a:p>
            <a:pPr marL="273050" indent="-273050" eaLnBrk="1" hangingPunct="1">
              <a:lnSpc>
                <a:spcPct val="90000"/>
              </a:lnSpc>
              <a:buFont typeface="Wingdings 2" pitchFamily="18" charset="2"/>
              <a:buChar char=""/>
            </a:pPr>
            <a:r>
              <a:rPr lang="tr-TR" altLang="tr-TR" sz="2800" b="1" smtClean="0">
                <a:solidFill>
                  <a:srgbClr val="660066"/>
                </a:solidFill>
              </a:rPr>
              <a:t>Memurların Ticaretle Uğraşmaları,</a:t>
            </a:r>
          </a:p>
          <a:p>
            <a:pPr marL="273050" indent="-273050" eaLnBrk="1" hangingPunct="1">
              <a:lnSpc>
                <a:spcPct val="90000"/>
              </a:lnSpc>
              <a:buFont typeface="Wingdings 2" pitchFamily="18" charset="2"/>
              <a:buChar char=""/>
            </a:pPr>
            <a:r>
              <a:rPr lang="tr-TR" altLang="tr-TR" sz="2800" b="1" smtClean="0">
                <a:solidFill>
                  <a:srgbClr val="FF33CC"/>
                </a:solidFill>
              </a:rPr>
              <a:t>Görevi Kötüye Kullanma/Suiistimal,</a:t>
            </a:r>
          </a:p>
          <a:p>
            <a:pPr marL="273050" indent="-273050" eaLnBrk="1" hangingPunct="1">
              <a:lnSpc>
                <a:spcPct val="90000"/>
              </a:lnSpc>
              <a:buFont typeface="Wingdings 2" pitchFamily="18" charset="2"/>
              <a:buChar char=""/>
            </a:pPr>
            <a:r>
              <a:rPr lang="tr-TR" altLang="tr-TR" sz="2800" b="1" smtClean="0">
                <a:solidFill>
                  <a:srgbClr val="FF9900"/>
                </a:solidFill>
              </a:rPr>
              <a:t>Evrakta Sahtekarlık,</a:t>
            </a:r>
          </a:p>
          <a:p>
            <a:pPr marL="273050" indent="-273050" eaLnBrk="1" hangingPunct="1">
              <a:lnSpc>
                <a:spcPct val="90000"/>
              </a:lnSpc>
              <a:buFont typeface="Wingdings 2" pitchFamily="18" charset="2"/>
              <a:buChar char=""/>
            </a:pPr>
            <a:r>
              <a:rPr lang="tr-TR" altLang="tr-TR" sz="2800" b="1" smtClean="0">
                <a:solidFill>
                  <a:srgbClr val="669900"/>
                </a:solidFill>
              </a:rPr>
              <a:t>237 Sayılı Taşıt Kanunu’ndaki Suç (Md.16)</a:t>
            </a:r>
          </a:p>
        </p:txBody>
      </p:sp>
      <p:sp>
        <p:nvSpPr>
          <p:cNvPr id="179203" name="Rectangle 9"/>
          <p:cNvSpPr>
            <a:spLocks noChangeArrowheads="1"/>
          </p:cNvSpPr>
          <p:nvPr/>
        </p:nvSpPr>
        <p:spPr bwMode="auto">
          <a:xfrm>
            <a:off x="755650" y="260350"/>
            <a:ext cx="7488238"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b="1">
                <a:solidFill>
                  <a:srgbClr val="003399"/>
                </a:solidFill>
                <a:latin typeface="Times New Roman" pitchFamily="18" charset="0"/>
              </a:rPr>
              <a:t>3-Görevleri nedeniyle işledikleri ve 4483 e göre (Ön incelenmesi) gereken  suçlar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 calcmode="lin" valueType="num">
                                      <p:cBhvr>
                                        <p:cTn id="7" dur="500" fill="hold"/>
                                        <p:tgtEl>
                                          <p:spTgt spid="33997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339971">
                                            <p:txEl>
                                              <p:pRg st="0" end="0"/>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339971">
                                            <p:txEl>
                                              <p:pRg st="1" end="1"/>
                                            </p:txEl>
                                          </p:spTgt>
                                        </p:tgtEl>
                                        <p:attrNameLst>
                                          <p:attrName>style.visibility</p:attrName>
                                        </p:attrNameLst>
                                      </p:cBhvr>
                                      <p:to>
                                        <p:strVal val="visible"/>
                                      </p:to>
                                    </p:set>
                                    <p:anim calcmode="lin" valueType="num">
                                      <p:cBhvr>
                                        <p:cTn id="13" dur="500" fill="hold"/>
                                        <p:tgtEl>
                                          <p:spTgt spid="339971">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339971">
                                            <p:txEl>
                                              <p:pRg st="1" end="1"/>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339971">
                                            <p:txEl>
                                              <p:pRg st="2" end="2"/>
                                            </p:txEl>
                                          </p:spTgt>
                                        </p:tgtEl>
                                        <p:attrNameLst>
                                          <p:attrName>style.visibility</p:attrName>
                                        </p:attrNameLst>
                                      </p:cBhvr>
                                      <p:to>
                                        <p:strVal val="visible"/>
                                      </p:to>
                                    </p:set>
                                    <p:anim calcmode="lin" valueType="num">
                                      <p:cBhvr>
                                        <p:cTn id="19" dur="500" fill="hold"/>
                                        <p:tgtEl>
                                          <p:spTgt spid="339971">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339971">
                                            <p:txEl>
                                              <p:pRg st="2" end="2"/>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339971">
                                            <p:txEl>
                                              <p:pRg st="3" end="3"/>
                                            </p:txEl>
                                          </p:spTgt>
                                        </p:tgtEl>
                                        <p:attrNameLst>
                                          <p:attrName>style.visibility</p:attrName>
                                        </p:attrNameLst>
                                      </p:cBhvr>
                                      <p:to>
                                        <p:strVal val="visible"/>
                                      </p:to>
                                    </p:set>
                                    <p:anim calcmode="lin" valueType="num">
                                      <p:cBhvr>
                                        <p:cTn id="25" dur="500" fill="hold"/>
                                        <p:tgtEl>
                                          <p:spTgt spid="339971">
                                            <p:txEl>
                                              <p:pRg st="3" end="3"/>
                                            </p:txEl>
                                          </p:spTgt>
                                        </p:tgtEl>
                                        <p:attrNameLst>
                                          <p:attrName>ppt_w</p:attrName>
                                        </p:attrNameLst>
                                      </p:cBhvr>
                                      <p:tavLst>
                                        <p:tav tm="0">
                                          <p:val>
                                            <p:strVal val="2/3*#ppt_w"/>
                                          </p:val>
                                        </p:tav>
                                        <p:tav tm="100000">
                                          <p:val>
                                            <p:strVal val="#ppt_w"/>
                                          </p:val>
                                        </p:tav>
                                      </p:tavLst>
                                    </p:anim>
                                    <p:anim calcmode="lin" valueType="num">
                                      <p:cBhvr>
                                        <p:cTn id="26" dur="500" fill="hold"/>
                                        <p:tgtEl>
                                          <p:spTgt spid="339971">
                                            <p:txEl>
                                              <p:pRg st="3" end="3"/>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339971">
                                            <p:txEl>
                                              <p:pRg st="4" end="4"/>
                                            </p:txEl>
                                          </p:spTgt>
                                        </p:tgtEl>
                                        <p:attrNameLst>
                                          <p:attrName>style.visibility</p:attrName>
                                        </p:attrNameLst>
                                      </p:cBhvr>
                                      <p:to>
                                        <p:strVal val="visible"/>
                                      </p:to>
                                    </p:set>
                                    <p:anim calcmode="lin" valueType="num">
                                      <p:cBhvr>
                                        <p:cTn id="31" dur="500" fill="hold"/>
                                        <p:tgtEl>
                                          <p:spTgt spid="339971">
                                            <p:txEl>
                                              <p:pRg st="4" end="4"/>
                                            </p:txEl>
                                          </p:spTgt>
                                        </p:tgtEl>
                                        <p:attrNameLst>
                                          <p:attrName>ppt_w</p:attrName>
                                        </p:attrNameLst>
                                      </p:cBhvr>
                                      <p:tavLst>
                                        <p:tav tm="0">
                                          <p:val>
                                            <p:strVal val="2/3*#ppt_w"/>
                                          </p:val>
                                        </p:tav>
                                        <p:tav tm="100000">
                                          <p:val>
                                            <p:strVal val="#ppt_w"/>
                                          </p:val>
                                        </p:tav>
                                      </p:tavLst>
                                    </p:anim>
                                    <p:anim calcmode="lin" valueType="num">
                                      <p:cBhvr>
                                        <p:cTn id="32" dur="500" fill="hold"/>
                                        <p:tgtEl>
                                          <p:spTgt spid="339971">
                                            <p:txEl>
                                              <p:pRg st="4" end="4"/>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339971">
                                            <p:txEl>
                                              <p:pRg st="5" end="5"/>
                                            </p:txEl>
                                          </p:spTgt>
                                        </p:tgtEl>
                                        <p:attrNameLst>
                                          <p:attrName>style.visibility</p:attrName>
                                        </p:attrNameLst>
                                      </p:cBhvr>
                                      <p:to>
                                        <p:strVal val="visible"/>
                                      </p:to>
                                    </p:set>
                                    <p:anim calcmode="lin" valueType="num">
                                      <p:cBhvr>
                                        <p:cTn id="37" dur="500" fill="hold"/>
                                        <p:tgtEl>
                                          <p:spTgt spid="339971">
                                            <p:txEl>
                                              <p:pRg st="5" end="5"/>
                                            </p:txEl>
                                          </p:spTgt>
                                        </p:tgtEl>
                                        <p:attrNameLst>
                                          <p:attrName>ppt_w</p:attrName>
                                        </p:attrNameLst>
                                      </p:cBhvr>
                                      <p:tavLst>
                                        <p:tav tm="0">
                                          <p:val>
                                            <p:strVal val="2/3*#ppt_w"/>
                                          </p:val>
                                        </p:tav>
                                        <p:tav tm="100000">
                                          <p:val>
                                            <p:strVal val="#ppt_w"/>
                                          </p:val>
                                        </p:tav>
                                      </p:tavLst>
                                    </p:anim>
                                    <p:anim calcmode="lin" valueType="num">
                                      <p:cBhvr>
                                        <p:cTn id="38" dur="500" fill="hold"/>
                                        <p:tgtEl>
                                          <p:spTgt spid="339971">
                                            <p:txEl>
                                              <p:pRg st="5" end="5"/>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272" fill="hold" grpId="0" nodeType="clickEffect">
                                  <p:stCondLst>
                                    <p:cond delay="0"/>
                                  </p:stCondLst>
                                  <p:childTnLst>
                                    <p:set>
                                      <p:cBhvr>
                                        <p:cTn id="42" dur="1" fill="hold">
                                          <p:stCondLst>
                                            <p:cond delay="0"/>
                                          </p:stCondLst>
                                        </p:cTn>
                                        <p:tgtEl>
                                          <p:spTgt spid="339971">
                                            <p:txEl>
                                              <p:pRg st="6" end="6"/>
                                            </p:txEl>
                                          </p:spTgt>
                                        </p:tgtEl>
                                        <p:attrNameLst>
                                          <p:attrName>style.visibility</p:attrName>
                                        </p:attrNameLst>
                                      </p:cBhvr>
                                      <p:to>
                                        <p:strVal val="visible"/>
                                      </p:to>
                                    </p:set>
                                    <p:anim calcmode="lin" valueType="num">
                                      <p:cBhvr>
                                        <p:cTn id="43" dur="500" fill="hold"/>
                                        <p:tgtEl>
                                          <p:spTgt spid="339971">
                                            <p:txEl>
                                              <p:pRg st="6" end="6"/>
                                            </p:txEl>
                                          </p:spTgt>
                                        </p:tgtEl>
                                        <p:attrNameLst>
                                          <p:attrName>ppt_w</p:attrName>
                                        </p:attrNameLst>
                                      </p:cBhvr>
                                      <p:tavLst>
                                        <p:tav tm="0">
                                          <p:val>
                                            <p:strVal val="2/3*#ppt_w"/>
                                          </p:val>
                                        </p:tav>
                                        <p:tav tm="100000">
                                          <p:val>
                                            <p:strVal val="#ppt_w"/>
                                          </p:val>
                                        </p:tav>
                                      </p:tavLst>
                                    </p:anim>
                                    <p:anim calcmode="lin" valueType="num">
                                      <p:cBhvr>
                                        <p:cTn id="44" dur="500" fill="hold"/>
                                        <p:tgtEl>
                                          <p:spTgt spid="339971">
                                            <p:txEl>
                                              <p:pRg st="6" end="6"/>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272" fill="hold" grpId="0" nodeType="clickEffect">
                                  <p:stCondLst>
                                    <p:cond delay="0"/>
                                  </p:stCondLst>
                                  <p:childTnLst>
                                    <p:set>
                                      <p:cBhvr>
                                        <p:cTn id="48" dur="1" fill="hold">
                                          <p:stCondLst>
                                            <p:cond delay="0"/>
                                          </p:stCondLst>
                                        </p:cTn>
                                        <p:tgtEl>
                                          <p:spTgt spid="339971">
                                            <p:txEl>
                                              <p:pRg st="7" end="7"/>
                                            </p:txEl>
                                          </p:spTgt>
                                        </p:tgtEl>
                                        <p:attrNameLst>
                                          <p:attrName>style.visibility</p:attrName>
                                        </p:attrNameLst>
                                      </p:cBhvr>
                                      <p:to>
                                        <p:strVal val="visible"/>
                                      </p:to>
                                    </p:set>
                                    <p:anim calcmode="lin" valueType="num">
                                      <p:cBhvr>
                                        <p:cTn id="49" dur="500" fill="hold"/>
                                        <p:tgtEl>
                                          <p:spTgt spid="339971">
                                            <p:txEl>
                                              <p:pRg st="7" end="7"/>
                                            </p:txEl>
                                          </p:spTgt>
                                        </p:tgtEl>
                                        <p:attrNameLst>
                                          <p:attrName>ppt_w</p:attrName>
                                        </p:attrNameLst>
                                      </p:cBhvr>
                                      <p:tavLst>
                                        <p:tav tm="0">
                                          <p:val>
                                            <p:strVal val="2/3*#ppt_w"/>
                                          </p:val>
                                        </p:tav>
                                        <p:tav tm="100000">
                                          <p:val>
                                            <p:strVal val="#ppt_w"/>
                                          </p:val>
                                        </p:tav>
                                      </p:tavLst>
                                    </p:anim>
                                    <p:anim calcmode="lin" valueType="num">
                                      <p:cBhvr>
                                        <p:cTn id="50" dur="500" fill="hold"/>
                                        <p:tgtEl>
                                          <p:spTgt spid="339971">
                                            <p:txEl>
                                              <p:pRg st="7" end="7"/>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272" fill="hold" grpId="0" nodeType="clickEffect">
                                  <p:stCondLst>
                                    <p:cond delay="0"/>
                                  </p:stCondLst>
                                  <p:childTnLst>
                                    <p:set>
                                      <p:cBhvr>
                                        <p:cTn id="54" dur="1" fill="hold">
                                          <p:stCondLst>
                                            <p:cond delay="0"/>
                                          </p:stCondLst>
                                        </p:cTn>
                                        <p:tgtEl>
                                          <p:spTgt spid="339971">
                                            <p:txEl>
                                              <p:pRg st="8" end="8"/>
                                            </p:txEl>
                                          </p:spTgt>
                                        </p:tgtEl>
                                        <p:attrNameLst>
                                          <p:attrName>style.visibility</p:attrName>
                                        </p:attrNameLst>
                                      </p:cBhvr>
                                      <p:to>
                                        <p:strVal val="visible"/>
                                      </p:to>
                                    </p:set>
                                    <p:anim calcmode="lin" valueType="num">
                                      <p:cBhvr>
                                        <p:cTn id="55" dur="500" fill="hold"/>
                                        <p:tgtEl>
                                          <p:spTgt spid="339971">
                                            <p:txEl>
                                              <p:pRg st="8" end="8"/>
                                            </p:txEl>
                                          </p:spTgt>
                                        </p:tgtEl>
                                        <p:attrNameLst>
                                          <p:attrName>ppt_w</p:attrName>
                                        </p:attrNameLst>
                                      </p:cBhvr>
                                      <p:tavLst>
                                        <p:tav tm="0">
                                          <p:val>
                                            <p:strVal val="2/3*#ppt_w"/>
                                          </p:val>
                                        </p:tav>
                                        <p:tav tm="100000">
                                          <p:val>
                                            <p:strVal val="#ppt_w"/>
                                          </p:val>
                                        </p:tav>
                                      </p:tavLst>
                                    </p:anim>
                                    <p:anim calcmode="lin" valueType="num">
                                      <p:cBhvr>
                                        <p:cTn id="56" dur="500" fill="hold"/>
                                        <p:tgtEl>
                                          <p:spTgt spid="339971">
                                            <p:txEl>
                                              <p:pRg st="8" end="8"/>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272" fill="hold" grpId="0" nodeType="clickEffect">
                                  <p:stCondLst>
                                    <p:cond delay="0"/>
                                  </p:stCondLst>
                                  <p:childTnLst>
                                    <p:set>
                                      <p:cBhvr>
                                        <p:cTn id="60" dur="1" fill="hold">
                                          <p:stCondLst>
                                            <p:cond delay="0"/>
                                          </p:stCondLst>
                                        </p:cTn>
                                        <p:tgtEl>
                                          <p:spTgt spid="339971">
                                            <p:txEl>
                                              <p:pRg st="9" end="9"/>
                                            </p:txEl>
                                          </p:spTgt>
                                        </p:tgtEl>
                                        <p:attrNameLst>
                                          <p:attrName>style.visibility</p:attrName>
                                        </p:attrNameLst>
                                      </p:cBhvr>
                                      <p:to>
                                        <p:strVal val="visible"/>
                                      </p:to>
                                    </p:set>
                                    <p:anim calcmode="lin" valueType="num">
                                      <p:cBhvr>
                                        <p:cTn id="61" dur="500" fill="hold"/>
                                        <p:tgtEl>
                                          <p:spTgt spid="339971">
                                            <p:txEl>
                                              <p:pRg st="9" end="9"/>
                                            </p:txEl>
                                          </p:spTgt>
                                        </p:tgtEl>
                                        <p:attrNameLst>
                                          <p:attrName>ppt_w</p:attrName>
                                        </p:attrNameLst>
                                      </p:cBhvr>
                                      <p:tavLst>
                                        <p:tav tm="0">
                                          <p:val>
                                            <p:strVal val="2/3*#ppt_w"/>
                                          </p:val>
                                        </p:tav>
                                        <p:tav tm="100000">
                                          <p:val>
                                            <p:strVal val="#ppt_w"/>
                                          </p:val>
                                        </p:tav>
                                      </p:tavLst>
                                    </p:anim>
                                    <p:anim calcmode="lin" valueType="num">
                                      <p:cBhvr>
                                        <p:cTn id="62" dur="500" fill="hold"/>
                                        <p:tgtEl>
                                          <p:spTgt spid="339971">
                                            <p:txEl>
                                              <p:pRg st="9" end="9"/>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autoUpdateAnimBg="0"/>
    </p:bldLst>
  </p:timing>
</p:sld>
</file>

<file path=ppt/slides/slide2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a:xfrm>
            <a:off x="755650" y="188913"/>
            <a:ext cx="7988300" cy="5040312"/>
          </a:xfrm>
        </p:spPr>
        <p:txBody>
          <a:bodyPr rtlCol="0">
            <a:normAutofit/>
          </a:bodyPr>
          <a:lstStyle/>
          <a:p>
            <a:pPr algn="l" eaLnBrk="1" fontAlgn="auto" hangingPunct="1">
              <a:spcAft>
                <a:spcPts val="0"/>
              </a:spcAft>
              <a:defRPr/>
            </a:pPr>
            <a:r>
              <a:rPr lang="tr-TR" b="1" dirty="0" smtClean="0">
                <a:solidFill>
                  <a:schemeClr val="hlink"/>
                </a:solidFill>
                <a:effectLst>
                  <a:outerShdw blurRad="38100" dist="38100" dir="2700000" algn="tl">
                    <a:srgbClr val="000000"/>
                  </a:outerShdw>
                </a:effectLst>
              </a:rPr>
              <a:t>  </a:t>
            </a:r>
            <a:r>
              <a:rPr lang="tr-TR" b="1" dirty="0" smtClean="0">
                <a:solidFill>
                  <a:schemeClr val="hlink"/>
                </a:solidFill>
                <a:latin typeface="Times New Roman" pitchFamily="18" charset="0"/>
              </a:rPr>
              <a:t>1-Zimmete Sebebiyet Vermek</a:t>
            </a:r>
            <a:r>
              <a:rPr lang="tr-TR" sz="2400" b="1" dirty="0" smtClean="0">
                <a:solidFill>
                  <a:schemeClr val="hlink"/>
                </a:solidFill>
                <a:latin typeface="Times New Roman" pitchFamily="18" charset="0"/>
              </a:rPr>
              <a:t>:</a:t>
            </a:r>
            <a:br>
              <a:rPr lang="tr-TR" sz="2400" b="1" dirty="0" smtClean="0">
                <a:solidFill>
                  <a:schemeClr val="hlink"/>
                </a:solidFill>
                <a:latin typeface="Times New Roman" pitchFamily="18" charset="0"/>
              </a:rPr>
            </a:br>
            <a:r>
              <a:rPr lang="tr-TR" sz="2400" b="1" dirty="0" smtClean="0"/>
              <a:t>TCK.Md.251 Devlet mallarının denetimi veya teftişi ile sorumlu olup da görevini ihmal ederek zimmetin oluşmasına veya artmasına neden olanlar “Zimmete Sebebiyet Vermek suçunu işlemiş olurlar.</a:t>
            </a:r>
            <a:br>
              <a:rPr lang="tr-TR" sz="2400" b="1" dirty="0" smtClean="0"/>
            </a:br>
            <a:r>
              <a:rPr lang="tr-TR" sz="2400" b="1" dirty="0" smtClean="0"/>
              <a:t> Teftiş ve denetim ihmali suçun maddi boyutunu oluşturmaktadır. </a:t>
            </a:r>
            <a:br>
              <a:rPr lang="tr-TR" sz="2400" b="1" dirty="0" smtClean="0"/>
            </a:br>
            <a:r>
              <a:rPr lang="tr-TR" sz="2400" b="1" dirty="0" smtClean="0"/>
              <a:t>Teftiş ve denetimin ihmali sonucu zimmet doğmamışsa ZİMMETE SEBEBİYET VERME SUÇUNDAN  söz edilmez.</a:t>
            </a:r>
          </a:p>
        </p:txBody>
      </p:sp>
      <p:sp>
        <p:nvSpPr>
          <p:cNvPr id="116739" name="Text Box 3"/>
          <p:cNvSpPr txBox="1">
            <a:spLocks noChangeArrowheads="1"/>
          </p:cNvSpPr>
          <p:nvPr/>
        </p:nvSpPr>
        <p:spPr bwMode="auto">
          <a:xfrm>
            <a:off x="1584325" y="1492250"/>
            <a:ext cx="68738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3600">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iterate type="wd">
                                    <p:tmPct val="100000"/>
                                  </p:iterate>
                                  <p:childTnLst>
                                    <p:set>
                                      <p:cBhvr>
                                        <p:cTn id="6" dur="1" fill="hold">
                                          <p:stCondLst>
                                            <p:cond delay="0"/>
                                          </p:stCondLst>
                                        </p:cTn>
                                        <p:tgtEl>
                                          <p:spTgt spid="116738"/>
                                        </p:tgtEl>
                                        <p:attrNameLst>
                                          <p:attrName>style.visibility</p:attrName>
                                        </p:attrNameLst>
                                      </p:cBhvr>
                                      <p:to>
                                        <p:strVal val="visible"/>
                                      </p:to>
                                    </p:set>
                                    <p:anim calcmode="lin" valueType="num">
                                      <p:cBhvr>
                                        <p:cTn id="7" dur="300" fill="hold"/>
                                        <p:tgtEl>
                                          <p:spTgt spid="116738"/>
                                        </p:tgtEl>
                                        <p:attrNameLst>
                                          <p:attrName>ppt_w</p:attrName>
                                        </p:attrNameLst>
                                      </p:cBhvr>
                                      <p:tavLst>
                                        <p:tav tm="0">
                                          <p:val>
                                            <p:fltVal val="0"/>
                                          </p:val>
                                        </p:tav>
                                        <p:tav tm="100000">
                                          <p:val>
                                            <p:strVal val="#ppt_w"/>
                                          </p:val>
                                        </p:tav>
                                      </p:tavLst>
                                    </p:anim>
                                    <p:anim calcmode="lin" valueType="num">
                                      <p:cBhvr>
                                        <p:cTn id="8" dur="300" fill="hold"/>
                                        <p:tgtEl>
                                          <p:spTgt spid="11673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116739"/>
                                        </p:tgtEl>
                                        <p:attrNameLst>
                                          <p:attrName>style.visibility</p:attrName>
                                        </p:attrNameLst>
                                      </p:cBhvr>
                                      <p:to>
                                        <p:strVal val="visible"/>
                                      </p:to>
                                    </p:set>
                                    <p:anim calcmode="lin" valueType="num">
                                      <p:cBhvr>
                                        <p:cTn id="13" dur="500" fill="hold"/>
                                        <p:tgtEl>
                                          <p:spTgt spid="116739"/>
                                        </p:tgtEl>
                                        <p:attrNameLst>
                                          <p:attrName>ppt_w</p:attrName>
                                        </p:attrNameLst>
                                      </p:cBhvr>
                                      <p:tavLst>
                                        <p:tav tm="0">
                                          <p:val>
                                            <p:fltVal val="0"/>
                                          </p:val>
                                        </p:tav>
                                        <p:tav tm="100000">
                                          <p:val>
                                            <p:strVal val="#ppt_w"/>
                                          </p:val>
                                        </p:tav>
                                      </p:tavLst>
                                    </p:anim>
                                    <p:anim calcmode="lin" valueType="num">
                                      <p:cBhvr>
                                        <p:cTn id="14" dur="500" fill="hold"/>
                                        <p:tgtEl>
                                          <p:spTgt spid="11673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utoUpdateAnimBg="0"/>
    </p:bldLst>
  </p:timing>
</p:sld>
</file>

<file path=ppt/slides/slide2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539750" y="333375"/>
            <a:ext cx="8102600" cy="5975350"/>
          </a:xfrm>
        </p:spPr>
        <p:txBody>
          <a:bodyPr rtlCol="0">
            <a:normAutofit fontScale="90000"/>
          </a:bodyPr>
          <a:lstStyle/>
          <a:p>
            <a:pPr algn="l" eaLnBrk="1" fontAlgn="auto" hangingPunct="1">
              <a:spcAft>
                <a:spcPts val="0"/>
              </a:spcAft>
              <a:defRPr/>
            </a:pPr>
            <a:r>
              <a:rPr lang="tr-TR" sz="3200" dirty="0" smtClean="0">
                <a:solidFill>
                  <a:schemeClr val="hlink"/>
                </a:solidFill>
                <a:latin typeface="Times New Roman" pitchFamily="18" charset="0"/>
              </a:rPr>
              <a:t>      2- Keyfi ve Sert Muamele  </a:t>
            </a:r>
            <a:br>
              <a:rPr lang="tr-TR" sz="3200" dirty="0" smtClean="0">
                <a:solidFill>
                  <a:schemeClr val="hlink"/>
                </a:solidFill>
                <a:latin typeface="Times New Roman" pitchFamily="18" charset="0"/>
              </a:rPr>
            </a:br>
            <a:r>
              <a:rPr lang="tr-TR" sz="2800" dirty="0" smtClean="0"/>
              <a:t>-</a:t>
            </a:r>
            <a:r>
              <a:rPr lang="tr-TR" sz="2800" b="1" dirty="0" smtClean="0">
                <a:latin typeface="Times New Roman" pitchFamily="18" charset="0"/>
              </a:rPr>
              <a:t>Keyfi Muamelede</a:t>
            </a:r>
            <a:r>
              <a:rPr lang="tr-TR" sz="2800" dirty="0" smtClean="0"/>
              <a:t> suçun maddi unsurunu, görevi kötüye kullanmak suretiyle keyfi muamelede bulunmak veya bulunulmasını emretmek, ya da emrettirmek oluşturur. </a:t>
            </a:r>
            <a:r>
              <a:rPr lang="tr-TR" sz="2800" dirty="0" smtClean="0">
                <a:solidFill>
                  <a:schemeClr val="hlink"/>
                </a:solidFill>
              </a:rPr>
              <a:t>Başkalarının haklarına karşı, kanunda belirtilen hallerden başka surette yapılan her türlü haksız davranış ve işlem keyfi muamele</a:t>
            </a:r>
            <a:r>
              <a:rPr lang="tr-TR" sz="2800" dirty="0" smtClean="0">
                <a:solidFill>
                  <a:schemeClr val="bg2"/>
                </a:solidFill>
              </a:rPr>
              <a:t> </a:t>
            </a:r>
            <a:r>
              <a:rPr lang="tr-TR" sz="2800" dirty="0" smtClean="0">
                <a:solidFill>
                  <a:schemeClr val="hlink"/>
                </a:solidFill>
              </a:rPr>
              <a:t>kapsamına girer</a:t>
            </a:r>
            <a:r>
              <a:rPr lang="tr-TR" sz="2800" dirty="0" smtClean="0"/>
              <a:t>. Keyfi muamelenin başkasının hakkını bozmaya yönelmiş olması yeterlidir. Keyfi muamele yapılarak ya da ihmal edilerek işlenebilir.</a:t>
            </a:r>
            <a:r>
              <a:rPr lang="tr-TR" sz="2800" dirty="0" smtClean="0">
                <a:solidFill>
                  <a:schemeClr val="bg2"/>
                </a:solidFill>
              </a:rPr>
              <a:t> </a:t>
            </a:r>
            <a:r>
              <a:rPr lang="tr-TR" sz="2800" dirty="0" smtClean="0">
                <a:solidFill>
                  <a:schemeClr val="hlink"/>
                </a:solidFill>
              </a:rPr>
              <a:t>Genel kasıt</a:t>
            </a:r>
            <a:r>
              <a:rPr lang="tr-TR" sz="2800" dirty="0" smtClean="0">
                <a:solidFill>
                  <a:schemeClr val="bg2"/>
                </a:solidFill>
              </a:rPr>
              <a:t> </a:t>
            </a:r>
            <a:r>
              <a:rPr lang="tr-TR" sz="2800" dirty="0" smtClean="0">
                <a:solidFill>
                  <a:schemeClr val="hlink"/>
                </a:solidFill>
              </a:rPr>
              <a:t>yeterlidir. </a:t>
            </a:r>
            <a:r>
              <a:rPr lang="tr-TR" sz="2800" dirty="0" smtClean="0"/>
              <a:t>Düşmanlık, kayırma, haset gibi hizmetle ilgisi bulunmayan davranışlar kastı ifade eder.</a:t>
            </a:r>
            <a:r>
              <a:rPr lang="tr-TR" sz="2800" dirty="0" smtClean="0">
                <a:solidFill>
                  <a:schemeClr val="bg2"/>
                </a:solidFill>
              </a:rPr>
              <a:t/>
            </a:r>
            <a:br>
              <a:rPr lang="tr-TR" sz="2800" dirty="0" smtClean="0">
                <a:solidFill>
                  <a:schemeClr val="bg2"/>
                </a:solidFill>
              </a:rPr>
            </a:br>
            <a:r>
              <a:rPr lang="tr-TR" sz="2800" i="1" u="sng" dirty="0" smtClean="0">
                <a:solidFill>
                  <a:schemeClr val="hlink"/>
                </a:solidFill>
              </a:rPr>
              <a:t>Örnek</a:t>
            </a:r>
            <a:r>
              <a:rPr lang="tr-TR" sz="2800" i="1" u="sng" dirty="0" smtClean="0"/>
              <a:t>: Köy muhtarının köy kahvesindeki kişileri dışarı çıkartarak kahveyi kapatması,</a:t>
            </a:r>
            <a:br>
              <a:rPr lang="tr-TR" sz="2800" i="1" u="sng" dirty="0" smtClean="0"/>
            </a:br>
            <a:endParaRPr lang="tr-TR" sz="2800" dirty="0"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iterate type="wd">
                                    <p:tmPct val="100000"/>
                                  </p:iterate>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300" fill="hold"/>
                                        <p:tgtEl>
                                          <p:spTgt spid="117762"/>
                                        </p:tgtEl>
                                        <p:attrNameLst>
                                          <p:attrName>ppt_x</p:attrName>
                                        </p:attrNameLst>
                                      </p:cBhvr>
                                      <p:tavLst>
                                        <p:tav tm="0">
                                          <p:val>
                                            <p:strVal val="#ppt_x"/>
                                          </p:val>
                                        </p:tav>
                                        <p:tav tm="100000">
                                          <p:val>
                                            <p:strVal val="#ppt_x"/>
                                          </p:val>
                                        </p:tav>
                                      </p:tavLst>
                                    </p:anim>
                                    <p:anim calcmode="lin" valueType="num">
                                      <p:cBhvr additive="base">
                                        <p:cTn id="8" dur="300" fill="hold"/>
                                        <p:tgtEl>
                                          <p:spTgt spid="11776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p:cNvSpPr>
            <a:spLocks noGrp="1" noChangeArrowheads="1"/>
          </p:cNvSpPr>
          <p:nvPr>
            <p:ph type="title" idx="4294967295"/>
          </p:nvPr>
        </p:nvSpPr>
        <p:spPr>
          <a:xfrm>
            <a:off x="539750" y="908050"/>
            <a:ext cx="8208963" cy="4824413"/>
          </a:xfrm>
        </p:spPr>
        <p:txBody>
          <a:bodyPr/>
          <a:lstStyle/>
          <a:p>
            <a:pPr algn="just" eaLnBrk="1" hangingPunct="1"/>
            <a:r>
              <a:rPr lang="tr-TR" altLang="tr-TR" sz="2800" b="1" smtClean="0">
                <a:latin typeface="Times New Roman" pitchFamily="18" charset="0"/>
              </a:rPr>
              <a:t>Sert Muamele</a:t>
            </a:r>
            <a:r>
              <a:rPr lang="tr-TR" altLang="tr-TR" sz="2800" smtClean="0">
                <a:latin typeface="Times New Roman" pitchFamily="18" charset="0"/>
              </a:rPr>
              <a:t>:</a:t>
            </a:r>
            <a:r>
              <a:rPr lang="tr-TR" altLang="tr-TR" sz="2800" smtClean="0"/>
              <a:t> </a:t>
            </a:r>
            <a:r>
              <a:rPr lang="tr-TR" altLang="tr-TR" sz="2800" smtClean="0">
                <a:solidFill>
                  <a:srgbClr val="990099"/>
                </a:solidFill>
              </a:rPr>
              <a:t>Memurun görev yaparken gereksiz ve sert muamelelerle bir şahsın yasa hükmüne ve hükümet emirlerine itaat etmemesine neden olmasıdır</a:t>
            </a:r>
            <a:r>
              <a:rPr lang="tr-TR" altLang="tr-TR" sz="2800" smtClean="0"/>
              <a:t>. Memurun herhangi bir şahsa bağırıp çağırması, asık surat göstermesi,….gibi hallerle sert muamelede bulunmaması gerekir. </a:t>
            </a:r>
            <a:r>
              <a:rPr lang="tr-TR" altLang="tr-TR" sz="2800" smtClean="0">
                <a:solidFill>
                  <a:schemeClr val="hlink"/>
                </a:solidFill>
              </a:rPr>
              <a:t>Sert muamelenin bu muameleye hedef olan kişiyi, kanun ve idari emirlere uymamaya zorlaması, tahrik etmesi gerekir. </a:t>
            </a:r>
            <a:r>
              <a:rPr lang="tr-TR" altLang="tr-TR" sz="2800" smtClean="0"/>
              <a:t>İtaatsizliğe neden sert muamele olmalı, değilse suç oluşmaz. </a:t>
            </a:r>
            <a:r>
              <a:rPr lang="tr-TR" altLang="tr-TR" sz="2800" smtClean="0">
                <a:solidFill>
                  <a:schemeClr val="accent2"/>
                </a:solidFill>
              </a:rPr>
              <a:t>Gene</a:t>
            </a:r>
            <a:r>
              <a:rPr lang="tr-TR" altLang="tr-TR" sz="2800" smtClean="0">
                <a:solidFill>
                  <a:schemeClr val="bg2"/>
                </a:solidFill>
              </a:rPr>
              <a:t>l </a:t>
            </a:r>
            <a:r>
              <a:rPr lang="tr-TR" altLang="tr-TR" sz="2800" smtClean="0">
                <a:solidFill>
                  <a:schemeClr val="accent2"/>
                </a:solidFill>
              </a:rPr>
              <a:t>kasıt yeterlidir</a:t>
            </a:r>
            <a:r>
              <a:rPr lang="tr-TR" altLang="tr-TR" sz="2800" smtClean="0">
                <a:solidFill>
                  <a:schemeClr val="bg2"/>
                </a:solidFill>
              </a:rPr>
              <a:t>. </a:t>
            </a:r>
            <a:r>
              <a:rPr lang="tr-TR" altLang="tr-TR" sz="2800" i="1" u="sng" smtClean="0"/>
              <a:t>Örnek:Salma parasını tahsil etmek için uygun yol varken, mağdurun zorla götürülmesi,</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iterate type="wd">
                                    <p:tmPct val="100000"/>
                                  </p:iterate>
                                  <p:childTnLst>
                                    <p:set>
                                      <p:cBhvr>
                                        <p:cTn id="6" dur="1" fill="hold">
                                          <p:stCondLst>
                                            <p:cond delay="0"/>
                                          </p:stCondLst>
                                        </p:cTn>
                                        <p:tgtEl>
                                          <p:spTgt spid="210946"/>
                                        </p:tgtEl>
                                        <p:attrNameLst>
                                          <p:attrName>style.visibility</p:attrName>
                                        </p:attrNameLst>
                                      </p:cBhvr>
                                      <p:to>
                                        <p:strVal val="visible"/>
                                      </p:to>
                                    </p:set>
                                    <p:anim calcmode="lin" valueType="num">
                                      <p:cBhvr additive="base">
                                        <p:cTn id="7" dur="300" fill="hold"/>
                                        <p:tgtEl>
                                          <p:spTgt spid="210946"/>
                                        </p:tgtEl>
                                        <p:attrNameLst>
                                          <p:attrName>ppt_x</p:attrName>
                                        </p:attrNameLst>
                                      </p:cBhvr>
                                      <p:tavLst>
                                        <p:tav tm="0">
                                          <p:val>
                                            <p:strVal val="#ppt_x"/>
                                          </p:val>
                                        </p:tav>
                                        <p:tav tm="100000">
                                          <p:val>
                                            <p:strVal val="#ppt_x"/>
                                          </p:val>
                                        </p:tav>
                                      </p:tavLst>
                                    </p:anim>
                                    <p:anim calcmode="lin" valueType="num">
                                      <p:cBhvr additive="base">
                                        <p:cTn id="8" dur="300" fill="hold"/>
                                        <p:tgtEl>
                                          <p:spTgt spid="2109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2"/>
          <p:cNvSpPr>
            <a:spLocks noGrp="1" noChangeArrowheads="1"/>
          </p:cNvSpPr>
          <p:nvPr>
            <p:ph type="title" idx="4294967295"/>
          </p:nvPr>
        </p:nvSpPr>
        <p:spPr>
          <a:xfrm>
            <a:off x="323850" y="333375"/>
            <a:ext cx="8424863" cy="4814888"/>
          </a:xfrm>
        </p:spPr>
        <p:txBody>
          <a:bodyPr rtlCol="0">
            <a:normAutofit/>
          </a:bodyPr>
          <a:lstStyle/>
          <a:p>
            <a:pPr algn="l" eaLnBrk="1" fontAlgn="auto" hangingPunct="1">
              <a:spcAft>
                <a:spcPts val="0"/>
              </a:spcAft>
              <a:defRPr/>
            </a:pPr>
            <a:r>
              <a:rPr lang="tr-TR" sz="2800" dirty="0" smtClean="0">
                <a:solidFill>
                  <a:schemeClr val="hlink"/>
                </a:solidFill>
                <a:effectLst>
                  <a:outerShdw blurRad="38100" dist="38100" dir="2700000" algn="tl">
                    <a:srgbClr val="000000"/>
                  </a:outerShdw>
                </a:effectLst>
                <a:latin typeface="Times New Roman" pitchFamily="18" charset="0"/>
              </a:rPr>
              <a:t> </a:t>
            </a:r>
            <a:r>
              <a:rPr lang="tr-TR" sz="3200" dirty="0" smtClean="0">
                <a:solidFill>
                  <a:schemeClr val="hlink"/>
                </a:solidFill>
                <a:effectLst>
                  <a:outerShdw blurRad="38100" dist="38100" dir="2700000" algn="tl">
                    <a:srgbClr val="000000"/>
                  </a:outerShdw>
                </a:effectLst>
                <a:latin typeface="Times New Roman" pitchFamily="18" charset="0"/>
              </a:rPr>
              <a:t>3-Memuriyet Sırrını İfşa ve Kararları Tehir </a:t>
            </a:r>
            <a:br>
              <a:rPr lang="tr-TR" sz="3200" dirty="0" smtClean="0">
                <a:solidFill>
                  <a:schemeClr val="hlink"/>
                </a:solidFill>
                <a:effectLst>
                  <a:outerShdw blurRad="38100" dist="38100" dir="2700000" algn="tl">
                    <a:srgbClr val="000000"/>
                  </a:outerShdw>
                </a:effectLst>
                <a:latin typeface="Times New Roman" pitchFamily="18" charset="0"/>
              </a:rPr>
            </a:br>
            <a:r>
              <a:rPr lang="tr-TR" sz="2800" dirty="0" smtClean="0">
                <a:solidFill>
                  <a:schemeClr val="hlink"/>
                </a:solidFill>
                <a:effectLst>
                  <a:outerShdw blurRad="38100" dist="38100" dir="2700000" algn="tl">
                    <a:srgbClr val="000000"/>
                  </a:outerShdw>
                </a:effectLst>
                <a:latin typeface="Times New Roman" pitchFamily="18" charset="0"/>
              </a:rPr>
              <a:t/>
            </a:r>
            <a:br>
              <a:rPr lang="tr-TR" sz="2800" dirty="0" smtClean="0">
                <a:solidFill>
                  <a:schemeClr val="hlink"/>
                </a:solidFill>
                <a:effectLst>
                  <a:outerShdw blurRad="38100" dist="38100" dir="2700000" algn="tl">
                    <a:srgbClr val="000000"/>
                  </a:outerShdw>
                </a:effectLst>
                <a:latin typeface="Times New Roman" pitchFamily="18" charset="0"/>
              </a:rPr>
            </a:br>
            <a:r>
              <a:rPr lang="tr-TR" sz="2800" dirty="0" smtClean="0">
                <a:solidFill>
                  <a:schemeClr val="hlink"/>
                </a:solidFill>
                <a:effectLst>
                  <a:outerShdw blurRad="38100" dist="38100" dir="2700000" algn="tl">
                    <a:srgbClr val="000000"/>
                  </a:outerShdw>
                </a:effectLst>
                <a:latin typeface="Times New Roman" pitchFamily="18" charset="0"/>
              </a:rPr>
              <a:t>(TCK.258) </a:t>
            </a:r>
            <a:r>
              <a:rPr lang="tr-TR" sz="2800" dirty="0" smtClean="0">
                <a:solidFill>
                  <a:schemeClr val="accent2"/>
                </a:solidFill>
                <a:effectLst>
                  <a:outerShdw blurRad="38100" dist="38100" dir="2700000" algn="tl">
                    <a:srgbClr val="000000"/>
                  </a:outerShdw>
                </a:effectLst>
                <a:latin typeface="Times New Roman" pitchFamily="18" charset="0"/>
              </a:rPr>
              <a:t>Nitelik yönünden gizlilik </a:t>
            </a:r>
            <a:r>
              <a:rPr lang="tr-TR" sz="2800" dirty="0" err="1" smtClean="0">
                <a:solidFill>
                  <a:schemeClr val="accent2"/>
                </a:solidFill>
                <a:effectLst>
                  <a:outerShdw blurRad="38100" dist="38100" dir="2700000" algn="tl">
                    <a:srgbClr val="000000"/>
                  </a:outerShdw>
                </a:effectLst>
                <a:latin typeface="Times New Roman" pitchFamily="18" charset="0"/>
              </a:rPr>
              <a:t>arzeden</a:t>
            </a:r>
            <a:r>
              <a:rPr lang="tr-TR" sz="2800" dirty="0" smtClean="0">
                <a:solidFill>
                  <a:schemeClr val="accent2"/>
                </a:solidFill>
                <a:effectLst>
                  <a:outerShdw blurRad="38100" dist="38100" dir="2700000" algn="tl">
                    <a:srgbClr val="000000"/>
                  </a:outerShdw>
                </a:effectLst>
                <a:latin typeface="Times New Roman" pitchFamily="18" charset="0"/>
              </a:rPr>
              <a:t>; belge,karar ve emirlerin kamuya duyurulması, yayınlanması, başkalarının öğrenmesinin kolaylaştırılması, Fiil eylemle olabileceği gibi, ihmalle de olabilir. (belgenin bulunduğu yerin açık bırakılması gibi) </a:t>
            </a:r>
            <a:r>
              <a:rPr lang="tr-TR" sz="2800" dirty="0" smtClean="0">
                <a:solidFill>
                  <a:schemeClr val="hlink"/>
                </a:solidFill>
                <a:effectLst>
                  <a:outerShdw blurRad="38100" dist="38100" dir="2700000" algn="tl">
                    <a:srgbClr val="000000"/>
                  </a:outerShdw>
                </a:effectLst>
                <a:latin typeface="Times New Roman" pitchFamily="18" charset="0"/>
              </a:rPr>
              <a:t>Genel kasıt yeterlidir</a:t>
            </a:r>
            <a:r>
              <a:rPr lang="tr-TR" sz="2800" dirty="0" smtClean="0">
                <a:solidFill>
                  <a:schemeClr val="accent2"/>
                </a:solidFill>
                <a:effectLst>
                  <a:outerShdw blurRad="38100" dist="38100" dir="2700000" algn="tl">
                    <a:srgbClr val="000000"/>
                  </a:outerShdw>
                </a:effectLst>
                <a:latin typeface="Times New Roman" pitchFamily="18" charset="0"/>
              </a:rPr>
              <a:t>. Bilmeme sorumluluğu ortadan kaldırmaz.</a:t>
            </a:r>
            <a:r>
              <a:rPr lang="tr-TR" sz="2800" dirty="0" smtClean="0">
                <a:effectLst>
                  <a:outerShdw blurRad="38100" dist="38100" dir="2700000" algn="tl">
                    <a:srgbClr val="000000"/>
                  </a:outerShdw>
                </a:effectLst>
                <a:latin typeface="Times New Roman" pitchFamily="18" charset="0"/>
              </a:rPr>
              <a:t> </a:t>
            </a:r>
            <a:r>
              <a:rPr lang="tr-TR" sz="2800" dirty="0" smtClean="0">
                <a:solidFill>
                  <a:schemeClr val="hlink"/>
                </a:solidFill>
                <a:effectLst>
                  <a:outerShdw blurRad="38100" dist="38100" dir="2700000" algn="tl">
                    <a:srgbClr val="000000"/>
                  </a:outerShdw>
                </a:effectLst>
                <a:latin typeface="Times New Roman" pitchFamily="18" charset="0"/>
              </a:rPr>
              <a:t>Yayınlanması  ve duyurulması devletçe istenen kararların, bir mazeret olmaksızın geciktirilmesi de suç sayılır</a:t>
            </a:r>
            <a:r>
              <a:rPr lang="tr-TR" sz="2800" dirty="0" smtClean="0">
                <a:effectLst>
                  <a:outerShdw blurRad="38100" dist="38100" dir="2700000" algn="tl">
                    <a:srgbClr val="000000"/>
                  </a:outerShdw>
                </a:effectLst>
                <a:latin typeface="Times New Roman" pitchFamily="18" charset="0"/>
              </a:rPr>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down)">
                                      <p:cBhvr>
                                        <p:cTn id="7" dur="500"/>
                                        <p:tgtEl>
                                          <p:spTgt spid="196610"/>
                                        </p:tgtEl>
                                      </p:cBhvr>
                                    </p:animEffect>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a:xfrm>
            <a:off x="250825" y="549275"/>
            <a:ext cx="8893175" cy="5040313"/>
          </a:xfrm>
        </p:spPr>
        <p:txBody>
          <a:bodyPr rtlCol="0">
            <a:normAutofit fontScale="90000"/>
          </a:bodyPr>
          <a:lstStyle/>
          <a:p>
            <a:pPr algn="l" eaLnBrk="1" fontAlgn="auto" hangingPunct="1">
              <a:spcAft>
                <a:spcPts val="0"/>
              </a:spcAft>
              <a:defRPr/>
            </a:pPr>
            <a:r>
              <a:rPr lang="tr-TR" sz="2800" b="1" dirty="0" smtClean="0">
                <a:solidFill>
                  <a:schemeClr val="hlink"/>
                </a:solidFill>
                <a:effectLst>
                  <a:outerShdw blurRad="38100" dist="38100" dir="2700000" algn="tl">
                    <a:srgbClr val="000000"/>
                  </a:outerShdw>
                </a:effectLst>
                <a:latin typeface="Times New Roman" pitchFamily="18" charset="0"/>
              </a:rPr>
              <a:t>4-Görevi İhmal</a:t>
            </a:r>
            <a:r>
              <a:rPr lang="tr-TR" sz="2800" b="1" dirty="0" smtClean="0">
                <a:solidFill>
                  <a:schemeClr val="hlink"/>
                </a:solidFill>
                <a:effectLst>
                  <a:outerShdw blurRad="38100" dist="38100" dir="2700000" algn="tl">
                    <a:srgbClr val="000000"/>
                  </a:outerShdw>
                </a:effectLst>
                <a:latin typeface="Times New Roman" pitchFamily="18" charset="0"/>
                <a:sym typeface="Wingdings" pitchFamily="2" charset="2"/>
              </a:rPr>
              <a:t> (TCK. 251 md</a:t>
            </a:r>
            <a:r>
              <a:rPr lang="tr-TR" sz="2800" b="1" dirty="0" smtClean="0">
                <a:effectLst>
                  <a:outerShdw blurRad="38100" dist="38100" dir="2700000" algn="tl">
                    <a:srgbClr val="000000"/>
                  </a:outerShdw>
                </a:effectLst>
                <a:latin typeface="Times New Roman" pitchFamily="18" charset="0"/>
                <a:sym typeface="Wingdings" pitchFamily="2" charset="2"/>
              </a:rPr>
              <a:t>.)</a:t>
            </a:r>
            <a:r>
              <a:rPr lang="tr-TR" b="1" dirty="0" smtClean="0">
                <a:effectLst>
                  <a:outerShdw blurRad="38100" dist="38100" dir="2700000" algn="tl">
                    <a:srgbClr val="000000"/>
                  </a:outerShdw>
                </a:effectLst>
                <a:sym typeface="Wingdings" pitchFamily="2" charset="2"/>
              </a:rPr>
              <a:t> </a:t>
            </a:r>
            <a:r>
              <a:rPr lang="tr-TR" sz="3100" dirty="0" smtClean="0">
                <a:sym typeface="Wingdings" pitchFamily="2" charset="2"/>
              </a:rPr>
              <a:t>Memurun görevini yapmaması veya geç yapması,memurluk görevini ihmal etmesi yasa emirlerinin kasten yerine getirilmemesi halidir. </a:t>
            </a:r>
            <a:r>
              <a:rPr lang="tr-TR" sz="3100" dirty="0" smtClean="0">
                <a:solidFill>
                  <a:schemeClr val="hlink"/>
                </a:solidFill>
                <a:sym typeface="Wingdings" pitchFamily="2" charset="2"/>
              </a:rPr>
              <a:t>Memurun bu görevini bilerek ve isteyerek ihmal etmesi,geciktirmesi veya amirinin yasalara uygun olarak vermiş olduğu emirleri geçerli bir neden olmaksızın yapmamış olması gerekir. </a:t>
            </a:r>
            <a:r>
              <a:rPr lang="tr-TR" sz="3100" dirty="0" smtClean="0">
                <a:sym typeface="Wingdings" pitchFamily="2" charset="2"/>
              </a:rPr>
              <a:t>Genel kasıt yeterlidir, özel kasıt aranmaz. </a:t>
            </a:r>
            <a:r>
              <a:rPr lang="tr-TR" sz="3100" dirty="0" smtClean="0">
                <a:solidFill>
                  <a:schemeClr val="hlink"/>
                </a:solidFill>
                <a:sym typeface="Wingdings" pitchFamily="2" charset="2"/>
              </a:rPr>
              <a:t>İhmal durumu yanlış bilmekten,yaptığının doğru olduğuna dair samimi inancı içerisinde meydana gelmiş ise kasıt düşünülmeyebilir. </a:t>
            </a:r>
            <a:r>
              <a:rPr lang="tr-TR" sz="3100" b="1" i="1" u="sng" dirty="0" smtClean="0">
                <a:sym typeface="Wingdings" pitchFamily="2" charset="2"/>
              </a:rPr>
              <a:t>Örnek</a:t>
            </a:r>
            <a:r>
              <a:rPr lang="tr-TR" sz="3100" i="1" u="sng" dirty="0" smtClean="0">
                <a:sym typeface="Wingdings" pitchFamily="2" charset="2"/>
              </a:rPr>
              <a:t>: Muhtarın kendisine yapılan ihbarı ilgili makama bildirmemesi,</a:t>
            </a:r>
            <a:r>
              <a:rPr lang="tr-TR" sz="3100" i="1" u="sng" dirty="0" smtClean="0">
                <a:solidFill>
                  <a:schemeClr val="bg2"/>
                </a:solidFill>
                <a:sym typeface="Wingdings" pitchFamily="2" charset="2"/>
              </a:rPr>
              <a:t> </a:t>
            </a:r>
            <a:r>
              <a:rPr lang="tr-TR" sz="3100" i="1" u="sng" dirty="0" smtClean="0">
                <a:solidFill>
                  <a:schemeClr val="hlink"/>
                </a:solidFill>
                <a:sym typeface="Wingdings" pitchFamily="2" charset="2"/>
              </a:rPr>
              <a:t>Kaldırıma onarım için dökülen çakılların yanına uyarı işareti koymayarak kazaya neden </a:t>
            </a:r>
            <a:r>
              <a:rPr lang="tr-TR" sz="3100" i="1" u="sng" dirty="0" smtClean="0">
                <a:sym typeface="Wingdings" pitchFamily="2" charset="2"/>
              </a:rPr>
              <a:t>olmak,Vergi dairesindeki bekçinin izin almadan görevini terk etmesi ve hırsızlığa neden olması.</a:t>
            </a:r>
            <a:endParaRPr lang="tr-TR" sz="3100" i="1" u="sng" dirty="0" smtClean="0"/>
          </a:p>
        </p:txBody>
      </p:sp>
      <p:sp>
        <p:nvSpPr>
          <p:cNvPr id="184323" name="Text Box 3"/>
          <p:cNvSpPr txBox="1">
            <a:spLocks noChangeArrowheads="1"/>
          </p:cNvSpPr>
          <p:nvPr/>
        </p:nvSpPr>
        <p:spPr bwMode="auto">
          <a:xfrm>
            <a:off x="1584325" y="1492250"/>
            <a:ext cx="1841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3600">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checkerboard(across)">
                                      <p:cBhvr>
                                        <p:cTn id="7" dur="500"/>
                                        <p:tgtEl>
                                          <p:spTgt spid="11981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a:xfrm>
            <a:off x="755650" y="836613"/>
            <a:ext cx="7783513" cy="4321175"/>
          </a:xfrm>
        </p:spPr>
        <p:txBody>
          <a:bodyPr rtlCol="0">
            <a:normAutofit/>
          </a:bodyPr>
          <a:lstStyle/>
          <a:p>
            <a:pPr eaLnBrk="1" fontAlgn="auto" hangingPunct="1">
              <a:spcAft>
                <a:spcPts val="0"/>
              </a:spcAft>
              <a:defRPr/>
            </a:pPr>
            <a:r>
              <a:rPr lang="tr-TR" sz="3200" dirty="0" smtClean="0">
                <a:solidFill>
                  <a:schemeClr val="hlink"/>
                </a:solidFill>
                <a:effectLst>
                  <a:outerShdw blurRad="38100" dist="38100" dir="2700000" algn="tl">
                    <a:srgbClr val="000000"/>
                  </a:outerShdw>
                </a:effectLst>
                <a:latin typeface="Times New Roman" pitchFamily="18" charset="0"/>
              </a:rPr>
              <a:t>5-Öğrendiği Suçu İlgili Daireye Bildirmemek</a:t>
            </a:r>
            <a:br>
              <a:rPr lang="tr-TR" sz="3200" dirty="0" smtClean="0">
                <a:solidFill>
                  <a:schemeClr val="hlink"/>
                </a:solidFill>
                <a:effectLst>
                  <a:outerShdw blurRad="38100" dist="38100" dir="2700000" algn="tl">
                    <a:srgbClr val="000000"/>
                  </a:outerShdw>
                </a:effectLst>
                <a:latin typeface="Times New Roman" pitchFamily="18" charset="0"/>
              </a:rPr>
            </a:br>
            <a:r>
              <a:rPr lang="tr-TR" sz="3200" dirty="0" smtClean="0">
                <a:solidFill>
                  <a:schemeClr val="hlink"/>
                </a:solidFill>
                <a:effectLst>
                  <a:outerShdw blurRad="38100" dist="38100" dir="2700000" algn="tl">
                    <a:srgbClr val="000000"/>
                  </a:outerShdw>
                </a:effectLst>
                <a:latin typeface="Times New Roman" pitchFamily="18" charset="0"/>
              </a:rPr>
              <a:t>                 </a:t>
            </a:r>
            <a:r>
              <a:rPr lang="tr-TR" sz="2800" dirty="0" smtClean="0">
                <a:solidFill>
                  <a:schemeClr val="hlink"/>
                </a:solidFill>
                <a:effectLst>
                  <a:outerShdw blurRad="38100" dist="38100" dir="2700000" algn="tl">
                    <a:srgbClr val="000000"/>
                  </a:outerShdw>
                </a:effectLst>
                <a:latin typeface="Times New Roman" pitchFamily="18" charset="0"/>
              </a:rPr>
              <a:t>  </a:t>
            </a:r>
            <a:r>
              <a:rPr lang="tr-TR" sz="2800" dirty="0" smtClean="0">
                <a:solidFill>
                  <a:schemeClr val="hlink"/>
                </a:solidFill>
                <a:effectLst>
                  <a:outerShdw blurRad="38100" dist="38100" dir="2700000" algn="tl">
                    <a:srgbClr val="000000"/>
                  </a:outerShdw>
                </a:effectLst>
                <a:latin typeface="Times New Roman" pitchFamily="18" charset="0"/>
                <a:sym typeface="Wingdings" pitchFamily="2" charset="2"/>
              </a:rPr>
              <a:t>(TCK. 279. Md)</a:t>
            </a:r>
            <a:br>
              <a:rPr lang="tr-TR" sz="2800" dirty="0" smtClean="0">
                <a:solidFill>
                  <a:schemeClr val="hlink"/>
                </a:solidFill>
                <a:effectLst>
                  <a:outerShdw blurRad="38100" dist="38100" dir="2700000" algn="tl">
                    <a:srgbClr val="000000"/>
                  </a:outerShdw>
                </a:effectLst>
                <a:latin typeface="Times New Roman" pitchFamily="18" charset="0"/>
                <a:sym typeface="Wingdings" pitchFamily="2" charset="2"/>
              </a:rPr>
            </a:br>
            <a:r>
              <a:rPr lang="tr-TR" sz="2400" b="1" dirty="0" smtClean="0">
                <a:solidFill>
                  <a:schemeClr val="accent2"/>
                </a:solidFill>
                <a:effectLst>
                  <a:outerShdw blurRad="38100" dist="38100" dir="2700000" algn="tl">
                    <a:srgbClr val="000000"/>
                  </a:outerShdw>
                </a:effectLst>
                <a:latin typeface="Times New Roman" pitchFamily="18" charset="0"/>
                <a:sym typeface="Wingdings" pitchFamily="2" charset="2"/>
              </a:rPr>
              <a:t>Memurun görevini yaptığı sırada, görevine ilişkin olarak kamu adına doğrudan kovuşturulması gereken bir suçu öğrenip ait olduğu daireye bildirmekte ihmal ve gecikme göstermesi bu suçu oluşturur. </a:t>
            </a:r>
            <a:r>
              <a:rPr lang="tr-TR" sz="2400" b="1" dirty="0" smtClean="0">
                <a:solidFill>
                  <a:schemeClr val="hlink"/>
                </a:solidFill>
                <a:effectLst>
                  <a:outerShdw blurRad="38100" dist="38100" dir="2700000" algn="tl">
                    <a:srgbClr val="000000"/>
                  </a:outerShdw>
                </a:effectLst>
                <a:latin typeface="Times New Roman" pitchFamily="18" charset="0"/>
                <a:sym typeface="Wingdings" pitchFamily="2" charset="2"/>
              </a:rPr>
              <a:t>Genel kasıt gerekir. </a:t>
            </a:r>
            <a:r>
              <a:rPr lang="tr-TR" sz="2400" b="1" i="1" u="sng" dirty="0" smtClean="0">
                <a:effectLst>
                  <a:outerShdw blurRad="38100" dist="38100" dir="2700000" algn="tl">
                    <a:srgbClr val="FFFFFF"/>
                  </a:outerShdw>
                </a:effectLst>
                <a:latin typeface="Times New Roman" pitchFamily="18" charset="0"/>
                <a:sym typeface="Wingdings" pitchFamily="2" charset="2"/>
              </a:rPr>
              <a:t>Örnek:Devlet ormanında ağaç kesilmesini gören muhtarın suçu orman dairesine bildirmemesi, köy tüzel kişiliği adına ceza kesmesi,</a:t>
            </a:r>
            <a:endParaRPr lang="tr-TR" sz="2400" b="1" i="1" u="sng" dirty="0" smtClean="0">
              <a:effectLst>
                <a:outerShdw blurRad="38100" dist="38100" dir="2700000" algn="tl">
                  <a:srgbClr val="FFFFFF"/>
                </a:outerShdw>
              </a:effectLst>
              <a:latin typeface="Times New Roman" pitchFamily="18" charset="0"/>
            </a:endParaRPr>
          </a:p>
        </p:txBody>
      </p:sp>
      <p:sp>
        <p:nvSpPr>
          <p:cNvPr id="120835" name="Text Box 3"/>
          <p:cNvSpPr txBox="1">
            <a:spLocks noChangeArrowheads="1"/>
          </p:cNvSpPr>
          <p:nvPr/>
        </p:nvSpPr>
        <p:spPr bwMode="auto">
          <a:xfrm>
            <a:off x="1584325" y="1492250"/>
            <a:ext cx="1841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3600">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checkerboard(across)">
                                      <p:cBhvr>
                                        <p:cTn id="7" dur="500"/>
                                        <p:tgtEl>
                                          <p:spTgt spid="12083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nodePh="1">
                                  <p:stCondLst>
                                    <p:cond delay="0"/>
                                  </p:stCondLst>
                                  <p:endCondLst>
                                    <p:cond evt="begin" delay="0">
                                      <p:tn val="10"/>
                                    </p:cond>
                                  </p:endCondLst>
                                  <p:childTnLst>
                                    <p:set>
                                      <p:cBhvr>
                                        <p:cTn id="11" dur="1" fill="hold">
                                          <p:stCondLst>
                                            <p:cond delay="0"/>
                                          </p:stCondLst>
                                        </p:cTn>
                                        <p:tgtEl>
                                          <p:spTgt spid="120835"/>
                                        </p:tgtEl>
                                        <p:attrNameLst>
                                          <p:attrName>style.visibility</p:attrName>
                                        </p:attrNameLst>
                                      </p:cBhvr>
                                      <p:to>
                                        <p:strVal val="visible"/>
                                      </p:to>
                                    </p:set>
                                    <p:anim calcmode="lin" valueType="num">
                                      <p:cBhvr additive="base">
                                        <p:cTn id="12" dur="5000" fill="hold"/>
                                        <p:tgtEl>
                                          <p:spTgt spid="120835"/>
                                        </p:tgtEl>
                                        <p:attrNameLst>
                                          <p:attrName>ppt_x</p:attrName>
                                        </p:attrNameLst>
                                      </p:cBhvr>
                                      <p:tavLst>
                                        <p:tav tm="0">
                                          <p:val>
                                            <p:strVal val="#ppt_x"/>
                                          </p:val>
                                        </p:tav>
                                        <p:tav tm="100000">
                                          <p:val>
                                            <p:strVal val="#ppt_x"/>
                                          </p:val>
                                        </p:tav>
                                      </p:tavLst>
                                    </p:anim>
                                    <p:anim calcmode="lin" valueType="num">
                                      <p:cBhvr additive="base">
                                        <p:cTn id="13" dur="5000" fill="hold"/>
                                        <p:tgtEl>
                                          <p:spTgt spid="12083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Lst>
  </p:timing>
</p:sld>
</file>

<file path=ppt/slides/slide2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a:xfrm>
            <a:off x="323850" y="333375"/>
            <a:ext cx="8367713" cy="5759450"/>
          </a:xfrm>
        </p:spPr>
        <p:txBody>
          <a:bodyPr rtlCol="0">
            <a:normAutofit/>
          </a:bodyPr>
          <a:lstStyle/>
          <a:p>
            <a:pPr eaLnBrk="1" fontAlgn="auto" hangingPunct="1">
              <a:spcAft>
                <a:spcPts val="0"/>
              </a:spcAft>
              <a:defRPr/>
            </a:pPr>
            <a:r>
              <a:rPr lang="tr-TR" sz="2800" b="1" dirty="0" smtClean="0">
                <a:solidFill>
                  <a:schemeClr val="hlink"/>
                </a:solidFill>
                <a:effectLst>
                  <a:outerShdw blurRad="38100" dist="38100" dir="2700000" algn="tl">
                    <a:srgbClr val="000000"/>
                  </a:outerShdw>
                </a:effectLst>
                <a:latin typeface="Times New Roman" pitchFamily="18" charset="0"/>
              </a:rPr>
              <a:t>      6-Memurların Birlikte Görevlerini Bırakmaları veya Gelmemeleri (TCK. 260)</a:t>
            </a:r>
            <a:br>
              <a:rPr lang="tr-TR" sz="2800" b="1" dirty="0" smtClean="0">
                <a:solidFill>
                  <a:schemeClr val="hlink"/>
                </a:solidFill>
                <a:effectLst>
                  <a:outerShdw blurRad="38100" dist="38100" dir="2700000" algn="tl">
                    <a:srgbClr val="000000"/>
                  </a:outerShdw>
                </a:effectLst>
                <a:latin typeface="Times New Roman" pitchFamily="18" charset="0"/>
              </a:rPr>
            </a:br>
            <a:r>
              <a:rPr lang="tr-TR" sz="2800" b="1" dirty="0" smtClean="0">
                <a:solidFill>
                  <a:schemeClr val="hlink"/>
                </a:solidFill>
                <a:effectLst>
                  <a:outerShdw blurRad="38100" dist="38100" dir="2700000" algn="tl">
                    <a:srgbClr val="000000"/>
                  </a:outerShdw>
                </a:effectLst>
                <a:latin typeface="Times New Roman" pitchFamily="18" charset="0"/>
              </a:rPr>
              <a:t>-</a:t>
            </a:r>
            <a:r>
              <a:rPr lang="tr-TR" sz="2400" b="1" dirty="0" smtClean="0">
                <a:effectLst>
                  <a:outerShdw blurRad="38100" dist="38100" dir="2700000" algn="tl">
                    <a:srgbClr val="FFFFFF"/>
                  </a:outerShdw>
                </a:effectLst>
              </a:rPr>
              <a:t>Faillerinin en az üç kişi olması, </a:t>
            </a:r>
            <a:r>
              <a:rPr lang="tr-TR" sz="2400" b="1" dirty="0" smtClean="0">
                <a:solidFill>
                  <a:schemeClr val="accent2"/>
                </a:solidFill>
                <a:effectLst>
                  <a:outerShdw blurRad="38100" dist="38100" dir="2700000" algn="tl">
                    <a:srgbClr val="000000"/>
                  </a:outerShdw>
                </a:effectLst>
              </a:rPr>
              <a:t>görevi bırakmak için bir karar alınması</a:t>
            </a:r>
            <a:r>
              <a:rPr lang="tr-TR" sz="2400" dirty="0" smtClean="0">
                <a:solidFill>
                  <a:schemeClr val="hlink"/>
                </a:solidFill>
                <a:effectLst>
                  <a:outerShdw blurRad="38100" dist="38100" dir="2700000" algn="tl">
                    <a:srgbClr val="000000"/>
                  </a:outerShdw>
                </a:effectLst>
              </a:rPr>
              <a:t>, yasa hükümlerine aykırı şekilde göreve gelmemeleri, </a:t>
            </a:r>
            <a:r>
              <a:rPr lang="tr-TR" sz="2400" b="1" dirty="0" smtClean="0">
                <a:solidFill>
                  <a:srgbClr val="990099"/>
                </a:solidFill>
                <a:effectLst>
                  <a:outerShdw blurRad="38100" dist="38100" dir="2700000" algn="tl">
                    <a:srgbClr val="000000"/>
                  </a:outerShdw>
                </a:effectLst>
              </a:rPr>
              <a:t>göreve gelmekle birlikte görevlerini geçici de olsa,kısmen veya tamamen yapmamaları yahut yavaşlatmaları</a:t>
            </a:r>
            <a:r>
              <a:rPr lang="tr-TR" sz="2400" dirty="0" smtClean="0">
                <a:solidFill>
                  <a:schemeClr val="hlink"/>
                </a:solidFill>
                <a:effectLst>
                  <a:outerShdw blurRad="38100" dist="38100" dir="2700000" algn="tl">
                    <a:srgbClr val="000000"/>
                  </a:outerShdw>
                </a:effectLst>
              </a:rPr>
              <a:t> suçun </a:t>
            </a:r>
            <a:r>
              <a:rPr lang="tr-TR" sz="2400" b="1" u="sng" dirty="0" smtClean="0">
                <a:effectLst>
                  <a:outerShdw blurRad="38100" dist="38100" dir="2700000" algn="tl">
                    <a:srgbClr val="FFFFFF"/>
                  </a:outerShdw>
                </a:effectLst>
              </a:rPr>
              <a:t>yasal unsurunu</a:t>
            </a:r>
            <a:r>
              <a:rPr lang="tr-TR" sz="2400" dirty="0" smtClean="0">
                <a:solidFill>
                  <a:schemeClr val="hlink"/>
                </a:solidFill>
                <a:effectLst>
                  <a:outerShdw blurRad="38100" dist="38100" dir="2700000" algn="tl">
                    <a:srgbClr val="000000"/>
                  </a:outerShdw>
                </a:effectLst>
              </a:rPr>
              <a:t> oluşturur</a:t>
            </a:r>
            <a:r>
              <a:rPr lang="tr-TR" sz="2400" b="1" i="1" dirty="0" smtClean="0">
                <a:solidFill>
                  <a:srgbClr val="669900"/>
                </a:solidFill>
                <a:effectLst>
                  <a:outerShdw blurRad="38100" dist="38100" dir="2700000" algn="tl">
                    <a:srgbClr val="000000"/>
                  </a:outerShdw>
                </a:effectLst>
              </a:rPr>
              <a:t>. (aralarında anlaşarak görev bırakan memurların aynı hizmet alanlarında olmaları gerekmez)</a:t>
            </a:r>
            <a:r>
              <a:rPr lang="tr-TR" sz="2400" dirty="0" smtClean="0">
                <a:solidFill>
                  <a:schemeClr val="hlink"/>
                </a:solidFill>
                <a:effectLst>
                  <a:outerShdw blurRad="38100" dist="38100" dir="2700000" algn="tl">
                    <a:srgbClr val="000000"/>
                  </a:outerShdw>
                </a:effectLst>
              </a:rPr>
              <a:t> </a:t>
            </a:r>
            <a:r>
              <a:rPr lang="tr-TR" sz="2400" b="1" dirty="0" smtClean="0">
                <a:effectLst>
                  <a:outerShdw blurRad="38100" dist="38100" dir="2700000" algn="tl">
                    <a:srgbClr val="FFFFFF"/>
                  </a:outerShdw>
                </a:effectLst>
              </a:rPr>
              <a:t>Görev yerinde bulunma suçu ortadan kaldırmaz</a:t>
            </a:r>
            <a:r>
              <a:rPr lang="tr-TR" sz="2400" b="1" dirty="0" smtClean="0">
                <a:solidFill>
                  <a:schemeClr val="bg2"/>
                </a:solidFill>
                <a:effectLst>
                  <a:outerShdw blurRad="38100" dist="38100" dir="2700000" algn="tl">
                    <a:srgbClr val="FFFFFF"/>
                  </a:outerShdw>
                </a:effectLst>
              </a:rPr>
              <a:t>. </a:t>
            </a:r>
            <a:r>
              <a:rPr lang="tr-TR" sz="2400" dirty="0" smtClean="0">
                <a:solidFill>
                  <a:schemeClr val="hlink"/>
                </a:solidFill>
                <a:effectLst>
                  <a:outerShdw blurRad="38100" dist="38100" dir="2700000" algn="tl">
                    <a:srgbClr val="000000"/>
                  </a:outerShdw>
                </a:effectLst>
              </a:rPr>
              <a:t>Eylem sırsında izinli-raporlu olanlar bu kapsama girmez ancak, suça azmettirme ve teşvik etme söz konusu ise genel hükümler uygulanır. </a:t>
            </a:r>
            <a:r>
              <a:rPr lang="tr-TR" sz="2400" b="1" dirty="0" smtClean="0">
                <a:effectLst>
                  <a:outerShdw blurRad="38100" dist="38100" dir="2700000" algn="tl">
                    <a:srgbClr val="000000"/>
                  </a:outerShdw>
                </a:effectLst>
              </a:rPr>
              <a:t>Genel kasıt suçun manevi unsurudur. </a:t>
            </a:r>
            <a:r>
              <a:rPr lang="tr-TR" sz="2400" dirty="0" smtClean="0">
                <a:solidFill>
                  <a:schemeClr val="hlink"/>
                </a:solidFill>
                <a:effectLst>
                  <a:outerShdw blurRad="38100" dist="38100" dir="2700000" algn="tl">
                    <a:srgbClr val="000000"/>
                  </a:outerShdw>
                </a:effectLst>
              </a:rPr>
              <a:t>Özel kasıt aranmaz. </a:t>
            </a:r>
            <a:r>
              <a:rPr lang="tr-TR" sz="2400" i="1" u="sng" dirty="0" smtClean="0">
                <a:effectLst>
                  <a:outerShdw blurRad="38100" dist="38100" dir="2700000" algn="tl">
                    <a:srgbClr val="000000"/>
                  </a:outerShdw>
                </a:effectLst>
              </a:rPr>
              <a:t>Örnek:Öğretmenlerin Türkiye çapında boykota iştirak ederek derslere girmedikleri...</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iterate type="wd">
                                    <p:tmPct val="100000"/>
                                  </p:iterate>
                                  <p:childTnLst>
                                    <p:set>
                                      <p:cBhvr>
                                        <p:cTn id="6" dur="1" fill="hold">
                                          <p:stCondLst>
                                            <p:cond delay="0"/>
                                          </p:stCondLst>
                                        </p:cTn>
                                        <p:tgtEl>
                                          <p:spTgt spid="124930"/>
                                        </p:tgtEl>
                                        <p:attrNameLst>
                                          <p:attrName>style.visibility</p:attrName>
                                        </p:attrNameLst>
                                      </p:cBhvr>
                                      <p:to>
                                        <p:strVal val="visible"/>
                                      </p:to>
                                    </p:set>
                                    <p:anim calcmode="lin" valueType="num">
                                      <p:cBhvr additive="base">
                                        <p:cTn id="7" dur="300" fill="hold"/>
                                        <p:tgtEl>
                                          <p:spTgt spid="124930"/>
                                        </p:tgtEl>
                                        <p:attrNameLst>
                                          <p:attrName>ppt_x</p:attrName>
                                        </p:attrNameLst>
                                      </p:cBhvr>
                                      <p:tavLst>
                                        <p:tav tm="0">
                                          <p:val>
                                            <p:strVal val="#ppt_x"/>
                                          </p:val>
                                        </p:tav>
                                        <p:tav tm="100000">
                                          <p:val>
                                            <p:strVal val="#ppt_x"/>
                                          </p:val>
                                        </p:tav>
                                      </p:tavLst>
                                    </p:anim>
                                    <p:anim calcmode="lin" valueType="num">
                                      <p:cBhvr additive="base">
                                        <p:cTn id="8" dur="300" fill="hold"/>
                                        <p:tgtEl>
                                          <p:spTgt spid="12493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Memur:</a:t>
            </a:r>
            <a:endParaRPr lang="tr-TR" dirty="0"/>
          </a:p>
        </p:txBody>
      </p:sp>
      <p:sp>
        <p:nvSpPr>
          <p:cNvPr id="3" name="İçerik Yer Tutucusu 2"/>
          <p:cNvSpPr>
            <a:spLocks noGrp="1"/>
          </p:cNvSpPr>
          <p:nvPr>
            <p:ph idx="1"/>
          </p:nvPr>
        </p:nvSpPr>
        <p:spPr/>
        <p:txBody>
          <a:bodyPr/>
          <a:lstStyle/>
          <a:p>
            <a:pPr algn="just"/>
            <a:r>
              <a:rPr lang="tr-TR" dirty="0" smtClean="0"/>
              <a:t>Mevcut </a:t>
            </a:r>
            <a:r>
              <a:rPr lang="tr-TR" dirty="0"/>
              <a:t>kuruluş biçimine bakılmaksızın, Devlet ve diğer kamu tüzel kişiliklerince genel idare esaslarına göre yürütülen asli ve sürekli kamu hizmetlerini ifa ile görevlendirilen kamu çalışanlarıdır. Memurlar; 657 sayılı Devlet Memurları Kanununa tabi olan ve bu Kanunun 4/A maddesinde sayılan nitelikte işleri yürütmekle görevlendirilen gerçek kişilerdir.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548888611"/>
      </p:ext>
    </p:extLst>
  </p:cSld>
  <p:clrMapOvr>
    <a:masterClrMapping/>
  </p:clrMapOvr>
  <p:transition spd="slow">
    <p:wipe dir="u"/>
  </p:transition>
</p:sld>
</file>

<file path=ppt/slides/slide2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a:xfrm>
            <a:off x="0" y="188913"/>
            <a:ext cx="9144000" cy="6237287"/>
          </a:xfrm>
        </p:spPr>
        <p:txBody>
          <a:bodyPr rtlCol="0">
            <a:normAutofit/>
          </a:bodyPr>
          <a:lstStyle/>
          <a:p>
            <a:pPr algn="l" eaLnBrk="1" fontAlgn="auto" hangingPunct="1">
              <a:spcAft>
                <a:spcPts val="0"/>
              </a:spcAft>
              <a:defRPr/>
            </a:pPr>
            <a:r>
              <a:rPr lang="tr-TR" sz="2800" dirty="0" smtClean="0">
                <a:solidFill>
                  <a:schemeClr val="hlink"/>
                </a:solidFill>
                <a:effectLst>
                  <a:outerShdw blurRad="38100" dist="38100" dir="2700000" algn="tl">
                    <a:srgbClr val="000000"/>
                  </a:outerShdw>
                </a:effectLst>
                <a:latin typeface="Times New Roman" pitchFamily="18" charset="0"/>
              </a:rPr>
              <a:t>7-Memurların TCK.’da Belirtilen Ticaretle Uğraşmaları </a:t>
            </a:r>
            <a:r>
              <a:rPr lang="tr-TR" sz="2800" dirty="0" smtClean="0">
                <a:solidFill>
                  <a:schemeClr val="hlink"/>
                </a:solidFill>
                <a:effectLst>
                  <a:outerShdw blurRad="38100" dist="38100" dir="2700000" algn="tl">
                    <a:srgbClr val="000000"/>
                  </a:outerShdw>
                </a:effectLst>
                <a:latin typeface="Times New Roman" pitchFamily="18" charset="0"/>
                <a:sym typeface="Wingdings" pitchFamily="2" charset="2"/>
              </a:rPr>
              <a:t>(TCK.259)</a:t>
            </a:r>
            <a:r>
              <a:rPr lang="tr-TR" sz="4000" dirty="0" smtClean="0">
                <a:solidFill>
                  <a:schemeClr val="hlink"/>
                </a:solidFill>
                <a:effectLst>
                  <a:outerShdw blurRad="38100" dist="38100" dir="2700000" algn="tl">
                    <a:srgbClr val="000000"/>
                  </a:outerShdw>
                </a:effectLst>
                <a:sym typeface="Wingdings" pitchFamily="2" charset="2"/>
              </a:rPr>
              <a:t> </a:t>
            </a:r>
            <a:r>
              <a:rPr lang="tr-TR" dirty="0" smtClean="0">
                <a:solidFill>
                  <a:schemeClr val="hlink"/>
                </a:solidFill>
                <a:effectLst>
                  <a:outerShdw blurRad="38100" dist="38100" dir="2700000" algn="tl">
                    <a:srgbClr val="000000"/>
                  </a:outerShdw>
                </a:effectLst>
                <a:sym typeface="Wingdings" pitchFamily="2" charset="2"/>
              </a:rPr>
              <a:t/>
            </a:r>
            <a:br>
              <a:rPr lang="tr-TR" dirty="0" smtClean="0">
                <a:solidFill>
                  <a:schemeClr val="hlink"/>
                </a:solidFill>
                <a:effectLst>
                  <a:outerShdw blurRad="38100" dist="38100" dir="2700000" algn="tl">
                    <a:srgbClr val="000000"/>
                  </a:outerShdw>
                </a:effectLst>
                <a:sym typeface="Wingdings" pitchFamily="2" charset="2"/>
              </a:rPr>
            </a:br>
            <a:r>
              <a:rPr lang="tr-TR" sz="2400" b="1" dirty="0" smtClean="0">
                <a:latin typeface="Times New Roman" pitchFamily="18" charset="0"/>
                <a:sym typeface="Wingdings" pitchFamily="2" charset="2"/>
              </a:rPr>
              <a:t>Memurun memuriyet nüfuz ve otoritesinin kendisine sağladığı imkan ve fırsatlardan yararlanarak halkın zorunlu gereksinimleri olan malzemeleri alıp satması,</a:t>
            </a:r>
            <a:r>
              <a:rPr lang="tr-TR" sz="2400" b="1" dirty="0" smtClean="0">
                <a:solidFill>
                  <a:schemeClr val="bg1"/>
                </a:solidFill>
                <a:latin typeface="Times New Roman" pitchFamily="18" charset="0"/>
                <a:sym typeface="Wingdings" pitchFamily="2" charset="2"/>
              </a:rPr>
              <a:t> </a:t>
            </a:r>
            <a:r>
              <a:rPr lang="tr-TR" sz="2400" b="1" dirty="0" smtClean="0">
                <a:solidFill>
                  <a:schemeClr val="hlink"/>
                </a:solidFill>
                <a:latin typeface="Times New Roman" pitchFamily="18" charset="0"/>
                <a:sym typeface="Wingdings" pitchFamily="2" charset="2"/>
              </a:rPr>
              <a:t>Memurun yaptığı ticaret halkın zorunlu gereksinim maddeleri kapsamında değilse suç oluşmaz. </a:t>
            </a:r>
            <a:r>
              <a:rPr lang="tr-TR" sz="2400" b="1" dirty="0" smtClean="0">
                <a:latin typeface="Times New Roman" pitchFamily="18" charset="0"/>
                <a:sym typeface="Wingdings" pitchFamily="2" charset="2"/>
              </a:rPr>
              <a:t>Suçun meydana gelebilmesi için ticaret kastı esastır. Ticaret kastı ise; alım satımın bir faaliyet niteliğinde olması, bir işe dönüşmesi yani sıklıkla yapılmasıdır. </a:t>
            </a:r>
            <a:r>
              <a:rPr lang="tr-TR" sz="2400" b="1" dirty="0" smtClean="0">
                <a:solidFill>
                  <a:schemeClr val="hlink"/>
                </a:solidFill>
                <a:latin typeface="Times New Roman" pitchFamily="18" charset="0"/>
                <a:sym typeface="Wingdings" pitchFamily="2" charset="2"/>
              </a:rPr>
              <a:t>Uygulamada “halkın gereksinimlerine tazyik (baskı) edecek ve pahalılığa neden olacak faaliyetler ölçüsü dikkate alınır</a:t>
            </a:r>
            <a:r>
              <a:rPr lang="tr-TR" sz="2400" b="1" dirty="0" smtClean="0">
                <a:latin typeface="Times New Roman" pitchFamily="18" charset="0"/>
                <a:sym typeface="Wingdings" pitchFamily="2" charset="2"/>
              </a:rPr>
              <a:t>. </a:t>
            </a:r>
            <a:r>
              <a:rPr lang="tr-TR" sz="2400" b="1" i="1" u="sng" dirty="0" smtClean="0">
                <a:latin typeface="Times New Roman" pitchFamily="18" charset="0"/>
                <a:sym typeface="Wingdings" pitchFamily="2" charset="2"/>
              </a:rPr>
              <a:t>Örnek:Piyasada bol ve devamlı olarak bulunan bir mal zorunlu ihtiyaç maddesi de olsa bu madde hükümleri uygulanmaz.</a:t>
            </a:r>
            <a:r>
              <a:rPr lang="tr-TR" sz="2400" b="1" i="1" u="sng" dirty="0" smtClean="0">
                <a:solidFill>
                  <a:schemeClr val="hlink"/>
                </a:solidFill>
                <a:latin typeface="Times New Roman" pitchFamily="18" charset="0"/>
                <a:sym typeface="Wingdings" pitchFamily="2" charset="2"/>
              </a:rPr>
              <a:t/>
            </a:r>
            <a:br>
              <a:rPr lang="tr-TR" sz="2400" b="1" i="1" u="sng" dirty="0" smtClean="0">
                <a:solidFill>
                  <a:schemeClr val="hlink"/>
                </a:solidFill>
                <a:latin typeface="Times New Roman" pitchFamily="18" charset="0"/>
                <a:sym typeface="Wingdings" pitchFamily="2" charset="2"/>
              </a:rPr>
            </a:br>
            <a:r>
              <a:rPr lang="tr-TR" dirty="0" smtClean="0">
                <a:solidFill>
                  <a:schemeClr val="hlink"/>
                </a:solidFill>
                <a:effectLst>
                  <a:outerShdw blurRad="38100" dist="38100" dir="2700000" algn="tl">
                    <a:srgbClr val="000000"/>
                  </a:outerShdw>
                </a:effectLst>
                <a:sym typeface="Wingdings" pitchFamily="2" charset="2"/>
              </a:rPr>
              <a:t>                                                                                                                                                                                                                                                                                                                                                                                                                                                                                                                                                                                                                                                                                                                                                                                                                                                                                                                                                                                                                                                                                                                                                                                                                                                                                                                                                                                                                                                                                                                                                                                                                                                                                                                                                                                                                                                                                                                                                                                                                                                                                                                                                                                                                                                                                                                                                                                                                                                                                                                                                                                                                                                                                                                                                                                                                                                                                                                                                                                                                                                                                                                                                                                                                                                                                                                                                                                                                                                                                                                                                                                                                                                                                                                                                                                                                                                                                                                                                                                                                                                                                                                                                                                                                                                                                                                                                                                                                                                                                                                                                                                                                                                                                                                                                                                                                                                                                                                                                                                                                                                                                                                                                                                                                                                                                                                                                                                                                                                                                                                                                                                                                                                                                                                                                                                                                                                                                                                                                                                                                                                                                                                                                                                                                                                                                                                                                                                                                                                                                                                                                                                                                                                                                                                                                                                                                                                                                                                                                                                                                                                                                                                                                                                                                                                                                                                                                                                                                                                                                                                                                                                                                                                                                                                                                                                                                                                                                                                                                                                                                                                                                                                                                                                                                                       </a:t>
            </a:r>
            <a:endParaRPr lang="tr-TR" dirty="0" smtClean="0">
              <a:solidFill>
                <a:schemeClr val="hlink"/>
              </a:solidFill>
              <a:effectLst>
                <a:outerShdw blurRad="38100" dist="38100" dir="2700000" algn="tl">
                  <a:srgbClr val="000000"/>
                </a:outerShdw>
              </a:effectLst>
            </a:endParaRPr>
          </a:p>
        </p:txBody>
      </p:sp>
      <p:sp>
        <p:nvSpPr>
          <p:cNvPr id="121859" name="Text Box 3"/>
          <p:cNvSpPr txBox="1">
            <a:spLocks noChangeArrowheads="1"/>
          </p:cNvSpPr>
          <p:nvPr/>
        </p:nvSpPr>
        <p:spPr bwMode="auto">
          <a:xfrm>
            <a:off x="1584325" y="1492250"/>
            <a:ext cx="1841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3600">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1000" fill="hold"/>
                                        <p:tgtEl>
                                          <p:spTgt spid="121858"/>
                                        </p:tgtEl>
                                        <p:attrNameLst>
                                          <p:attrName>ppt_w</p:attrName>
                                        </p:attrNameLst>
                                      </p:cBhvr>
                                      <p:tavLst>
                                        <p:tav tm="0">
                                          <p:val>
                                            <p:fltVal val="0"/>
                                          </p:val>
                                        </p:tav>
                                        <p:tav tm="100000">
                                          <p:val>
                                            <p:strVal val="#ppt_w"/>
                                          </p:val>
                                        </p:tav>
                                      </p:tavLst>
                                    </p:anim>
                                    <p:anim calcmode="lin" valueType="num">
                                      <p:cBhvr>
                                        <p:cTn id="8" dur="1000" fill="hold"/>
                                        <p:tgtEl>
                                          <p:spTgt spid="121858"/>
                                        </p:tgtEl>
                                        <p:attrNameLst>
                                          <p:attrName>ppt_h</p:attrName>
                                        </p:attrNameLst>
                                      </p:cBhvr>
                                      <p:tavLst>
                                        <p:tav tm="0">
                                          <p:val>
                                            <p:fltVal val="0"/>
                                          </p:val>
                                        </p:tav>
                                        <p:tav tm="100000">
                                          <p:val>
                                            <p:strVal val="#ppt_h"/>
                                          </p:val>
                                        </p:tav>
                                      </p:tavLst>
                                    </p:anim>
                                    <p:anim calcmode="lin" valueType="num">
                                      <p:cBhvr>
                                        <p:cTn id="9" dur="1000" fill="hold"/>
                                        <p:tgtEl>
                                          <p:spTgt spid="1218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1858"/>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272" fill="hold" grpId="0" nodeType="clickEffect" nodePh="1">
                                  <p:stCondLst>
                                    <p:cond delay="0"/>
                                  </p:stCondLst>
                                  <p:endCondLst>
                                    <p:cond evt="begin" delay="0">
                                      <p:tn val="13"/>
                                    </p:cond>
                                  </p:endCondLst>
                                  <p:childTnLst>
                                    <p:set>
                                      <p:cBhvr>
                                        <p:cTn id="14" dur="1" fill="hold">
                                          <p:stCondLst>
                                            <p:cond delay="0"/>
                                          </p:stCondLst>
                                        </p:cTn>
                                        <p:tgtEl>
                                          <p:spTgt spid="121859"/>
                                        </p:tgtEl>
                                        <p:attrNameLst>
                                          <p:attrName>style.visibility</p:attrName>
                                        </p:attrNameLst>
                                      </p:cBhvr>
                                      <p:to>
                                        <p:strVal val="visible"/>
                                      </p:to>
                                    </p:set>
                                    <p:anim calcmode="lin" valueType="num">
                                      <p:cBhvr>
                                        <p:cTn id="15" dur="500" fill="hold"/>
                                        <p:tgtEl>
                                          <p:spTgt spid="121859"/>
                                        </p:tgtEl>
                                        <p:attrNameLst>
                                          <p:attrName>ppt_w</p:attrName>
                                        </p:attrNameLst>
                                      </p:cBhvr>
                                      <p:tavLst>
                                        <p:tav tm="0">
                                          <p:val>
                                            <p:strVal val="2/3*#ppt_w"/>
                                          </p:val>
                                        </p:tav>
                                        <p:tav tm="100000">
                                          <p:val>
                                            <p:strVal val="#ppt_w"/>
                                          </p:val>
                                        </p:tav>
                                      </p:tavLst>
                                    </p:anim>
                                    <p:anim calcmode="lin" valueType="num">
                                      <p:cBhvr>
                                        <p:cTn id="16" dur="500" fill="hold"/>
                                        <p:tgtEl>
                                          <p:spTgt spid="121859"/>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Lst>
  </p:timing>
</p:sld>
</file>

<file path=ppt/slides/slide2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xfrm>
            <a:off x="179388" y="188913"/>
            <a:ext cx="8785225" cy="6335712"/>
          </a:xfrm>
        </p:spPr>
        <p:txBody>
          <a:bodyPr rtlCol="0">
            <a:normAutofit/>
          </a:bodyPr>
          <a:lstStyle/>
          <a:p>
            <a:pPr algn="l" eaLnBrk="1" fontAlgn="auto" hangingPunct="1">
              <a:spcAft>
                <a:spcPts val="0"/>
              </a:spcAft>
              <a:defRPr/>
            </a:pPr>
            <a:r>
              <a:rPr lang="tr-TR" sz="2800" dirty="0" smtClean="0">
                <a:solidFill>
                  <a:schemeClr val="hlink"/>
                </a:solidFill>
                <a:effectLst>
                  <a:outerShdw blurRad="38100" dist="38100" dir="2700000" algn="tl">
                    <a:srgbClr val="000000"/>
                  </a:outerShdw>
                </a:effectLst>
                <a:latin typeface="Times New Roman" pitchFamily="18" charset="0"/>
              </a:rPr>
              <a:t>8-Görevi Kötüye Kullanma/Suiistimal(TCK.257)</a:t>
            </a:r>
            <a:br>
              <a:rPr lang="tr-TR" sz="2800" dirty="0" smtClean="0">
                <a:solidFill>
                  <a:schemeClr val="hlink"/>
                </a:solidFill>
                <a:effectLst>
                  <a:outerShdw blurRad="38100" dist="38100" dir="2700000" algn="tl">
                    <a:srgbClr val="000000"/>
                  </a:outerShdw>
                </a:effectLst>
                <a:latin typeface="Times New Roman" pitchFamily="18" charset="0"/>
              </a:rPr>
            </a:br>
            <a:r>
              <a:rPr lang="tr-TR" sz="2800" dirty="0" smtClean="0">
                <a:solidFill>
                  <a:schemeClr val="accent2"/>
                </a:solidFill>
                <a:effectLst>
                  <a:outerShdw blurRad="38100" dist="38100" dir="2700000" algn="tl">
                    <a:srgbClr val="000000"/>
                  </a:outerShdw>
                </a:effectLst>
                <a:latin typeface="Times New Roman" pitchFamily="18" charset="0"/>
              </a:rPr>
              <a:t>Memurun</a:t>
            </a:r>
            <a:r>
              <a:rPr lang="tr-TR" sz="2800" dirty="0" smtClean="0">
                <a:solidFill>
                  <a:schemeClr val="accent2"/>
                </a:solidFill>
                <a:effectLst>
                  <a:outerShdw blurRad="38100" dist="38100" dir="2700000" algn="tl">
                    <a:srgbClr val="000000"/>
                  </a:outerShdw>
                </a:effectLst>
              </a:rPr>
              <a:t> kendisine görevi nedeniyle tanınan güç ve yetki sınırlarını aşacak şekilde hareket etmesi, </a:t>
            </a:r>
            <a:r>
              <a:rPr lang="tr-TR" sz="2800" b="1" dirty="0" smtClean="0">
                <a:solidFill>
                  <a:srgbClr val="990099"/>
                </a:solidFill>
                <a:effectLst>
                  <a:outerShdw blurRad="38100" dist="38100" dir="2700000" algn="tl">
                    <a:srgbClr val="000000"/>
                  </a:outerShdw>
                </a:effectLst>
              </a:rPr>
              <a:t>görevini yaparken yasanın öngördüğü usul ve koşullara uymayarak yetkilerini aşması</a:t>
            </a:r>
            <a:r>
              <a:rPr lang="tr-TR" sz="2800" dirty="0" smtClean="0">
                <a:solidFill>
                  <a:schemeClr val="accent2"/>
                </a:solidFill>
                <a:effectLst>
                  <a:outerShdw blurRad="38100" dist="38100" dir="2700000" algn="tl">
                    <a:srgbClr val="000000"/>
                  </a:outerShdw>
                </a:effectLst>
              </a:rPr>
              <a:t>, </a:t>
            </a:r>
            <a:r>
              <a:rPr lang="tr-TR" sz="2800" dirty="0" smtClean="0">
                <a:solidFill>
                  <a:schemeClr val="hlink"/>
                </a:solidFill>
                <a:effectLst>
                  <a:outerShdw blurRad="38100" dist="38100" dir="2700000" algn="tl">
                    <a:srgbClr val="000000"/>
                  </a:outerShdw>
                </a:effectLst>
              </a:rPr>
              <a:t>yasanın öngördüğü takdir hakkını amacı dışında kullanması yahut üstlerinin kanuna aykırı emirlerini yerine getirmesi</a:t>
            </a:r>
            <a:r>
              <a:rPr lang="tr-TR" sz="2800" dirty="0" smtClean="0">
                <a:effectLst>
                  <a:outerShdw blurRad="38100" dist="38100" dir="2700000" algn="tl">
                    <a:srgbClr val="000000"/>
                  </a:outerShdw>
                </a:effectLst>
              </a:rPr>
              <a:t>, </a:t>
            </a:r>
            <a:r>
              <a:rPr lang="tr-TR" sz="2800" b="1" dirty="0" smtClean="0">
                <a:effectLst>
                  <a:outerShdw blurRad="38100" dist="38100" dir="2700000" algn="tl">
                    <a:srgbClr val="FFFFFF"/>
                  </a:outerShdw>
                </a:effectLst>
              </a:rPr>
              <a:t>Genel ve özel kasıt aranır</a:t>
            </a:r>
            <a:r>
              <a:rPr lang="tr-TR" sz="2800" dirty="0" smtClean="0">
                <a:solidFill>
                  <a:schemeClr val="bg2"/>
                </a:solidFill>
                <a:effectLst>
                  <a:outerShdw blurRad="38100" dist="38100" dir="2700000" algn="tl">
                    <a:srgbClr val="FFFFFF"/>
                  </a:outerShdw>
                </a:effectLst>
              </a:rPr>
              <a:t>. </a:t>
            </a:r>
            <a:r>
              <a:rPr lang="tr-TR" sz="2800" dirty="0" smtClean="0">
                <a:solidFill>
                  <a:schemeClr val="accent2"/>
                </a:solidFill>
                <a:effectLst>
                  <a:outerShdw blurRad="38100" dist="38100" dir="2700000" algn="tl">
                    <a:srgbClr val="000000"/>
                  </a:outerShdw>
                </a:effectLst>
              </a:rPr>
              <a:t>Görevi ihmal ve Görevi kötüye kullanma  arasındaki fark </a:t>
            </a:r>
            <a:r>
              <a:rPr lang="tr-TR" sz="2800" b="1" i="1" dirty="0" smtClean="0">
                <a:solidFill>
                  <a:srgbClr val="669900"/>
                </a:solidFill>
                <a:effectLst>
                  <a:outerShdw blurRad="38100" dist="38100" dir="2700000" algn="tl">
                    <a:srgbClr val="000000"/>
                  </a:outerShdw>
                </a:effectLst>
              </a:rPr>
              <a:t>özel kasıt</a:t>
            </a:r>
            <a:r>
              <a:rPr lang="tr-TR" sz="2800" dirty="0" smtClean="0">
                <a:solidFill>
                  <a:schemeClr val="accent2"/>
                </a:solidFill>
                <a:effectLst>
                  <a:outerShdw blurRad="38100" dist="38100" dir="2700000" algn="tl">
                    <a:srgbClr val="000000"/>
                  </a:outerShdw>
                </a:effectLst>
              </a:rPr>
              <a:t> olmasındandır.     </a:t>
            </a:r>
            <a:r>
              <a:rPr lang="tr-TR" sz="2800" i="1" u="sng" dirty="0" smtClean="0">
                <a:solidFill>
                  <a:schemeClr val="hlink"/>
                </a:solidFill>
                <a:effectLst>
                  <a:outerShdw blurRad="38100" dist="38100" dir="2700000" algn="tl">
                    <a:srgbClr val="000000"/>
                  </a:outerShdw>
                </a:effectLst>
              </a:rPr>
              <a:t>Örnek: </a:t>
            </a:r>
            <a:r>
              <a:rPr lang="tr-TR" sz="2800" i="1" u="sng" dirty="0" smtClean="0">
                <a:solidFill>
                  <a:schemeClr val="accent2"/>
                </a:solidFill>
                <a:effectLst>
                  <a:outerShdw blurRad="38100" dist="38100" dir="2700000" algn="tl">
                    <a:srgbClr val="000000"/>
                  </a:outerShdw>
                </a:effectLst>
              </a:rPr>
              <a:t>Hacze giden icra memurunun kapı kırması, </a:t>
            </a:r>
            <a:r>
              <a:rPr lang="tr-TR" sz="2800" i="1" u="sng" dirty="0" smtClean="0">
                <a:solidFill>
                  <a:schemeClr val="hlink"/>
                </a:solidFill>
                <a:effectLst>
                  <a:outerShdw blurRad="38100" dist="38100" dir="2700000" algn="tl">
                    <a:srgbClr val="000000"/>
                  </a:outerShdw>
                </a:effectLst>
              </a:rPr>
              <a:t>mesai saatlerinde aşı ücreti isteyip alamayınca reçeteyi yırtan veteriner, </a:t>
            </a:r>
            <a:r>
              <a:rPr lang="tr-TR" sz="2800" i="1" u="sng" dirty="0" smtClean="0">
                <a:solidFill>
                  <a:schemeClr val="accent2"/>
                </a:solidFill>
                <a:effectLst>
                  <a:outerShdw blurRad="38100" dist="38100" dir="2700000" algn="tl">
                    <a:srgbClr val="000000"/>
                  </a:outerShdw>
                </a:effectLst>
              </a:rPr>
              <a:t>Danıştay ilanını yerine getirmeme, </a:t>
            </a:r>
            <a:r>
              <a:rPr lang="tr-TR" sz="2800" i="1" u="sng" dirty="0" smtClean="0">
                <a:solidFill>
                  <a:schemeClr val="hlink"/>
                </a:solidFill>
                <a:effectLst>
                  <a:outerShdw blurRad="38100" dist="38100" dir="2700000" algn="tl">
                    <a:srgbClr val="000000"/>
                  </a:outerShdw>
                </a:effectLst>
              </a:rPr>
              <a:t>Belediyeye personel almak için sınav açma zorunluluğu olmasına rağmen sınavsız personel alma, </a:t>
            </a:r>
            <a:r>
              <a:rPr lang="tr-TR" sz="2800" b="1" dirty="0" smtClean="0">
                <a:effectLst>
                  <a:outerShdw blurRad="38100" dist="38100" dir="2700000" algn="tl">
                    <a:srgbClr val="FFFFFF"/>
                  </a:outerShdw>
                </a:effectLst>
              </a:rPr>
              <a:t>sınav için yapılmış başvuruları işleme koymama, </a:t>
            </a:r>
            <a:endParaRPr lang="tr-TR" sz="2800" dirty="0" smtClean="0">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iterate type="wd">
                                    <p:tmPct val="100000"/>
                                  </p:iterate>
                                  <p:childTnLst>
                                    <p:set>
                                      <p:cBhvr>
                                        <p:cTn id="6" dur="1" fill="hold">
                                          <p:stCondLst>
                                            <p:cond delay="0"/>
                                          </p:stCondLst>
                                        </p:cTn>
                                        <p:tgtEl>
                                          <p:spTgt spid="122882"/>
                                        </p:tgtEl>
                                        <p:attrNameLst>
                                          <p:attrName>style.visibility</p:attrName>
                                        </p:attrNameLst>
                                      </p:cBhvr>
                                      <p:to>
                                        <p:strVal val="visible"/>
                                      </p:to>
                                    </p:set>
                                    <p:anim calcmode="lin" valueType="num">
                                      <p:cBhvr>
                                        <p:cTn id="7" dur="300" fill="hold"/>
                                        <p:tgtEl>
                                          <p:spTgt spid="122882"/>
                                        </p:tgtEl>
                                        <p:attrNameLst>
                                          <p:attrName>ppt_w</p:attrName>
                                        </p:attrNameLst>
                                      </p:cBhvr>
                                      <p:tavLst>
                                        <p:tav tm="0">
                                          <p:val>
                                            <p:fltVal val="0"/>
                                          </p:val>
                                        </p:tav>
                                        <p:tav tm="100000">
                                          <p:val>
                                            <p:strVal val="#ppt_w"/>
                                          </p:val>
                                        </p:tav>
                                      </p:tavLst>
                                    </p:anim>
                                    <p:anim calcmode="lin" valueType="num">
                                      <p:cBhvr>
                                        <p:cTn id="8" dur="300" fill="hold"/>
                                        <p:tgtEl>
                                          <p:spTgt spid="12288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1026"/>
          <p:cNvSpPr>
            <a:spLocks noGrp="1" noChangeArrowheads="1"/>
          </p:cNvSpPr>
          <p:nvPr>
            <p:ph type="title" idx="4294967295"/>
          </p:nvPr>
        </p:nvSpPr>
        <p:spPr>
          <a:xfrm>
            <a:off x="323850" y="333375"/>
            <a:ext cx="8820150" cy="5616575"/>
          </a:xfrm>
        </p:spPr>
        <p:txBody>
          <a:bodyPr rtlCol="0">
            <a:normAutofit fontScale="90000"/>
          </a:bodyPr>
          <a:lstStyle/>
          <a:p>
            <a:pPr algn="l" eaLnBrk="1" fontAlgn="auto" hangingPunct="1">
              <a:spcAft>
                <a:spcPts val="0"/>
              </a:spcAft>
              <a:defRPr/>
            </a:pPr>
            <a:r>
              <a:rPr lang="tr-TR" dirty="0" smtClean="0">
                <a:solidFill>
                  <a:schemeClr val="hlink"/>
                </a:solidFill>
                <a:effectLst>
                  <a:outerShdw blurRad="38100" dist="38100" dir="2700000" algn="tl">
                    <a:srgbClr val="000000"/>
                  </a:outerShdw>
                </a:effectLst>
              </a:rPr>
              <a:t>       </a:t>
            </a:r>
            <a:r>
              <a:rPr lang="tr-TR" sz="2800" dirty="0" smtClean="0">
                <a:solidFill>
                  <a:schemeClr val="hlink"/>
                </a:solidFill>
                <a:effectLst>
                  <a:outerShdw blurRad="38100" dist="38100" dir="2700000" algn="tl">
                    <a:srgbClr val="000000"/>
                  </a:outerShdw>
                </a:effectLst>
                <a:latin typeface="Times New Roman" pitchFamily="18" charset="0"/>
              </a:rPr>
              <a:t>9-Evrakta Sahtekarlık: (TCK.197-212 Md.)</a:t>
            </a:r>
            <a:br>
              <a:rPr lang="tr-TR" sz="2800" dirty="0" smtClean="0">
                <a:solidFill>
                  <a:schemeClr val="hlink"/>
                </a:solidFill>
                <a:effectLst>
                  <a:outerShdw blurRad="38100" dist="38100" dir="2700000" algn="tl">
                    <a:srgbClr val="000000"/>
                  </a:outerShdw>
                </a:effectLst>
                <a:latin typeface="Times New Roman" pitchFamily="18" charset="0"/>
              </a:rPr>
            </a:br>
            <a:r>
              <a:rPr lang="tr-TR" sz="2800" dirty="0" smtClean="0">
                <a:effectLst>
                  <a:outerShdw blurRad="38100" dist="38100" dir="2700000" algn="tl">
                    <a:srgbClr val="000000"/>
                  </a:outerShdw>
                </a:effectLst>
                <a:latin typeface="Times New Roman" pitchFamily="18" charset="0"/>
              </a:rPr>
              <a:t>         </a:t>
            </a:r>
            <a:r>
              <a:rPr lang="tr-TR" sz="2400" b="1" u="sng" dirty="0" smtClean="0">
                <a:effectLst>
                  <a:outerShdw blurRad="38100" dist="38100" dir="2700000" algn="tl">
                    <a:srgbClr val="000000"/>
                  </a:outerShdw>
                </a:effectLst>
                <a:latin typeface="Times New Roman" pitchFamily="18" charset="0"/>
              </a:rPr>
              <a:t>Suçun Ortak Özellikleri:</a:t>
            </a:r>
            <a:r>
              <a:rPr lang="tr-TR" sz="2400" b="1" dirty="0" smtClean="0">
                <a:solidFill>
                  <a:schemeClr val="hlink"/>
                </a:solidFill>
                <a:effectLst>
                  <a:outerShdw blurRad="38100" dist="38100" dir="2700000" algn="tl">
                    <a:srgbClr val="000000"/>
                  </a:outerShdw>
                </a:effectLst>
                <a:latin typeface="Times New Roman" pitchFamily="18" charset="0"/>
              </a:rPr>
              <a:t/>
            </a:r>
            <a:br>
              <a:rPr lang="tr-TR" sz="2400" b="1" dirty="0" smtClean="0">
                <a:solidFill>
                  <a:schemeClr val="hlink"/>
                </a:solidFill>
                <a:effectLst>
                  <a:outerShdw blurRad="38100" dist="38100" dir="2700000" algn="tl">
                    <a:srgbClr val="000000"/>
                  </a:outerShdw>
                </a:effectLst>
                <a:latin typeface="Times New Roman" pitchFamily="18" charset="0"/>
              </a:rPr>
            </a:br>
            <a:r>
              <a:rPr lang="tr-TR" sz="2900" b="1" dirty="0" smtClean="0">
                <a:solidFill>
                  <a:schemeClr val="hlink"/>
                </a:solidFill>
                <a:effectLst>
                  <a:outerShdw blurRad="38100" dist="38100" dir="2700000" algn="tl">
                    <a:srgbClr val="000000"/>
                  </a:outerShdw>
                </a:effectLst>
                <a:latin typeface="Times New Roman" pitchFamily="18" charset="0"/>
              </a:rPr>
              <a:t>a) Kasıt olması,</a:t>
            </a:r>
            <a:br>
              <a:rPr lang="tr-TR" sz="2900" b="1" dirty="0" smtClean="0">
                <a:solidFill>
                  <a:schemeClr val="hlink"/>
                </a:solidFill>
                <a:effectLst>
                  <a:outerShdw blurRad="38100" dist="38100" dir="2700000" algn="tl">
                    <a:srgbClr val="000000"/>
                  </a:outerShdw>
                </a:effectLst>
                <a:latin typeface="Times New Roman" pitchFamily="18" charset="0"/>
              </a:rPr>
            </a:br>
            <a:r>
              <a:rPr lang="tr-TR" sz="2900" b="1" dirty="0" smtClean="0">
                <a:solidFill>
                  <a:srgbClr val="00FF00"/>
                </a:solidFill>
                <a:effectLst>
                  <a:outerShdw blurRad="38100" dist="38100" dir="2700000" algn="tl">
                    <a:srgbClr val="000000"/>
                  </a:outerShdw>
                </a:effectLst>
                <a:latin typeface="Times New Roman" pitchFamily="18" charset="0"/>
              </a:rPr>
              <a:t>b) Gerçeğin taklit ve tahrif edilmesi,</a:t>
            </a:r>
            <a:br>
              <a:rPr lang="tr-TR" sz="2900" b="1" dirty="0" smtClean="0">
                <a:solidFill>
                  <a:srgbClr val="00FF00"/>
                </a:solidFill>
                <a:effectLst>
                  <a:outerShdw blurRad="38100" dist="38100" dir="2700000" algn="tl">
                    <a:srgbClr val="000000"/>
                  </a:outerShdw>
                </a:effectLst>
                <a:latin typeface="Times New Roman" pitchFamily="18" charset="0"/>
              </a:rPr>
            </a:br>
            <a:r>
              <a:rPr lang="tr-TR" sz="2900" b="1" dirty="0" smtClean="0">
                <a:solidFill>
                  <a:schemeClr val="accent6">
                    <a:lumMod val="75000"/>
                  </a:schemeClr>
                </a:solidFill>
                <a:effectLst>
                  <a:outerShdw blurRad="38100" dist="38100" dir="2700000" algn="tl">
                    <a:srgbClr val="000000"/>
                  </a:outerShdw>
                </a:effectLst>
                <a:latin typeface="Times New Roman" pitchFamily="18" charset="0"/>
              </a:rPr>
              <a:t>c) İşlenen fiilde aldatma (iğfal) kabiliyetinin bulunması,</a:t>
            </a:r>
            <a:r>
              <a:rPr lang="tr-TR" sz="2900" b="1" dirty="0" smtClean="0">
                <a:solidFill>
                  <a:srgbClr val="FFCCCC"/>
                </a:solidFill>
                <a:effectLst>
                  <a:outerShdw blurRad="38100" dist="38100" dir="2700000" algn="tl">
                    <a:srgbClr val="000000"/>
                  </a:outerShdw>
                </a:effectLst>
                <a:latin typeface="Times New Roman" pitchFamily="18" charset="0"/>
              </a:rPr>
              <a:t/>
            </a:r>
            <a:br>
              <a:rPr lang="tr-TR" sz="2900" b="1" dirty="0" smtClean="0">
                <a:solidFill>
                  <a:srgbClr val="FFCCCC"/>
                </a:solidFill>
                <a:effectLst>
                  <a:outerShdw blurRad="38100" dist="38100" dir="2700000" algn="tl">
                    <a:srgbClr val="000000"/>
                  </a:outerShdw>
                </a:effectLst>
                <a:latin typeface="Times New Roman" pitchFamily="18" charset="0"/>
              </a:rPr>
            </a:br>
            <a:r>
              <a:rPr lang="tr-TR" sz="2900" b="1" dirty="0" smtClean="0">
                <a:solidFill>
                  <a:srgbClr val="B2634E"/>
                </a:solidFill>
                <a:effectLst>
                  <a:outerShdw blurRad="38100" dist="38100" dir="2700000" algn="tl">
                    <a:srgbClr val="000000"/>
                  </a:outerShdw>
                </a:effectLst>
                <a:latin typeface="Times New Roman" pitchFamily="18" charset="0"/>
              </a:rPr>
              <a:t>d) Fiilin bir zarar (ızrar) doğurma olasılığının bulunması,</a:t>
            </a:r>
            <a:br>
              <a:rPr lang="tr-TR" sz="2900" b="1" dirty="0" smtClean="0">
                <a:solidFill>
                  <a:srgbClr val="B2634E"/>
                </a:solidFill>
                <a:effectLst>
                  <a:outerShdw blurRad="38100" dist="38100" dir="2700000" algn="tl">
                    <a:srgbClr val="000000"/>
                  </a:outerShdw>
                </a:effectLst>
                <a:latin typeface="Times New Roman" pitchFamily="18" charset="0"/>
              </a:rPr>
            </a:br>
            <a:r>
              <a:rPr lang="tr-TR" sz="2900" b="1" dirty="0" smtClean="0">
                <a:solidFill>
                  <a:srgbClr val="669900"/>
                </a:solidFill>
                <a:effectLst>
                  <a:outerShdw blurRad="38100" dist="38100" dir="2700000" algn="tl">
                    <a:srgbClr val="000000"/>
                  </a:outerShdw>
                </a:effectLst>
                <a:latin typeface="Times New Roman" pitchFamily="18" charset="0"/>
              </a:rPr>
              <a:t>e) Resmi evrak özelliği taşıması,</a:t>
            </a:r>
            <a:br>
              <a:rPr lang="tr-TR" sz="2900" b="1" dirty="0" smtClean="0">
                <a:solidFill>
                  <a:srgbClr val="669900"/>
                </a:solidFill>
                <a:effectLst>
                  <a:outerShdw blurRad="38100" dist="38100" dir="2700000" algn="tl">
                    <a:srgbClr val="000000"/>
                  </a:outerShdw>
                </a:effectLst>
                <a:latin typeface="Times New Roman" pitchFamily="18" charset="0"/>
              </a:rPr>
            </a:br>
            <a:r>
              <a:rPr lang="tr-TR" sz="2900" b="1" dirty="0" smtClean="0">
                <a:solidFill>
                  <a:srgbClr val="669900"/>
                </a:solidFill>
                <a:effectLst>
                  <a:outerShdw blurRad="38100" dist="38100" dir="2700000" algn="tl">
                    <a:srgbClr val="000000"/>
                  </a:outerShdw>
                </a:effectLst>
                <a:latin typeface="Times New Roman" pitchFamily="18" charset="0"/>
              </a:rPr>
              <a:t>	</a:t>
            </a:r>
            <a:r>
              <a:rPr lang="tr-TR" sz="2900" b="1" i="1" u="sng" dirty="0" smtClean="0">
                <a:solidFill>
                  <a:srgbClr val="990099"/>
                </a:solidFill>
                <a:effectLst>
                  <a:outerShdw blurRad="38100" dist="38100" dir="2700000" algn="tl">
                    <a:srgbClr val="000000"/>
                  </a:outerShdw>
                </a:effectLst>
                <a:latin typeface="Times New Roman" pitchFamily="18" charset="0"/>
              </a:rPr>
              <a:t>Resmi evrakın özellikleri:</a:t>
            </a:r>
            <a:r>
              <a:rPr lang="tr-TR" sz="2900" b="1" i="1" dirty="0" smtClean="0">
                <a:solidFill>
                  <a:srgbClr val="990099"/>
                </a:solidFill>
                <a:effectLst>
                  <a:outerShdw blurRad="38100" dist="38100" dir="2700000" algn="tl">
                    <a:srgbClr val="000000"/>
                  </a:outerShdw>
                </a:effectLst>
                <a:latin typeface="Times New Roman" pitchFamily="18" charset="0"/>
              </a:rPr>
              <a:t/>
            </a:r>
            <a:br>
              <a:rPr lang="tr-TR" sz="2900" b="1" i="1" dirty="0" smtClean="0">
                <a:solidFill>
                  <a:srgbClr val="990099"/>
                </a:solidFill>
                <a:effectLst>
                  <a:outerShdw blurRad="38100" dist="38100" dir="2700000" algn="tl">
                    <a:srgbClr val="000000"/>
                  </a:outerShdw>
                </a:effectLst>
                <a:latin typeface="Times New Roman" pitchFamily="18" charset="0"/>
              </a:rPr>
            </a:br>
            <a:r>
              <a:rPr lang="tr-TR" sz="2900" b="1" dirty="0" smtClean="0">
                <a:solidFill>
                  <a:srgbClr val="B2634E"/>
                </a:solidFill>
                <a:effectLst>
                  <a:outerShdw blurRad="38100" dist="38100" dir="2700000" algn="tl">
                    <a:srgbClr val="000000"/>
                  </a:outerShdw>
                </a:effectLst>
                <a:latin typeface="Times New Roman" pitchFamily="18" charset="0"/>
              </a:rPr>
              <a:t>-Bir memur veya memura benzetilen tarafından düzenlenmelidir.</a:t>
            </a:r>
            <a:br>
              <a:rPr lang="tr-TR" sz="2900" b="1" dirty="0" smtClean="0">
                <a:solidFill>
                  <a:srgbClr val="B2634E"/>
                </a:solidFill>
                <a:effectLst>
                  <a:outerShdw blurRad="38100" dist="38100" dir="2700000" algn="tl">
                    <a:srgbClr val="000000"/>
                  </a:outerShdw>
                </a:effectLst>
                <a:latin typeface="Times New Roman" pitchFamily="18" charset="0"/>
              </a:rPr>
            </a:br>
            <a:r>
              <a:rPr lang="tr-TR" sz="2900" b="1" dirty="0" smtClean="0">
                <a:solidFill>
                  <a:srgbClr val="66FF33"/>
                </a:solidFill>
                <a:effectLst>
                  <a:outerShdw blurRad="38100" dist="38100" dir="2700000" algn="tl">
                    <a:srgbClr val="000000"/>
                  </a:outerShdw>
                </a:effectLst>
                <a:latin typeface="Times New Roman" pitchFamily="18" charset="0"/>
              </a:rPr>
              <a:t>-Memurun görmekte olduğu görevi gereği düzenlenmelidir.</a:t>
            </a:r>
            <a:br>
              <a:rPr lang="tr-TR" sz="2900" b="1" dirty="0" smtClean="0">
                <a:solidFill>
                  <a:srgbClr val="66FF33"/>
                </a:solidFill>
                <a:effectLst>
                  <a:outerShdw blurRad="38100" dist="38100" dir="2700000" algn="tl">
                    <a:srgbClr val="000000"/>
                  </a:outerShdw>
                </a:effectLst>
                <a:latin typeface="Times New Roman" pitchFamily="18" charset="0"/>
              </a:rPr>
            </a:br>
            <a:r>
              <a:rPr lang="tr-TR" sz="2900" b="1" dirty="0" smtClean="0">
                <a:solidFill>
                  <a:srgbClr val="FF9900"/>
                </a:solidFill>
                <a:effectLst>
                  <a:outerShdw blurRad="38100" dist="38100" dir="2700000" algn="tl">
                    <a:srgbClr val="000000"/>
                  </a:outerShdw>
                </a:effectLst>
                <a:latin typeface="Times New Roman" pitchFamily="18" charset="0"/>
              </a:rPr>
              <a:t>-Evrak usulüne uygun biçimde yani öngörülen formalitelere göre düzenlenmiş olmalıdır</a:t>
            </a:r>
            <a:r>
              <a:rPr lang="tr-TR" sz="2900" b="1" dirty="0" smtClean="0">
                <a:solidFill>
                  <a:srgbClr val="B2634E"/>
                </a:solidFill>
                <a:effectLst>
                  <a:outerShdw blurRad="38100" dist="38100" dir="2700000" algn="tl">
                    <a:srgbClr val="000000"/>
                  </a:outerShdw>
                </a:effectLst>
                <a:latin typeface="Times New Roman" pitchFamily="18" charset="0"/>
              </a:rPr>
              <a:t>.</a:t>
            </a:r>
            <a:br>
              <a:rPr lang="tr-TR" sz="2900" b="1" dirty="0" smtClean="0">
                <a:solidFill>
                  <a:srgbClr val="B2634E"/>
                </a:solidFill>
                <a:effectLst>
                  <a:outerShdw blurRad="38100" dist="38100" dir="2700000" algn="tl">
                    <a:srgbClr val="000000"/>
                  </a:outerShdw>
                </a:effectLst>
                <a:latin typeface="Times New Roman" pitchFamily="18" charset="0"/>
              </a:rPr>
            </a:br>
            <a:r>
              <a:rPr lang="tr-TR" sz="2900" b="1" dirty="0" smtClean="0">
                <a:solidFill>
                  <a:srgbClr val="B2634E"/>
                </a:solidFill>
                <a:effectLst>
                  <a:outerShdw blurRad="38100" dist="38100" dir="2700000" algn="tl">
                    <a:srgbClr val="000000"/>
                  </a:outerShdw>
                </a:effectLst>
                <a:latin typeface="Times New Roman" pitchFamily="18" charset="0"/>
              </a:rPr>
              <a:t>------------------------------------------------------------------------------</a:t>
            </a:r>
            <a:br>
              <a:rPr lang="tr-TR" sz="2900" b="1" dirty="0" smtClean="0">
                <a:solidFill>
                  <a:srgbClr val="B2634E"/>
                </a:solidFill>
                <a:effectLst>
                  <a:outerShdw blurRad="38100" dist="38100" dir="2700000" algn="tl">
                    <a:srgbClr val="000000"/>
                  </a:outerShdw>
                </a:effectLst>
                <a:latin typeface="Times New Roman" pitchFamily="18" charset="0"/>
              </a:rPr>
            </a:br>
            <a:r>
              <a:rPr lang="tr-TR" sz="2900" b="1" dirty="0" smtClean="0">
                <a:solidFill>
                  <a:srgbClr val="B2634E"/>
                </a:solidFill>
                <a:effectLst>
                  <a:outerShdw blurRad="38100" dist="38100" dir="2700000" algn="tl">
                    <a:srgbClr val="000000"/>
                  </a:outerShdw>
                </a:effectLst>
                <a:latin typeface="Times New Roman" pitchFamily="18" charset="0"/>
              </a:rPr>
              <a:t>	</a:t>
            </a:r>
            <a:r>
              <a:rPr lang="tr-TR" sz="2900" b="1" u="sng" dirty="0" smtClean="0">
                <a:solidFill>
                  <a:schemeClr val="hlink"/>
                </a:solidFill>
                <a:effectLst>
                  <a:outerShdw blurRad="38100" dist="38100" dir="2700000" algn="tl">
                    <a:srgbClr val="000000"/>
                  </a:outerShdw>
                </a:effectLst>
                <a:latin typeface="Times New Roman" pitchFamily="18" charset="0"/>
              </a:rPr>
              <a:t>-Özel evrak, resmi evrak özelliğini taşımayan her türlü yazılı belgedir.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iterate type="wd">
                                    <p:tmPct val="100000"/>
                                  </p:iterate>
                                  <p:childTnLst>
                                    <p:set>
                                      <p:cBhvr>
                                        <p:cTn id="6" dur="1" fill="hold">
                                          <p:stCondLst>
                                            <p:cond delay="0"/>
                                          </p:stCondLst>
                                        </p:cTn>
                                        <p:tgtEl>
                                          <p:spTgt spid="123906"/>
                                        </p:tgtEl>
                                        <p:attrNameLst>
                                          <p:attrName>style.visibility</p:attrName>
                                        </p:attrNameLst>
                                      </p:cBhvr>
                                      <p:to>
                                        <p:strVal val="visible"/>
                                      </p:to>
                                    </p:set>
                                    <p:animEffect transition="in" filter="dissolve">
                                      <p:cBhvr>
                                        <p:cTn id="7" dur="300"/>
                                        <p:tgtEl>
                                          <p:spTgt spid="123906"/>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5" name="Rectangle 1027"/>
          <p:cNvSpPr>
            <a:spLocks noGrp="1" noChangeArrowheads="1"/>
          </p:cNvSpPr>
          <p:nvPr>
            <p:ph type="body" idx="4294967295"/>
          </p:nvPr>
        </p:nvSpPr>
        <p:spPr>
          <a:xfrm>
            <a:off x="684213" y="1196975"/>
            <a:ext cx="7772400" cy="4114800"/>
          </a:xfrm>
        </p:spPr>
        <p:txBody>
          <a:bodyPr rtlCol="0">
            <a:normAutofit/>
          </a:bodyPr>
          <a:lstStyle/>
          <a:p>
            <a:pPr marL="274320" indent="-274320" eaLnBrk="1" fontAlgn="auto" hangingPunct="1">
              <a:spcAft>
                <a:spcPts val="0"/>
              </a:spcAft>
              <a:buFont typeface="Wingdings 2"/>
              <a:buChar char=""/>
              <a:defRPr/>
            </a:pPr>
            <a:r>
              <a:rPr lang="tr-TR" b="1" dirty="0" smtClean="0">
                <a:solidFill>
                  <a:schemeClr val="hlink"/>
                </a:solidFill>
                <a:effectLst>
                  <a:outerShdw blurRad="38100" dist="38100" dir="2700000" algn="tl">
                    <a:srgbClr val="000000"/>
                  </a:outerShdw>
                </a:effectLst>
              </a:rPr>
              <a:t>1-Resmi Evrakta Sahtekarlık Suçları:</a:t>
            </a:r>
          </a:p>
          <a:p>
            <a:pPr marL="274320" indent="-274320" eaLnBrk="1" fontAlgn="auto" hangingPunct="1">
              <a:spcAft>
                <a:spcPts val="0"/>
              </a:spcAft>
              <a:buFont typeface="Wingdings" pitchFamily="2" charset="2"/>
              <a:buNone/>
              <a:defRPr/>
            </a:pPr>
            <a:r>
              <a:rPr lang="tr-TR" dirty="0" smtClean="0"/>
              <a:t>   a)-Resmi Evrakın Aslında Sahtekarlık,</a:t>
            </a:r>
          </a:p>
          <a:p>
            <a:pPr marL="274320" indent="-274320" eaLnBrk="1" fontAlgn="auto" hangingPunct="1">
              <a:spcAft>
                <a:spcPts val="0"/>
              </a:spcAft>
              <a:buFont typeface="Wingdings" pitchFamily="2" charset="2"/>
              <a:buNone/>
              <a:defRPr/>
            </a:pPr>
            <a:r>
              <a:rPr lang="tr-TR" dirty="0" smtClean="0"/>
              <a:t>   b)-Resmi Belgenin Özünde Sahtekarlık,</a:t>
            </a:r>
          </a:p>
          <a:p>
            <a:pPr marL="274320" indent="-274320" eaLnBrk="1" fontAlgn="auto" hangingPunct="1">
              <a:spcAft>
                <a:spcPts val="0"/>
              </a:spcAft>
              <a:buFont typeface="Wingdings" pitchFamily="2" charset="2"/>
              <a:buNone/>
              <a:defRPr/>
            </a:pPr>
            <a:r>
              <a:rPr lang="tr-TR" dirty="0" smtClean="0"/>
              <a:t>   c)-Resmi Evrakın Suretinde Sahtekarlık,</a:t>
            </a:r>
          </a:p>
          <a:p>
            <a:pPr marL="274320" indent="-274320" eaLnBrk="1" fontAlgn="auto" hangingPunct="1">
              <a:spcAft>
                <a:spcPts val="0"/>
              </a:spcAft>
              <a:buFont typeface="Wingdings" pitchFamily="2" charset="2"/>
              <a:buNone/>
              <a:defRPr/>
            </a:pPr>
            <a:r>
              <a:rPr lang="tr-TR" dirty="0" smtClean="0">
                <a:solidFill>
                  <a:schemeClr val="bg2"/>
                </a:solidFill>
              </a:rPr>
              <a:t>   </a:t>
            </a:r>
            <a:r>
              <a:rPr lang="tr-TR" b="1" dirty="0" smtClean="0">
                <a:solidFill>
                  <a:schemeClr val="hlink"/>
                </a:solidFill>
                <a:effectLst>
                  <a:outerShdw blurRad="38100" dist="38100" dir="2700000" algn="tl">
                    <a:srgbClr val="000000"/>
                  </a:outerShdw>
                </a:effectLst>
              </a:rPr>
              <a:t>2-Sahte Evrakın Kullanılması</a:t>
            </a:r>
            <a:r>
              <a:rPr lang="tr-TR" dirty="0" smtClean="0">
                <a:solidFill>
                  <a:srgbClr val="BA6F00"/>
                </a:solidFill>
              </a:rPr>
              <a:t>,</a:t>
            </a:r>
          </a:p>
          <a:p>
            <a:pPr marL="274320" indent="-274320" eaLnBrk="1" fontAlgn="auto" hangingPunct="1">
              <a:spcAft>
                <a:spcPts val="0"/>
              </a:spcAft>
              <a:buFont typeface="Wingdings" pitchFamily="2" charset="2"/>
              <a:buNone/>
              <a:defRPr/>
            </a:pPr>
            <a:r>
              <a:rPr lang="tr-TR" dirty="0" smtClean="0">
                <a:solidFill>
                  <a:srgbClr val="BA6F00"/>
                </a:solidFill>
              </a:rPr>
              <a:t>   </a:t>
            </a:r>
            <a:r>
              <a:rPr lang="tr-TR" b="1" dirty="0" smtClean="0">
                <a:solidFill>
                  <a:schemeClr val="hlink"/>
                </a:solidFill>
                <a:effectLst>
                  <a:outerShdw blurRad="38100" dist="38100" dir="2700000" algn="tl">
                    <a:srgbClr val="000000"/>
                  </a:outerShdw>
                </a:effectLst>
              </a:rPr>
              <a:t>3-Gerçek Evrakı Yok etme</a:t>
            </a:r>
            <a:r>
              <a:rPr lang="tr-TR" dirty="0" smtClean="0">
                <a:solidFill>
                  <a:schemeClr val="hlink"/>
                </a:solidFill>
              </a:rPr>
              <a:t>,</a:t>
            </a:r>
          </a:p>
          <a:p>
            <a:pPr marL="274320" indent="-274320" eaLnBrk="1" fontAlgn="auto" hangingPunct="1">
              <a:spcAft>
                <a:spcPts val="0"/>
              </a:spcAft>
              <a:buFont typeface="Wingdings" pitchFamily="2" charset="2"/>
              <a:buNone/>
              <a:defRPr/>
            </a:pPr>
            <a:r>
              <a:rPr lang="tr-TR" dirty="0" smtClean="0">
                <a:solidFill>
                  <a:schemeClr val="hlink"/>
                </a:solidFill>
              </a:rPr>
              <a:t>   </a:t>
            </a:r>
            <a:r>
              <a:rPr lang="tr-TR" b="1" dirty="0" smtClean="0">
                <a:solidFill>
                  <a:schemeClr val="hlink"/>
                </a:solidFill>
                <a:effectLst>
                  <a:outerShdw blurRad="38100" dist="38100" dir="2700000" algn="tl">
                    <a:srgbClr val="000000"/>
                  </a:outerShdw>
                </a:effectLst>
              </a:rPr>
              <a:t>4-Hususi Evrakta Sahtekarlık</a:t>
            </a:r>
            <a:r>
              <a:rPr lang="tr-TR" dirty="0" smtClean="0">
                <a:solidFill>
                  <a:schemeClr val="bg2"/>
                </a:solidFill>
              </a:rPr>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calcmode="lin" valueType="num">
                                      <p:cBhvr additive="base">
                                        <p:cTn id="7" dur="5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5955">
                                            <p:txEl>
                                              <p:pRg st="1" end="1"/>
                                            </p:txEl>
                                          </p:spTgt>
                                        </p:tgtEl>
                                        <p:attrNameLst>
                                          <p:attrName>style.visibility</p:attrName>
                                        </p:attrNameLst>
                                      </p:cBhvr>
                                      <p:to>
                                        <p:strVal val="visible"/>
                                      </p:to>
                                    </p:set>
                                    <p:anim calcmode="lin" valueType="num">
                                      <p:cBhvr additive="base">
                                        <p:cTn id="13" dur="5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5955">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955">
                                            <p:txEl>
                                              <p:pRg st="2" end="2"/>
                                            </p:txEl>
                                          </p:spTgt>
                                        </p:tgtEl>
                                        <p:attrNameLst>
                                          <p:attrName>style.visibility</p:attrName>
                                        </p:attrNameLst>
                                      </p:cBhvr>
                                      <p:to>
                                        <p:strVal val="visible"/>
                                      </p:to>
                                    </p:set>
                                    <p:anim calcmode="lin" valueType="num">
                                      <p:cBhvr additive="base">
                                        <p:cTn id="19" dur="5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5955">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55">
                                            <p:txEl>
                                              <p:pRg st="3" end="3"/>
                                            </p:txEl>
                                          </p:spTgt>
                                        </p:tgtEl>
                                        <p:attrNameLst>
                                          <p:attrName>style.visibility</p:attrName>
                                        </p:attrNameLst>
                                      </p:cBhvr>
                                      <p:to>
                                        <p:strVal val="visible"/>
                                      </p:to>
                                    </p:set>
                                    <p:anim calcmode="lin" valueType="num">
                                      <p:cBhvr additive="base">
                                        <p:cTn id="25" dur="5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5955">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5955">
                                            <p:txEl>
                                              <p:pRg st="4" end="4"/>
                                            </p:txEl>
                                          </p:spTgt>
                                        </p:tgtEl>
                                        <p:attrNameLst>
                                          <p:attrName>style.visibility</p:attrName>
                                        </p:attrNameLst>
                                      </p:cBhvr>
                                      <p:to>
                                        <p:strVal val="visible"/>
                                      </p:to>
                                    </p:set>
                                    <p:anim calcmode="lin" valueType="num">
                                      <p:cBhvr additive="base">
                                        <p:cTn id="31" dur="5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5955">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5955">
                                            <p:txEl>
                                              <p:pRg st="5" end="5"/>
                                            </p:txEl>
                                          </p:spTgt>
                                        </p:tgtEl>
                                        <p:attrNameLst>
                                          <p:attrName>style.visibility</p:attrName>
                                        </p:attrNameLst>
                                      </p:cBhvr>
                                      <p:to>
                                        <p:strVal val="visible"/>
                                      </p:to>
                                    </p:set>
                                    <p:anim calcmode="lin" valueType="num">
                                      <p:cBhvr additive="base">
                                        <p:cTn id="37" dur="5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5955">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himes.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5955">
                                            <p:txEl>
                                              <p:pRg st="6" end="6"/>
                                            </p:txEl>
                                          </p:spTgt>
                                        </p:tgtEl>
                                        <p:attrNameLst>
                                          <p:attrName>style.visibility</p:attrName>
                                        </p:attrNameLst>
                                      </p:cBhvr>
                                      <p:to>
                                        <p:strVal val="visible"/>
                                      </p:to>
                                    </p:set>
                                    <p:anim calcmode="lin" valueType="num">
                                      <p:cBhvr additive="base">
                                        <p:cTn id="43" dur="5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5955">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2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8" name="Rectangle 2"/>
          <p:cNvSpPr>
            <a:spLocks noGrp="1" noChangeArrowheads="1"/>
          </p:cNvSpPr>
          <p:nvPr>
            <p:ph type="title" idx="4294967295"/>
          </p:nvPr>
        </p:nvSpPr>
        <p:spPr>
          <a:xfrm>
            <a:off x="900113" y="476250"/>
            <a:ext cx="7772400" cy="720725"/>
          </a:xfrm>
        </p:spPr>
        <p:txBody>
          <a:bodyPr/>
          <a:lstStyle/>
          <a:p>
            <a:pPr eaLnBrk="1" hangingPunct="1"/>
            <a:r>
              <a:rPr lang="tr-TR" altLang="tr-TR" sz="2400" b="1" smtClean="0"/>
              <a:t>a) Resmi Evrakın Aslında Sahtekarlık (TCK.204)</a:t>
            </a:r>
          </a:p>
        </p:txBody>
      </p:sp>
      <p:sp>
        <p:nvSpPr>
          <p:cNvPr id="316419" name="Rectangle 3"/>
          <p:cNvSpPr>
            <a:spLocks noGrp="1" noChangeArrowheads="1"/>
          </p:cNvSpPr>
          <p:nvPr>
            <p:ph type="body" idx="4294967295"/>
          </p:nvPr>
        </p:nvSpPr>
        <p:spPr>
          <a:xfrm>
            <a:off x="0" y="1196975"/>
            <a:ext cx="8640763" cy="5111750"/>
          </a:xfrm>
        </p:spPr>
        <p:txBody>
          <a:bodyPr rtlCol="0">
            <a:normAutofit/>
          </a:bodyPr>
          <a:lstStyle/>
          <a:p>
            <a:pPr marL="274320" indent="-274320" algn="just" eaLnBrk="1" fontAlgn="auto" hangingPunct="1">
              <a:lnSpc>
                <a:spcPct val="90000"/>
              </a:lnSpc>
              <a:spcAft>
                <a:spcPts val="0"/>
              </a:spcAft>
              <a:buFont typeface="Wingdings 2"/>
              <a:buChar char=""/>
              <a:defRPr/>
            </a:pPr>
            <a:r>
              <a:rPr lang="tr-TR" sz="2600" b="1" dirty="0" smtClean="0">
                <a:solidFill>
                  <a:srgbClr val="003399"/>
                </a:solidFill>
              </a:rPr>
              <a:t>Failin memur </a:t>
            </a:r>
            <a:r>
              <a:rPr lang="tr-TR" sz="2600" b="1" dirty="0" smtClean="0">
                <a:solidFill>
                  <a:schemeClr val="tx1">
                    <a:lumMod val="65000"/>
                  </a:schemeClr>
                </a:solidFill>
              </a:rPr>
              <a:t>olması, sahteciliğin konusunu teşkil eden evrakı düzenleyen memurun bu belgeyi düzenlemeye yetkisinin bulunması, </a:t>
            </a:r>
            <a:r>
              <a:rPr lang="tr-TR" sz="2600" b="1" dirty="0" smtClean="0">
                <a:solidFill>
                  <a:srgbClr val="003399"/>
                </a:solidFill>
              </a:rPr>
              <a:t>evrakın sahte olarak düzenlenmesi veya bir evrakın tahrif </a:t>
            </a:r>
            <a:r>
              <a:rPr lang="tr-TR" sz="2600" b="1" dirty="0" smtClean="0">
                <a:solidFill>
                  <a:schemeClr val="tx1">
                    <a:lumMod val="65000"/>
                  </a:schemeClr>
                </a:solidFill>
              </a:rPr>
              <a:t>edilmesi,sahte olarak düzenlenen veya gerçek olup değiştirilen evrakın aldatıcı özellikte olması,belgenin ızrar(zarar doğurma olasılığının bulunması) kabiliyetinin</a:t>
            </a:r>
            <a:r>
              <a:rPr lang="tr-TR" sz="2600" b="1" dirty="0" smtClean="0">
                <a:solidFill>
                  <a:srgbClr val="EA1648"/>
                </a:solidFill>
              </a:rPr>
              <a:t> </a:t>
            </a:r>
            <a:r>
              <a:rPr lang="tr-TR" sz="2600" b="1" dirty="0" smtClean="0">
                <a:solidFill>
                  <a:srgbClr val="008000"/>
                </a:solidFill>
              </a:rPr>
              <a:t>olması, failin bilerek ve isteyerek sahtecilik yapması,bu suçun yasal unsurunu oluşturur.</a:t>
            </a:r>
          </a:p>
          <a:p>
            <a:pPr marL="274320" indent="-274320" algn="just" eaLnBrk="1" fontAlgn="auto" hangingPunct="1">
              <a:lnSpc>
                <a:spcPct val="90000"/>
              </a:lnSpc>
              <a:spcAft>
                <a:spcPts val="0"/>
              </a:spcAft>
              <a:buFont typeface="Wingdings 2"/>
              <a:buChar char=""/>
              <a:defRPr/>
            </a:pPr>
            <a:r>
              <a:rPr lang="tr-TR" sz="2600" b="1" dirty="0" smtClean="0">
                <a:solidFill>
                  <a:schemeClr val="tx1">
                    <a:lumMod val="65000"/>
                  </a:schemeClr>
                </a:solidFill>
              </a:rPr>
              <a:t>Evrakın kısmen veya tamamen sahte olması arasında fark yoktur.Belgeye ilaveler yapmak suretiyle kapsamını ve anlamını kısmen veya tamamen değiştirmek,silinti ve kazıntı yapmak tahriftir.</a:t>
            </a:r>
            <a:endParaRPr lang="tr-TR" sz="2600" b="1" u="sng" dirty="0" smtClean="0">
              <a:solidFill>
                <a:schemeClr val="tx1">
                  <a:lumMod val="65000"/>
                </a:schemeClr>
              </a:solidFill>
            </a:endParaRPr>
          </a:p>
        </p:txBody>
      </p:sp>
      <p:sp>
        <p:nvSpPr>
          <p:cNvPr id="188426" name="Rectangle 10"/>
          <p:cNvSpPr>
            <a:spLocks noChangeArrowheads="1"/>
          </p:cNvSpPr>
          <p:nvPr/>
        </p:nvSpPr>
        <p:spPr bwMode="auto">
          <a:xfrm>
            <a:off x="684213" y="0"/>
            <a:ext cx="7488237" cy="461963"/>
          </a:xfrm>
          <a:prstGeom prst="rect">
            <a:avLst/>
          </a:prstGeom>
          <a:noFill/>
          <a:ln w="12700" cap="sq">
            <a:noFill/>
            <a:miter lim="800000"/>
            <a:headEnd type="none" w="sm" len="sm"/>
            <a:tailEnd type="none" w="sm" len="sm"/>
          </a:ln>
          <a:effectLst/>
        </p:spPr>
        <p:txBody>
          <a:bodyPr>
            <a:spAutoFit/>
          </a:bodyPr>
          <a:lstStyle/>
          <a:p>
            <a:pPr fontAlgn="auto">
              <a:spcBef>
                <a:spcPct val="20000"/>
              </a:spcBef>
              <a:spcAft>
                <a:spcPts val="0"/>
              </a:spcAft>
              <a:buClr>
                <a:schemeClr val="accent2"/>
              </a:buClr>
              <a:buSzPct val="80000"/>
              <a:buFont typeface="Wingdings" pitchFamily="2" charset="2"/>
              <a:buNone/>
              <a:defRPr/>
            </a:pPr>
            <a:r>
              <a:rPr lang="tr-TR" sz="2400" b="1" dirty="0">
                <a:solidFill>
                  <a:schemeClr val="hlink"/>
                </a:solidFill>
                <a:effectLst>
                  <a:outerShdw blurRad="38100" dist="38100" dir="2700000" algn="tl">
                    <a:srgbClr val="000000"/>
                  </a:outerShdw>
                </a:effectLst>
                <a:latin typeface="+mn-lt"/>
                <a:cs typeface="+mn-cs"/>
              </a:rPr>
              <a:t>          1-Resmi Evrakta Sahtekarlık Suçları:</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6418"/>
                                        </p:tgtEl>
                                        <p:attrNameLst>
                                          <p:attrName>style.visibility</p:attrName>
                                        </p:attrNameLst>
                                      </p:cBhvr>
                                      <p:to>
                                        <p:strVal val="visible"/>
                                      </p:to>
                                    </p:set>
                                    <p:anim calcmode="lin" valueType="num">
                                      <p:cBhvr additive="base">
                                        <p:cTn id="7" dur="500" fill="hold"/>
                                        <p:tgtEl>
                                          <p:spTgt spid="316418"/>
                                        </p:tgtEl>
                                        <p:attrNameLst>
                                          <p:attrName>ppt_x</p:attrName>
                                        </p:attrNameLst>
                                      </p:cBhvr>
                                      <p:tavLst>
                                        <p:tav tm="0">
                                          <p:val>
                                            <p:strVal val="#ppt_x"/>
                                          </p:val>
                                        </p:tav>
                                        <p:tav tm="100000">
                                          <p:val>
                                            <p:strVal val="#ppt_x"/>
                                          </p:val>
                                        </p:tav>
                                      </p:tavLst>
                                    </p:anim>
                                    <p:anim calcmode="lin" valueType="num">
                                      <p:cBhvr additive="base">
                                        <p:cTn id="8" dur="500" fill="hold"/>
                                        <p:tgtEl>
                                          <p:spTgt spid="3164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16419">
                                            <p:txEl>
                                              <p:pRg st="0" end="0"/>
                                            </p:txEl>
                                          </p:spTgt>
                                        </p:tgtEl>
                                        <p:attrNameLst>
                                          <p:attrName>style.visibility</p:attrName>
                                        </p:attrNameLst>
                                      </p:cBhvr>
                                      <p:to>
                                        <p:strVal val="visible"/>
                                      </p:to>
                                    </p:set>
                                    <p:anim calcmode="lin" valueType="num">
                                      <p:cBhvr>
                                        <p:cTn id="13" dur="300" fill="hold"/>
                                        <p:tgtEl>
                                          <p:spTgt spid="316419">
                                            <p:txEl>
                                              <p:pRg st="0" end="0"/>
                                            </p:txEl>
                                          </p:spTgt>
                                        </p:tgtEl>
                                        <p:attrNameLst>
                                          <p:attrName>ppt_w</p:attrName>
                                        </p:attrNameLst>
                                      </p:cBhvr>
                                      <p:tavLst>
                                        <p:tav tm="0">
                                          <p:val>
                                            <p:fltVal val="0"/>
                                          </p:val>
                                        </p:tav>
                                        <p:tav tm="100000">
                                          <p:val>
                                            <p:strVal val="#ppt_w"/>
                                          </p:val>
                                        </p:tav>
                                      </p:tavLst>
                                    </p:anim>
                                    <p:anim calcmode="lin" valueType="num">
                                      <p:cBhvr>
                                        <p:cTn id="14" dur="300" fill="hold"/>
                                        <p:tgtEl>
                                          <p:spTgt spid="316419">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16419">
                                            <p:txEl>
                                              <p:pRg st="1" end="1"/>
                                            </p:txEl>
                                          </p:spTgt>
                                        </p:tgtEl>
                                        <p:attrNameLst>
                                          <p:attrName>style.visibility</p:attrName>
                                        </p:attrNameLst>
                                      </p:cBhvr>
                                      <p:to>
                                        <p:strVal val="visible"/>
                                      </p:to>
                                    </p:set>
                                    <p:anim calcmode="lin" valueType="num">
                                      <p:cBhvr>
                                        <p:cTn id="19" dur="300" fill="hold"/>
                                        <p:tgtEl>
                                          <p:spTgt spid="316419">
                                            <p:txEl>
                                              <p:pRg st="1" end="1"/>
                                            </p:txEl>
                                          </p:spTgt>
                                        </p:tgtEl>
                                        <p:attrNameLst>
                                          <p:attrName>ppt_w</p:attrName>
                                        </p:attrNameLst>
                                      </p:cBhvr>
                                      <p:tavLst>
                                        <p:tav tm="0">
                                          <p:val>
                                            <p:fltVal val="0"/>
                                          </p:val>
                                        </p:tav>
                                        <p:tav tm="100000">
                                          <p:val>
                                            <p:strVal val="#ppt_w"/>
                                          </p:val>
                                        </p:tav>
                                      </p:tavLst>
                                    </p:anim>
                                    <p:anim calcmode="lin" valueType="num">
                                      <p:cBhvr>
                                        <p:cTn id="20" dur="300" fill="hold"/>
                                        <p:tgtEl>
                                          <p:spTgt spid="316419">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9" grpId="0" build="p" autoUpdateAnimBg="0"/>
    </p:bld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288" y="1268413"/>
            <a:ext cx="8569325" cy="3940175"/>
          </a:xfrm>
          <a:prstGeom prst="rect">
            <a:avLst/>
          </a:prstGeom>
        </p:spPr>
        <p:txBody>
          <a:bodyPr>
            <a:spAutoFit/>
          </a:bodyPr>
          <a:lstStyle/>
          <a:p>
            <a:pPr>
              <a:defRPr/>
            </a:pPr>
            <a:r>
              <a:rPr lang="tr-TR" sz="2500" b="1" dirty="0">
                <a:solidFill>
                  <a:srgbClr val="090FF7"/>
                </a:solidFill>
              </a:rPr>
              <a:t>Resmi belgenin aslı yerine geçen  suretlerde  sahtecilik suçu,asıllarında  sahtekarlık yapılmışçasına cezalandırılır. Ancak, yetkili memur tarafından aslına uygunluğunun tasdik edilmesi  gerekir. </a:t>
            </a:r>
          </a:p>
          <a:p>
            <a:pPr>
              <a:defRPr/>
            </a:pPr>
            <a:r>
              <a:rPr lang="tr-TR" sz="2500" b="1" u="sng" dirty="0">
                <a:solidFill>
                  <a:schemeClr val="tx1">
                    <a:lumMod val="65000"/>
                  </a:schemeClr>
                </a:solidFill>
              </a:rPr>
              <a:t>Örnek:İşçi ücreti bordrosundaki işçi ücretlerini maliyeden tahsil etmeden önce bir takım isimler ekleyerek çalışmış gibi göstermek veya çalıştığı günleri fazla göstererek,isimlerin karşısına sahte imza atarak maliyeye tevdi suretiyle aldığı çeki bankada tahsil etmek</a:t>
            </a:r>
            <a:endParaRPr lang="tr-TR" sz="2500" dirty="0"/>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2" name="Rectangle 2"/>
          <p:cNvSpPr>
            <a:spLocks noGrp="1" noChangeArrowheads="1"/>
          </p:cNvSpPr>
          <p:nvPr>
            <p:ph type="title" idx="4294967295"/>
          </p:nvPr>
        </p:nvSpPr>
        <p:spPr>
          <a:xfrm>
            <a:off x="0" y="0"/>
            <a:ext cx="9144000" cy="692150"/>
          </a:xfrm>
        </p:spPr>
        <p:txBody>
          <a:bodyPr rtlCol="0">
            <a:normAutofit/>
          </a:bodyPr>
          <a:lstStyle/>
          <a:p>
            <a:pPr eaLnBrk="1" fontAlgn="auto" hangingPunct="1">
              <a:spcAft>
                <a:spcPts val="0"/>
              </a:spcAft>
              <a:defRPr/>
            </a:pPr>
            <a:r>
              <a:rPr lang="tr-TR" sz="3200" b="1" dirty="0" smtClean="0">
                <a:solidFill>
                  <a:srgbClr val="660066"/>
                </a:solidFill>
                <a:effectLst>
                  <a:outerShdw blurRad="38100" dist="38100" dir="2700000" algn="tl">
                    <a:srgbClr val="000000"/>
                  </a:outerShdw>
                </a:effectLst>
              </a:rPr>
              <a:t>b) Resmi Belgenin Özünde Sahtekarlık</a:t>
            </a:r>
          </a:p>
        </p:txBody>
      </p:sp>
      <p:sp>
        <p:nvSpPr>
          <p:cNvPr id="317443" name="Rectangle 3"/>
          <p:cNvSpPr>
            <a:spLocks noGrp="1" noChangeArrowheads="1"/>
          </p:cNvSpPr>
          <p:nvPr>
            <p:ph type="body" idx="4294967295"/>
          </p:nvPr>
        </p:nvSpPr>
        <p:spPr>
          <a:xfrm>
            <a:off x="0" y="620713"/>
            <a:ext cx="9144000" cy="5832475"/>
          </a:xfrm>
        </p:spPr>
        <p:txBody>
          <a:bodyPr rtlCol="0">
            <a:normAutofit/>
          </a:bodyPr>
          <a:lstStyle/>
          <a:p>
            <a:pPr marL="274320" indent="-274320" eaLnBrk="1" fontAlgn="auto" hangingPunct="1">
              <a:lnSpc>
                <a:spcPct val="90000"/>
              </a:lnSpc>
              <a:spcAft>
                <a:spcPts val="0"/>
              </a:spcAft>
              <a:buFont typeface="Wingdings 2"/>
              <a:buChar char=""/>
              <a:defRPr/>
            </a:pPr>
            <a:r>
              <a:rPr lang="tr-TR" sz="2700" b="1" dirty="0" smtClean="0">
                <a:solidFill>
                  <a:srgbClr val="090FF7"/>
                </a:solidFill>
              </a:rPr>
              <a:t>Bu suçta; evrak şekil bakımından gerçek, kapsam bakımından tamamen veya kısmen sahtedir. </a:t>
            </a:r>
            <a:r>
              <a:rPr lang="tr-TR" sz="2700" b="1" dirty="0" smtClean="0">
                <a:solidFill>
                  <a:schemeClr val="tx1">
                    <a:lumMod val="65000"/>
                  </a:schemeClr>
                </a:solidFill>
              </a:rPr>
              <a:t>Suç resmi evrakın düzenlenmesi sırasında işlenebilir.</a:t>
            </a:r>
            <a:r>
              <a:rPr lang="tr-TR" sz="2700" b="1" dirty="0" smtClean="0">
                <a:solidFill>
                  <a:srgbClr val="FF33CC"/>
                </a:solidFill>
              </a:rPr>
              <a:t> </a:t>
            </a:r>
            <a:r>
              <a:rPr lang="tr-TR" sz="2700" b="1" dirty="0" smtClean="0">
                <a:solidFill>
                  <a:srgbClr val="669900"/>
                </a:solidFill>
              </a:rPr>
              <a:t>Zararın doğmuş olması koşulu zorunlu olmayıp, olasılık bulunması yeterlidir. </a:t>
            </a:r>
            <a:r>
              <a:rPr lang="tr-TR" sz="2700" b="1" dirty="0" smtClean="0">
                <a:solidFill>
                  <a:srgbClr val="FF33CC"/>
                </a:solidFill>
              </a:rPr>
              <a:t>Failin memur olması</a:t>
            </a:r>
            <a:r>
              <a:rPr lang="tr-TR" sz="2700" dirty="0" smtClean="0">
                <a:solidFill>
                  <a:srgbClr val="090FF7"/>
                </a:solidFill>
              </a:rPr>
              <a:t>, </a:t>
            </a:r>
            <a:r>
              <a:rPr lang="tr-TR" sz="2700" b="1" dirty="0" smtClean="0">
                <a:solidFill>
                  <a:schemeClr val="hlink"/>
                </a:solidFill>
              </a:rPr>
              <a:t>belgenin iğfal (aldatıcı) ve ızrar (zarar doğurucu) yeteneğinin olması</a:t>
            </a:r>
            <a:r>
              <a:rPr lang="tr-TR" sz="2700" dirty="0" smtClean="0">
                <a:solidFill>
                  <a:srgbClr val="090FF7"/>
                </a:solidFill>
              </a:rPr>
              <a:t> ve </a:t>
            </a:r>
            <a:r>
              <a:rPr lang="tr-TR" sz="2700" b="1" dirty="0" smtClean="0">
                <a:solidFill>
                  <a:schemeClr val="folHlink"/>
                </a:solidFill>
              </a:rPr>
              <a:t>genel kasıt gereklidir.</a:t>
            </a:r>
            <a:r>
              <a:rPr lang="tr-TR" sz="2700" dirty="0" smtClean="0">
                <a:solidFill>
                  <a:srgbClr val="090FF7"/>
                </a:solidFill>
              </a:rPr>
              <a:t> </a:t>
            </a:r>
          </a:p>
          <a:p>
            <a:pPr marL="274320" indent="-274320" eaLnBrk="1" fontAlgn="auto" hangingPunct="1">
              <a:lnSpc>
                <a:spcPct val="90000"/>
              </a:lnSpc>
              <a:spcAft>
                <a:spcPts val="0"/>
              </a:spcAft>
              <a:buFont typeface="Wingdings 2"/>
              <a:buChar char=""/>
              <a:defRPr/>
            </a:pPr>
            <a:r>
              <a:rPr lang="tr-TR" sz="2700" b="1" dirty="0" smtClean="0">
                <a:solidFill>
                  <a:srgbClr val="FF9900"/>
                </a:solidFill>
                <a:effectLst>
                  <a:outerShdw blurRad="38100" dist="38100" dir="2700000" algn="tl">
                    <a:srgbClr val="000000">
                      <a:alpha val="43137"/>
                    </a:srgbClr>
                  </a:outerShdw>
                </a:effectLst>
              </a:rPr>
              <a:t>Resmi belge düzenlenirken veya yazılırken, gerçeğe uygun olmayan durumları ve ifadeleri gerçekmiş ve huzurda cereyan etmiş gibi gösterilirse suçun maddi unsur oluşur. </a:t>
            </a:r>
            <a:r>
              <a:rPr lang="tr-TR" sz="2700" b="1" dirty="0" smtClean="0">
                <a:solidFill>
                  <a:schemeClr val="tx1">
                    <a:lumMod val="65000"/>
                  </a:schemeClr>
                </a:solidFill>
              </a:rPr>
              <a:t>Memur bir beyanı zapt ederken takdir ve tercih hakkı yoktur, İfadelerin kısmen veya tamamen zapt edilmemesi veya değiştirilerek zapt edilmesi de suçun maddi unsurunu oluşturur</a:t>
            </a:r>
            <a:r>
              <a:rPr lang="tr-TR" sz="2700" dirty="0" smtClean="0">
                <a:solidFill>
                  <a:srgbClr val="090FF7"/>
                </a:solidFill>
              </a:rPr>
              <a:t>. </a:t>
            </a:r>
            <a:r>
              <a:rPr lang="tr-TR" sz="2400" b="1" dirty="0" smtClean="0">
                <a:solidFill>
                  <a:srgbClr val="090FF7"/>
                </a:solidFill>
              </a:rPr>
              <a:t>Ancak, kısmen zapt edilmeyen ifadenin, belgenin hukuki sonuçlarını etkileyebilecek özellikte </a:t>
            </a:r>
            <a:r>
              <a:rPr lang="tr-TR" sz="2400" b="1" dirty="0" smtClean="0">
                <a:solidFill>
                  <a:srgbClr val="090FF7"/>
                </a:solidFill>
                <a:effectLst>
                  <a:outerShdw blurRad="38100" dist="38100" dir="2700000" algn="tl">
                    <a:srgbClr val="000000"/>
                  </a:outerShdw>
                </a:effectLst>
              </a:rPr>
              <a:t>olması gerekir.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42"/>
                                        </p:tgtEl>
                                        <p:attrNameLst>
                                          <p:attrName>style.visibility</p:attrName>
                                        </p:attrNameLst>
                                      </p:cBhvr>
                                      <p:to>
                                        <p:strVal val="visible"/>
                                      </p:to>
                                    </p:set>
                                    <p:anim calcmode="lin" valueType="num">
                                      <p:cBhvr additive="base">
                                        <p:cTn id="7" dur="500" fill="hold"/>
                                        <p:tgtEl>
                                          <p:spTgt spid="317442"/>
                                        </p:tgtEl>
                                        <p:attrNameLst>
                                          <p:attrName>ppt_x</p:attrName>
                                        </p:attrNameLst>
                                      </p:cBhvr>
                                      <p:tavLst>
                                        <p:tav tm="0">
                                          <p:val>
                                            <p:strVal val="#ppt_x"/>
                                          </p:val>
                                        </p:tav>
                                        <p:tav tm="100000">
                                          <p:val>
                                            <p:strVal val="#ppt_x"/>
                                          </p:val>
                                        </p:tav>
                                      </p:tavLst>
                                    </p:anim>
                                    <p:anim calcmode="lin" valueType="num">
                                      <p:cBhvr additive="base">
                                        <p:cTn id="8" dur="500" fill="hold"/>
                                        <p:tgtEl>
                                          <p:spTgt spid="31744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17443">
                                            <p:txEl>
                                              <p:pRg st="0" end="0"/>
                                            </p:txEl>
                                          </p:spTgt>
                                        </p:tgtEl>
                                        <p:attrNameLst>
                                          <p:attrName>style.visibility</p:attrName>
                                        </p:attrNameLst>
                                      </p:cBhvr>
                                      <p:to>
                                        <p:strVal val="visible"/>
                                      </p:to>
                                    </p:set>
                                    <p:anim calcmode="lin" valueType="num">
                                      <p:cBhvr>
                                        <p:cTn id="13" dur="500" fill="hold"/>
                                        <p:tgtEl>
                                          <p:spTgt spid="31744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7443">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17443">
                                            <p:txEl>
                                              <p:pRg st="1" end="1"/>
                                            </p:txEl>
                                          </p:spTgt>
                                        </p:tgtEl>
                                        <p:attrNameLst>
                                          <p:attrName>style.visibility</p:attrName>
                                        </p:attrNameLst>
                                      </p:cBhvr>
                                      <p:to>
                                        <p:strVal val="visible"/>
                                      </p:to>
                                    </p:set>
                                    <p:anim calcmode="lin" valueType="num">
                                      <p:cBhvr>
                                        <p:cTn id="19" dur="500" fill="hold"/>
                                        <p:tgtEl>
                                          <p:spTgt spid="31744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7443">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build="p" autoUpdateAnimBg="0"/>
    </p:bldLst>
  </p:timing>
</p:sld>
</file>

<file path=ppt/slides/slide2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8466" name="Rectangle 2"/>
          <p:cNvSpPr>
            <a:spLocks noGrp="1" noChangeArrowheads="1"/>
          </p:cNvSpPr>
          <p:nvPr>
            <p:ph type="title" idx="4294967295"/>
          </p:nvPr>
        </p:nvSpPr>
        <p:spPr>
          <a:xfrm>
            <a:off x="179388" y="0"/>
            <a:ext cx="8964612" cy="692150"/>
          </a:xfrm>
        </p:spPr>
        <p:txBody>
          <a:bodyPr rtlCol="0">
            <a:normAutofit/>
          </a:bodyPr>
          <a:lstStyle/>
          <a:p>
            <a:pPr eaLnBrk="1" fontAlgn="auto" hangingPunct="1">
              <a:spcAft>
                <a:spcPts val="0"/>
              </a:spcAft>
              <a:defRPr/>
            </a:pPr>
            <a:r>
              <a:rPr lang="tr-TR" sz="2800" b="1" dirty="0" smtClean="0">
                <a:effectLst>
                  <a:outerShdw blurRad="38100" dist="38100" dir="2700000" algn="tl">
                    <a:srgbClr val="FFFFFF"/>
                  </a:outerShdw>
                </a:effectLst>
              </a:rPr>
              <a:t>c) Resmi Evrakın Suretinde Sahtekarlık</a:t>
            </a:r>
          </a:p>
        </p:txBody>
      </p:sp>
      <p:sp>
        <p:nvSpPr>
          <p:cNvPr id="318467" name="Rectangle 3"/>
          <p:cNvSpPr>
            <a:spLocks noGrp="1" noChangeArrowheads="1"/>
          </p:cNvSpPr>
          <p:nvPr>
            <p:ph type="body" idx="4294967295"/>
          </p:nvPr>
        </p:nvSpPr>
        <p:spPr>
          <a:xfrm>
            <a:off x="0" y="620713"/>
            <a:ext cx="9144000" cy="5835650"/>
          </a:xfrm>
        </p:spPr>
        <p:txBody>
          <a:bodyPr rtlCol="0">
            <a:normAutofit/>
          </a:bodyPr>
          <a:lstStyle/>
          <a:p>
            <a:pPr marL="274320" indent="-274320" eaLnBrk="1" fontAlgn="auto" hangingPunct="1">
              <a:lnSpc>
                <a:spcPct val="90000"/>
              </a:lnSpc>
              <a:spcAft>
                <a:spcPts val="0"/>
              </a:spcAft>
              <a:buFont typeface="Wingdings 2"/>
              <a:buChar char=""/>
              <a:defRPr/>
            </a:pPr>
            <a:r>
              <a:rPr lang="tr-TR" sz="2700" b="1" dirty="0" smtClean="0">
                <a:solidFill>
                  <a:srgbClr val="FF33CC"/>
                </a:solidFill>
                <a:effectLst>
                  <a:outerShdw blurRad="38100" dist="38100" dir="2700000" algn="tl">
                    <a:srgbClr val="000000"/>
                  </a:outerShdw>
                </a:effectLst>
              </a:rPr>
              <a:t>Suçun faili memur veya memur olmayan kimseler olabilir. </a:t>
            </a:r>
            <a:r>
              <a:rPr lang="tr-TR" sz="2700" b="1" dirty="0" smtClean="0">
                <a:solidFill>
                  <a:schemeClr val="tx1">
                    <a:lumMod val="65000"/>
                  </a:schemeClr>
                </a:solidFill>
              </a:rPr>
              <a:t>Resmi bir belgenin düzenlenmesi sırasında, bu belgeyi düzenlemekle yetkili kimseye  sözlü veya yazılı yalan beyanda bulunulması, suçun maddi unsurunu oluşturur. </a:t>
            </a:r>
            <a:r>
              <a:rPr lang="tr-TR" sz="2700" b="1" dirty="0" smtClean="0">
                <a:solidFill>
                  <a:schemeClr val="hlink"/>
                </a:solidFill>
                <a:effectLst>
                  <a:outerShdw blurRad="38100" dist="38100" dir="2700000" algn="tl">
                    <a:srgbClr val="000000"/>
                  </a:outerShdw>
                </a:effectLst>
              </a:rPr>
              <a:t>Yalan beyanın söz konusu olabilmesi için, fertlere mevzuatla beyan yükümlülüğünün getirilmiş olması gerekir. Yani beyanın yasal dayanağının bulunması gerekir.</a:t>
            </a:r>
            <a:r>
              <a:rPr lang="tr-TR" sz="2700" dirty="0" smtClean="0">
                <a:solidFill>
                  <a:srgbClr val="090FF7"/>
                </a:solidFill>
              </a:rPr>
              <a:t> </a:t>
            </a:r>
            <a:r>
              <a:rPr lang="tr-TR" sz="2700" b="1" dirty="0" smtClean="0">
                <a:solidFill>
                  <a:srgbClr val="008000"/>
                </a:solidFill>
                <a:effectLst>
                  <a:outerShdw blurRad="38100" dist="38100" dir="2700000" algn="tl">
                    <a:srgbClr val="000000"/>
                  </a:outerShdw>
                </a:effectLst>
              </a:rPr>
              <a:t>Yalan beyan üzerine resmi belgenin düzenlenmesi veya bu resmi belgenin tek başına beyan konusunu ispata yeterli olması gerekir.</a:t>
            </a:r>
          </a:p>
          <a:p>
            <a:pPr marL="274320" indent="-274320" eaLnBrk="1" fontAlgn="auto" hangingPunct="1">
              <a:lnSpc>
                <a:spcPct val="90000"/>
              </a:lnSpc>
              <a:spcAft>
                <a:spcPts val="0"/>
              </a:spcAft>
              <a:buFont typeface="Wingdings 2"/>
              <a:buChar char=""/>
              <a:defRPr/>
            </a:pPr>
            <a:r>
              <a:rPr lang="tr-TR" sz="2700" b="1" dirty="0" smtClean="0">
                <a:solidFill>
                  <a:srgbClr val="090FF7"/>
                </a:solidFill>
                <a:effectLst>
                  <a:outerShdw blurRad="38100" dist="38100" dir="2700000" algn="tl">
                    <a:srgbClr val="000000"/>
                  </a:outerShdw>
                </a:effectLst>
              </a:rPr>
              <a:t>Diğer sahtecilik suçlarından farklı olarak zarar imkan ve olasılığı yeterli olmayıp, zarar doğmuş olması gerekir</a:t>
            </a:r>
            <a:r>
              <a:rPr lang="tr-TR" sz="2700" dirty="0" smtClean="0">
                <a:solidFill>
                  <a:srgbClr val="090FF7"/>
                </a:solidFill>
              </a:rPr>
              <a:t>.</a:t>
            </a:r>
          </a:p>
          <a:p>
            <a:pPr marL="274320" indent="-274320" eaLnBrk="1" fontAlgn="auto" hangingPunct="1">
              <a:lnSpc>
                <a:spcPct val="90000"/>
              </a:lnSpc>
              <a:spcAft>
                <a:spcPts val="0"/>
              </a:spcAft>
              <a:buFont typeface="Wingdings 2"/>
              <a:buChar char=""/>
              <a:defRPr/>
            </a:pPr>
            <a:r>
              <a:rPr lang="tr-TR" sz="2700" b="1" dirty="0" smtClean="0">
                <a:solidFill>
                  <a:srgbClr val="CC3300"/>
                </a:solidFill>
                <a:effectLst>
                  <a:outerShdw blurRad="38100" dist="38100" dir="2700000" algn="tl">
                    <a:srgbClr val="000000"/>
                  </a:outerShdw>
                </a:effectLst>
              </a:rPr>
              <a:t>Genel kasıt gerekir.(manevi unsurunu oluşturur)</a:t>
            </a:r>
          </a:p>
          <a:p>
            <a:pPr marL="274320" indent="-274320" eaLnBrk="1" fontAlgn="auto" hangingPunct="1">
              <a:lnSpc>
                <a:spcPct val="90000"/>
              </a:lnSpc>
              <a:spcAft>
                <a:spcPts val="0"/>
              </a:spcAft>
              <a:buFont typeface="Wingdings 2"/>
              <a:buChar char=""/>
              <a:defRPr/>
            </a:pPr>
            <a:r>
              <a:rPr lang="tr-TR" sz="2400" b="1" i="1" dirty="0" smtClean="0">
                <a:solidFill>
                  <a:srgbClr val="EA1648"/>
                </a:solidFill>
                <a:effectLst>
                  <a:outerShdw blurRad="38100" dist="38100" dir="2700000" algn="tl">
                    <a:srgbClr val="000000"/>
                  </a:outerShdw>
                </a:effectLst>
              </a:rPr>
              <a:t>Örnek: Sahte sınav kağıdı belgesi verme fiili, resmi belgenin suretinde (özetinde) sahtecilik suçunu oluşturur,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8466"/>
                                        </p:tgtEl>
                                        <p:attrNameLst>
                                          <p:attrName>style.visibility</p:attrName>
                                        </p:attrNameLst>
                                      </p:cBhvr>
                                      <p:to>
                                        <p:strVal val="visible"/>
                                      </p:to>
                                    </p:set>
                                    <p:anim calcmode="lin" valueType="num">
                                      <p:cBhvr additive="base">
                                        <p:cTn id="7" dur="500" fill="hold"/>
                                        <p:tgtEl>
                                          <p:spTgt spid="318466"/>
                                        </p:tgtEl>
                                        <p:attrNameLst>
                                          <p:attrName>ppt_x</p:attrName>
                                        </p:attrNameLst>
                                      </p:cBhvr>
                                      <p:tavLst>
                                        <p:tav tm="0">
                                          <p:val>
                                            <p:strVal val="#ppt_x"/>
                                          </p:val>
                                        </p:tav>
                                        <p:tav tm="100000">
                                          <p:val>
                                            <p:strVal val="#ppt_x"/>
                                          </p:val>
                                        </p:tav>
                                      </p:tavLst>
                                    </p:anim>
                                    <p:anim calcmode="lin" valueType="num">
                                      <p:cBhvr additive="base">
                                        <p:cTn id="8" dur="500" fill="hold"/>
                                        <p:tgtEl>
                                          <p:spTgt spid="3184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18467">
                                            <p:txEl>
                                              <p:pRg st="0" end="0"/>
                                            </p:txEl>
                                          </p:spTgt>
                                        </p:tgtEl>
                                        <p:attrNameLst>
                                          <p:attrName>style.visibility</p:attrName>
                                        </p:attrNameLst>
                                      </p:cBhvr>
                                      <p:to>
                                        <p:strVal val="visible"/>
                                      </p:to>
                                    </p:set>
                                    <p:anim calcmode="lin" valueType="num">
                                      <p:cBhvr>
                                        <p:cTn id="13" dur="300" fill="hold"/>
                                        <p:tgtEl>
                                          <p:spTgt spid="318467">
                                            <p:txEl>
                                              <p:pRg st="0" end="0"/>
                                            </p:txEl>
                                          </p:spTgt>
                                        </p:tgtEl>
                                        <p:attrNameLst>
                                          <p:attrName>ppt_w</p:attrName>
                                        </p:attrNameLst>
                                      </p:cBhvr>
                                      <p:tavLst>
                                        <p:tav tm="0">
                                          <p:val>
                                            <p:fltVal val="0"/>
                                          </p:val>
                                        </p:tav>
                                        <p:tav tm="100000">
                                          <p:val>
                                            <p:strVal val="#ppt_w"/>
                                          </p:val>
                                        </p:tav>
                                      </p:tavLst>
                                    </p:anim>
                                    <p:anim calcmode="lin" valueType="num">
                                      <p:cBhvr>
                                        <p:cTn id="14" dur="300" fill="hold"/>
                                        <p:tgtEl>
                                          <p:spTgt spid="318467">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18467">
                                            <p:txEl>
                                              <p:pRg st="1" end="1"/>
                                            </p:txEl>
                                          </p:spTgt>
                                        </p:tgtEl>
                                        <p:attrNameLst>
                                          <p:attrName>style.visibility</p:attrName>
                                        </p:attrNameLst>
                                      </p:cBhvr>
                                      <p:to>
                                        <p:strVal val="visible"/>
                                      </p:to>
                                    </p:set>
                                    <p:anim calcmode="lin" valueType="num">
                                      <p:cBhvr>
                                        <p:cTn id="19" dur="300" fill="hold"/>
                                        <p:tgtEl>
                                          <p:spTgt spid="318467">
                                            <p:txEl>
                                              <p:pRg st="1" end="1"/>
                                            </p:txEl>
                                          </p:spTgt>
                                        </p:tgtEl>
                                        <p:attrNameLst>
                                          <p:attrName>ppt_w</p:attrName>
                                        </p:attrNameLst>
                                      </p:cBhvr>
                                      <p:tavLst>
                                        <p:tav tm="0">
                                          <p:val>
                                            <p:fltVal val="0"/>
                                          </p:val>
                                        </p:tav>
                                        <p:tav tm="100000">
                                          <p:val>
                                            <p:strVal val="#ppt_w"/>
                                          </p:val>
                                        </p:tav>
                                      </p:tavLst>
                                    </p:anim>
                                    <p:anim calcmode="lin" valueType="num">
                                      <p:cBhvr>
                                        <p:cTn id="20" dur="300" fill="hold"/>
                                        <p:tgtEl>
                                          <p:spTgt spid="318467">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iterate type="wd">
                                    <p:tmPct val="100000"/>
                                  </p:iterate>
                                  <p:childTnLst>
                                    <p:set>
                                      <p:cBhvr>
                                        <p:cTn id="24" dur="1" fill="hold">
                                          <p:stCondLst>
                                            <p:cond delay="0"/>
                                          </p:stCondLst>
                                        </p:cTn>
                                        <p:tgtEl>
                                          <p:spTgt spid="318467">
                                            <p:txEl>
                                              <p:pRg st="2" end="2"/>
                                            </p:txEl>
                                          </p:spTgt>
                                        </p:tgtEl>
                                        <p:attrNameLst>
                                          <p:attrName>style.visibility</p:attrName>
                                        </p:attrNameLst>
                                      </p:cBhvr>
                                      <p:to>
                                        <p:strVal val="visible"/>
                                      </p:to>
                                    </p:set>
                                    <p:anim calcmode="lin" valueType="num">
                                      <p:cBhvr>
                                        <p:cTn id="25" dur="300" fill="hold"/>
                                        <p:tgtEl>
                                          <p:spTgt spid="318467">
                                            <p:txEl>
                                              <p:pRg st="2" end="2"/>
                                            </p:txEl>
                                          </p:spTgt>
                                        </p:tgtEl>
                                        <p:attrNameLst>
                                          <p:attrName>ppt_w</p:attrName>
                                        </p:attrNameLst>
                                      </p:cBhvr>
                                      <p:tavLst>
                                        <p:tav tm="0">
                                          <p:val>
                                            <p:fltVal val="0"/>
                                          </p:val>
                                        </p:tav>
                                        <p:tav tm="100000">
                                          <p:val>
                                            <p:strVal val="#ppt_w"/>
                                          </p:val>
                                        </p:tav>
                                      </p:tavLst>
                                    </p:anim>
                                    <p:anim calcmode="lin" valueType="num">
                                      <p:cBhvr>
                                        <p:cTn id="26" dur="300" fill="hold"/>
                                        <p:tgtEl>
                                          <p:spTgt spid="318467">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iterate type="wd">
                                    <p:tmPct val="100000"/>
                                  </p:iterate>
                                  <p:childTnLst>
                                    <p:set>
                                      <p:cBhvr>
                                        <p:cTn id="30" dur="1" fill="hold">
                                          <p:stCondLst>
                                            <p:cond delay="0"/>
                                          </p:stCondLst>
                                        </p:cTn>
                                        <p:tgtEl>
                                          <p:spTgt spid="318467">
                                            <p:txEl>
                                              <p:pRg st="3" end="3"/>
                                            </p:txEl>
                                          </p:spTgt>
                                        </p:tgtEl>
                                        <p:attrNameLst>
                                          <p:attrName>style.visibility</p:attrName>
                                        </p:attrNameLst>
                                      </p:cBhvr>
                                      <p:to>
                                        <p:strVal val="visible"/>
                                      </p:to>
                                    </p:set>
                                    <p:anim calcmode="lin" valueType="num">
                                      <p:cBhvr>
                                        <p:cTn id="31" dur="300" fill="hold"/>
                                        <p:tgtEl>
                                          <p:spTgt spid="318467">
                                            <p:txEl>
                                              <p:pRg st="3" end="3"/>
                                            </p:txEl>
                                          </p:spTgt>
                                        </p:tgtEl>
                                        <p:attrNameLst>
                                          <p:attrName>ppt_w</p:attrName>
                                        </p:attrNameLst>
                                      </p:cBhvr>
                                      <p:tavLst>
                                        <p:tav tm="0">
                                          <p:val>
                                            <p:fltVal val="0"/>
                                          </p:val>
                                        </p:tav>
                                        <p:tav tm="100000">
                                          <p:val>
                                            <p:strVal val="#ppt_w"/>
                                          </p:val>
                                        </p:tav>
                                      </p:tavLst>
                                    </p:anim>
                                    <p:anim calcmode="lin" valueType="num">
                                      <p:cBhvr>
                                        <p:cTn id="32" dur="300" fill="hold"/>
                                        <p:tgtEl>
                                          <p:spTgt spid="318467">
                                            <p:txEl>
                                              <p:pRg st="3" end="3"/>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build="p" autoUpdateAnimBg="0"/>
    </p:bldLst>
  </p:timing>
</p:sld>
</file>

<file path=ppt/slides/slide2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1026"/>
          <p:cNvSpPr>
            <a:spLocks noGrp="1" noChangeArrowheads="1"/>
          </p:cNvSpPr>
          <p:nvPr>
            <p:ph type="title" idx="4294967295"/>
          </p:nvPr>
        </p:nvSpPr>
        <p:spPr>
          <a:xfrm>
            <a:off x="684213" y="0"/>
            <a:ext cx="7772400" cy="1052513"/>
          </a:xfrm>
        </p:spPr>
        <p:txBody>
          <a:bodyPr rtlCol="0">
            <a:normAutofit/>
          </a:bodyPr>
          <a:lstStyle/>
          <a:p>
            <a:pPr eaLnBrk="1" fontAlgn="auto" hangingPunct="1">
              <a:spcAft>
                <a:spcPts val="0"/>
              </a:spcAft>
              <a:defRPr/>
            </a:pPr>
            <a:r>
              <a:rPr lang="tr-TR" sz="2800" b="1" dirty="0" smtClean="0">
                <a:solidFill>
                  <a:schemeClr val="hlink"/>
                </a:solidFill>
                <a:effectLst>
                  <a:outerShdw blurRad="38100" dist="38100" dir="2700000" algn="tl">
                    <a:srgbClr val="000000"/>
                  </a:outerShdw>
                </a:effectLst>
              </a:rPr>
              <a:t>2-Sahte Evrakın Kullanılması</a:t>
            </a:r>
          </a:p>
        </p:txBody>
      </p:sp>
      <p:sp>
        <p:nvSpPr>
          <p:cNvPr id="319491" name="Rectangle 1027"/>
          <p:cNvSpPr>
            <a:spLocks noGrp="1" noChangeArrowheads="1"/>
          </p:cNvSpPr>
          <p:nvPr>
            <p:ph type="body" idx="4294967295"/>
          </p:nvPr>
        </p:nvSpPr>
        <p:spPr>
          <a:xfrm>
            <a:off x="179388" y="981075"/>
            <a:ext cx="8420100" cy="4978400"/>
          </a:xfrm>
        </p:spPr>
        <p:txBody>
          <a:bodyPr/>
          <a:lstStyle/>
          <a:p>
            <a:pPr marL="273050" indent="-273050" eaLnBrk="1" hangingPunct="1">
              <a:buFont typeface="Wingdings 2" pitchFamily="18" charset="2"/>
              <a:buChar char=""/>
            </a:pPr>
            <a:r>
              <a:rPr lang="tr-TR" altLang="tr-TR" sz="3000" b="1" smtClean="0">
                <a:solidFill>
                  <a:schemeClr val="hlink"/>
                </a:solidFill>
              </a:rPr>
              <a:t>Kullanılan sahte belge,resmi veya hususi evrak veya resmi evrakın sureti olabilir.Bu şekilde düzenlenen sahte evrakın kullanılması veya ondan çıkar sağlanılması halinde suçun maddi unsuru gerçekleşir.</a:t>
            </a:r>
          </a:p>
          <a:p>
            <a:pPr marL="273050" indent="-273050" eaLnBrk="1" hangingPunct="1">
              <a:buFont typeface="Wingdings 2" pitchFamily="18" charset="2"/>
              <a:buChar char=""/>
            </a:pPr>
            <a:r>
              <a:rPr lang="tr-TR" altLang="tr-TR" sz="3000" b="1" smtClean="0">
                <a:solidFill>
                  <a:srgbClr val="090FF7"/>
                </a:solidFill>
              </a:rPr>
              <a:t>Fail tarafından kullanılması gerekir. Sahte belgenin gerçek belge gibi kullanılması ile kullanma koşulu gerçekleşir.</a:t>
            </a:r>
          </a:p>
          <a:p>
            <a:pPr marL="273050" indent="-273050" eaLnBrk="1" hangingPunct="1">
              <a:buFont typeface="Wingdings 2" pitchFamily="18" charset="2"/>
              <a:buChar char=""/>
            </a:pPr>
            <a:r>
              <a:rPr lang="tr-TR" altLang="tr-TR" sz="3000" b="1" smtClean="0">
                <a:solidFill>
                  <a:srgbClr val="669900"/>
                </a:solidFill>
              </a:rPr>
              <a:t>Genel kasıt yeterli olmakla birlikte belgenin sahte olduğunu bilmeme hali kastı ortadan kaldırır.</a:t>
            </a:r>
          </a:p>
          <a:p>
            <a:pPr marL="273050" indent="-273050" eaLnBrk="1" hangingPunct="1">
              <a:buFont typeface="Wingdings 2" pitchFamily="18" charset="2"/>
              <a:buChar char=""/>
            </a:pPr>
            <a:endParaRPr lang="tr-TR" altLang="tr-TR" sz="2400" b="1" smtClean="0">
              <a:solidFill>
                <a:srgbClr val="669900"/>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9490"/>
                                        </p:tgtEl>
                                        <p:attrNameLst>
                                          <p:attrName>style.visibility</p:attrName>
                                        </p:attrNameLst>
                                      </p:cBhvr>
                                      <p:to>
                                        <p:strVal val="visible"/>
                                      </p:to>
                                    </p:set>
                                    <p:anim calcmode="lin" valueType="num">
                                      <p:cBhvr additive="base">
                                        <p:cTn id="7" dur="500" fill="hold"/>
                                        <p:tgtEl>
                                          <p:spTgt spid="319490"/>
                                        </p:tgtEl>
                                        <p:attrNameLst>
                                          <p:attrName>ppt_x</p:attrName>
                                        </p:attrNameLst>
                                      </p:cBhvr>
                                      <p:tavLst>
                                        <p:tav tm="0">
                                          <p:val>
                                            <p:strVal val="#ppt_x"/>
                                          </p:val>
                                        </p:tav>
                                        <p:tav tm="100000">
                                          <p:val>
                                            <p:strVal val="#ppt_x"/>
                                          </p:val>
                                        </p:tav>
                                      </p:tavLst>
                                    </p:anim>
                                    <p:anim calcmode="lin" valueType="num">
                                      <p:cBhvr additive="base">
                                        <p:cTn id="8" dur="500" fill="hold"/>
                                        <p:tgtEl>
                                          <p:spTgt spid="31949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19491">
                                            <p:txEl>
                                              <p:pRg st="0" end="0"/>
                                            </p:txEl>
                                          </p:spTgt>
                                        </p:tgtEl>
                                        <p:attrNameLst>
                                          <p:attrName>style.visibility</p:attrName>
                                        </p:attrNameLst>
                                      </p:cBhvr>
                                      <p:to>
                                        <p:strVal val="visible"/>
                                      </p:to>
                                    </p:set>
                                    <p:anim calcmode="lin" valueType="num">
                                      <p:cBhvr>
                                        <p:cTn id="13" dur="300" fill="hold"/>
                                        <p:tgtEl>
                                          <p:spTgt spid="319491">
                                            <p:txEl>
                                              <p:pRg st="0" end="0"/>
                                            </p:txEl>
                                          </p:spTgt>
                                        </p:tgtEl>
                                        <p:attrNameLst>
                                          <p:attrName>ppt_w</p:attrName>
                                        </p:attrNameLst>
                                      </p:cBhvr>
                                      <p:tavLst>
                                        <p:tav tm="0">
                                          <p:val>
                                            <p:fltVal val="0"/>
                                          </p:val>
                                        </p:tav>
                                        <p:tav tm="100000">
                                          <p:val>
                                            <p:strVal val="#ppt_w"/>
                                          </p:val>
                                        </p:tav>
                                      </p:tavLst>
                                    </p:anim>
                                    <p:anim calcmode="lin" valueType="num">
                                      <p:cBhvr>
                                        <p:cTn id="14" dur="300" fill="hold"/>
                                        <p:tgtEl>
                                          <p:spTgt spid="319491">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19491">
                                            <p:txEl>
                                              <p:pRg st="1" end="1"/>
                                            </p:txEl>
                                          </p:spTgt>
                                        </p:tgtEl>
                                        <p:attrNameLst>
                                          <p:attrName>style.visibility</p:attrName>
                                        </p:attrNameLst>
                                      </p:cBhvr>
                                      <p:to>
                                        <p:strVal val="visible"/>
                                      </p:to>
                                    </p:set>
                                    <p:anim calcmode="lin" valueType="num">
                                      <p:cBhvr>
                                        <p:cTn id="19" dur="300" fill="hold"/>
                                        <p:tgtEl>
                                          <p:spTgt spid="319491">
                                            <p:txEl>
                                              <p:pRg st="1" end="1"/>
                                            </p:txEl>
                                          </p:spTgt>
                                        </p:tgtEl>
                                        <p:attrNameLst>
                                          <p:attrName>ppt_w</p:attrName>
                                        </p:attrNameLst>
                                      </p:cBhvr>
                                      <p:tavLst>
                                        <p:tav tm="0">
                                          <p:val>
                                            <p:fltVal val="0"/>
                                          </p:val>
                                        </p:tav>
                                        <p:tav tm="100000">
                                          <p:val>
                                            <p:strVal val="#ppt_w"/>
                                          </p:val>
                                        </p:tav>
                                      </p:tavLst>
                                    </p:anim>
                                    <p:anim calcmode="lin" valueType="num">
                                      <p:cBhvr>
                                        <p:cTn id="20" dur="300" fill="hold"/>
                                        <p:tgtEl>
                                          <p:spTgt spid="319491">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iterate type="wd">
                                    <p:tmPct val="100000"/>
                                  </p:iterate>
                                  <p:childTnLst>
                                    <p:set>
                                      <p:cBhvr>
                                        <p:cTn id="24" dur="1" fill="hold">
                                          <p:stCondLst>
                                            <p:cond delay="0"/>
                                          </p:stCondLst>
                                        </p:cTn>
                                        <p:tgtEl>
                                          <p:spTgt spid="319491">
                                            <p:txEl>
                                              <p:pRg st="2" end="2"/>
                                            </p:txEl>
                                          </p:spTgt>
                                        </p:tgtEl>
                                        <p:attrNameLst>
                                          <p:attrName>style.visibility</p:attrName>
                                        </p:attrNameLst>
                                      </p:cBhvr>
                                      <p:to>
                                        <p:strVal val="visible"/>
                                      </p:to>
                                    </p:set>
                                    <p:anim calcmode="lin" valueType="num">
                                      <p:cBhvr>
                                        <p:cTn id="25" dur="300" fill="hold"/>
                                        <p:tgtEl>
                                          <p:spTgt spid="319491">
                                            <p:txEl>
                                              <p:pRg st="2" end="2"/>
                                            </p:txEl>
                                          </p:spTgt>
                                        </p:tgtEl>
                                        <p:attrNameLst>
                                          <p:attrName>ppt_w</p:attrName>
                                        </p:attrNameLst>
                                      </p:cBhvr>
                                      <p:tavLst>
                                        <p:tav tm="0">
                                          <p:val>
                                            <p:fltVal val="0"/>
                                          </p:val>
                                        </p:tav>
                                        <p:tav tm="100000">
                                          <p:val>
                                            <p:strVal val="#ppt_w"/>
                                          </p:val>
                                        </p:tav>
                                      </p:tavLst>
                                    </p:anim>
                                    <p:anim calcmode="lin" valueType="num">
                                      <p:cBhvr>
                                        <p:cTn id="26" dur="300" fill="hold"/>
                                        <p:tgtEl>
                                          <p:spTgt spid="319491">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autoUpdateAnimBg="0"/>
    </p:bldLst>
  </p:timing>
</p:sld>
</file>

<file path=ppt/slides/slide2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ChangeArrowheads="1"/>
          </p:cNvSpPr>
          <p:nvPr>
            <p:ph type="title" idx="4294967295"/>
          </p:nvPr>
        </p:nvSpPr>
        <p:spPr>
          <a:xfrm>
            <a:off x="0" y="0"/>
            <a:ext cx="7772400" cy="981075"/>
          </a:xfrm>
        </p:spPr>
        <p:txBody>
          <a:bodyPr rtlCol="0">
            <a:normAutofit/>
          </a:bodyPr>
          <a:lstStyle/>
          <a:p>
            <a:pPr eaLnBrk="1" fontAlgn="auto" hangingPunct="1">
              <a:spcAft>
                <a:spcPts val="0"/>
              </a:spcAft>
              <a:defRPr/>
            </a:pPr>
            <a:r>
              <a:rPr lang="tr-TR" sz="3200" b="1" dirty="0" smtClean="0">
                <a:solidFill>
                  <a:schemeClr val="hlink"/>
                </a:solidFill>
                <a:effectLst>
                  <a:outerShdw blurRad="38100" dist="38100" dir="2700000" algn="tl">
                    <a:srgbClr val="000000"/>
                  </a:outerShdw>
                </a:effectLst>
                <a:latin typeface="Times New Roman" pitchFamily="18" charset="0"/>
              </a:rPr>
              <a:t>3-Gerçek Evrakı Yok Etme (TCK.205)</a:t>
            </a:r>
          </a:p>
        </p:txBody>
      </p:sp>
      <p:sp>
        <p:nvSpPr>
          <p:cNvPr id="320515" name="Rectangle 3"/>
          <p:cNvSpPr>
            <a:spLocks noGrp="1" noChangeArrowheads="1"/>
          </p:cNvSpPr>
          <p:nvPr>
            <p:ph type="body" idx="4294967295"/>
          </p:nvPr>
        </p:nvSpPr>
        <p:spPr>
          <a:xfrm>
            <a:off x="179388" y="981075"/>
            <a:ext cx="8785225" cy="5327650"/>
          </a:xfrm>
        </p:spPr>
        <p:txBody>
          <a:bodyPr rtlCol="0">
            <a:normAutofit/>
          </a:bodyPr>
          <a:lstStyle/>
          <a:p>
            <a:pPr marL="274320" indent="-274320" eaLnBrk="1" fontAlgn="auto" hangingPunct="1">
              <a:lnSpc>
                <a:spcPct val="90000"/>
              </a:lnSpc>
              <a:spcAft>
                <a:spcPts val="0"/>
              </a:spcAft>
              <a:buFont typeface="Wingdings 2"/>
              <a:buChar char=""/>
              <a:defRPr/>
            </a:pPr>
            <a:r>
              <a:rPr lang="tr-TR" sz="2800" b="1" dirty="0">
                <a:solidFill>
                  <a:srgbClr val="990099"/>
                </a:solidFill>
                <a:effectLst>
                  <a:outerShdw blurRad="38100" dist="38100" dir="2700000" algn="tl">
                    <a:srgbClr val="000000"/>
                  </a:outerShdw>
                </a:effectLst>
              </a:rPr>
              <a:t>Resmi veya özel bir belgenin aslı yahut aslı yerine geçen suretinin kısmen veya tamamen ortadan kaldırılması,bozulması;</a:t>
            </a:r>
            <a:r>
              <a:rPr lang="tr-TR" sz="2800" b="1" dirty="0">
                <a:solidFill>
                  <a:schemeClr val="hlink"/>
                </a:solidFill>
                <a:effectLst>
                  <a:outerShdw blurRad="38100" dist="38100" dir="2700000" algn="tl">
                    <a:srgbClr val="000000"/>
                  </a:outerShdw>
                </a:effectLst>
              </a:rPr>
              <a:t>genel ve özel bir zararın doğmuş olması ve genel kasıt</a:t>
            </a:r>
            <a:r>
              <a:rPr lang="tr-TR" sz="2800" b="1" dirty="0">
                <a:solidFill>
                  <a:srgbClr val="990099"/>
                </a:solidFill>
                <a:effectLst>
                  <a:outerShdw blurRad="38100" dist="38100" dir="2700000" algn="tl">
                    <a:srgbClr val="000000"/>
                  </a:outerShdw>
                </a:effectLst>
              </a:rPr>
              <a:t> suçun unsurlarını oluşturur.</a:t>
            </a:r>
          </a:p>
          <a:p>
            <a:pPr marL="274320" indent="-274320" eaLnBrk="1" fontAlgn="auto" hangingPunct="1">
              <a:lnSpc>
                <a:spcPct val="90000"/>
              </a:lnSpc>
              <a:spcAft>
                <a:spcPts val="0"/>
              </a:spcAft>
              <a:buFont typeface="Wingdings 2"/>
              <a:buChar char=""/>
              <a:defRPr/>
            </a:pPr>
            <a:r>
              <a:rPr lang="tr-TR" sz="2800" b="1" dirty="0">
                <a:solidFill>
                  <a:srgbClr val="669900"/>
                </a:solidFill>
                <a:effectLst>
                  <a:outerShdw blurRad="38100" dist="38100" dir="2700000" algn="tl">
                    <a:srgbClr val="000000"/>
                  </a:outerShdw>
                </a:effectLst>
              </a:rPr>
              <a:t>Aslı mevcut olan bir belgenin suretleri tasdikli olsa bile bu madde kapsamına girmemektedir.Belgenin ele geçiriliş şekli önem arz etmektedir.</a:t>
            </a:r>
          </a:p>
          <a:p>
            <a:pPr marL="274320" indent="-274320" eaLnBrk="1" fontAlgn="auto" hangingPunct="1">
              <a:lnSpc>
                <a:spcPct val="90000"/>
              </a:lnSpc>
              <a:spcAft>
                <a:spcPts val="0"/>
              </a:spcAft>
              <a:buFont typeface="Wingdings 2"/>
              <a:buChar char=""/>
              <a:defRPr/>
            </a:pPr>
            <a:r>
              <a:rPr lang="tr-TR" sz="2800" b="1" dirty="0">
                <a:effectLst>
                  <a:outerShdw blurRad="38100" dist="38100" dir="2700000" algn="tl">
                    <a:srgbClr val="000000"/>
                  </a:outerShdw>
                </a:effectLst>
              </a:rPr>
              <a:t>Dikkatsizlik veya tedbirsizlik sonucu evrakın memur tarafından kaybedilmesi veya bozulmasına neden olunması halinde bu suçta kasıt unsurunun bulunmadığı sonucu çıkacak,böyle bir durumda ise görevi ihmal veya disiplin suçu söz konusu olacaktır.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0514"/>
                                        </p:tgtEl>
                                        <p:attrNameLst>
                                          <p:attrName>style.visibility</p:attrName>
                                        </p:attrNameLst>
                                      </p:cBhvr>
                                      <p:to>
                                        <p:strVal val="visible"/>
                                      </p:to>
                                    </p:set>
                                    <p:anim calcmode="lin" valueType="num">
                                      <p:cBhvr additive="base">
                                        <p:cTn id="7" dur="500" fill="hold"/>
                                        <p:tgtEl>
                                          <p:spTgt spid="320514"/>
                                        </p:tgtEl>
                                        <p:attrNameLst>
                                          <p:attrName>ppt_x</p:attrName>
                                        </p:attrNameLst>
                                      </p:cBhvr>
                                      <p:tavLst>
                                        <p:tav tm="0">
                                          <p:val>
                                            <p:strVal val="#ppt_x"/>
                                          </p:val>
                                        </p:tav>
                                        <p:tav tm="100000">
                                          <p:val>
                                            <p:strVal val="#ppt_x"/>
                                          </p:val>
                                        </p:tav>
                                      </p:tavLst>
                                    </p:anim>
                                    <p:anim calcmode="lin" valueType="num">
                                      <p:cBhvr additive="base">
                                        <p:cTn id="8" dur="500" fill="hold"/>
                                        <p:tgtEl>
                                          <p:spTgt spid="3205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20515">
                                            <p:txEl>
                                              <p:pRg st="0" end="0"/>
                                            </p:txEl>
                                          </p:spTgt>
                                        </p:tgtEl>
                                        <p:attrNameLst>
                                          <p:attrName>style.visibility</p:attrName>
                                        </p:attrNameLst>
                                      </p:cBhvr>
                                      <p:to>
                                        <p:strVal val="visible"/>
                                      </p:to>
                                    </p:set>
                                    <p:anim calcmode="lin" valueType="num">
                                      <p:cBhvr>
                                        <p:cTn id="13" dur="300" fill="hold"/>
                                        <p:tgtEl>
                                          <p:spTgt spid="320515">
                                            <p:txEl>
                                              <p:pRg st="0" end="0"/>
                                            </p:txEl>
                                          </p:spTgt>
                                        </p:tgtEl>
                                        <p:attrNameLst>
                                          <p:attrName>ppt_w</p:attrName>
                                        </p:attrNameLst>
                                      </p:cBhvr>
                                      <p:tavLst>
                                        <p:tav tm="0">
                                          <p:val>
                                            <p:fltVal val="0"/>
                                          </p:val>
                                        </p:tav>
                                        <p:tav tm="100000">
                                          <p:val>
                                            <p:strVal val="#ppt_w"/>
                                          </p:val>
                                        </p:tav>
                                      </p:tavLst>
                                    </p:anim>
                                    <p:anim calcmode="lin" valueType="num">
                                      <p:cBhvr>
                                        <p:cTn id="14" dur="300" fill="hold"/>
                                        <p:tgtEl>
                                          <p:spTgt spid="320515">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20515">
                                            <p:txEl>
                                              <p:pRg st="1" end="1"/>
                                            </p:txEl>
                                          </p:spTgt>
                                        </p:tgtEl>
                                        <p:attrNameLst>
                                          <p:attrName>style.visibility</p:attrName>
                                        </p:attrNameLst>
                                      </p:cBhvr>
                                      <p:to>
                                        <p:strVal val="visible"/>
                                      </p:to>
                                    </p:set>
                                    <p:anim calcmode="lin" valueType="num">
                                      <p:cBhvr>
                                        <p:cTn id="19" dur="300" fill="hold"/>
                                        <p:tgtEl>
                                          <p:spTgt spid="320515">
                                            <p:txEl>
                                              <p:pRg st="1" end="1"/>
                                            </p:txEl>
                                          </p:spTgt>
                                        </p:tgtEl>
                                        <p:attrNameLst>
                                          <p:attrName>ppt_w</p:attrName>
                                        </p:attrNameLst>
                                      </p:cBhvr>
                                      <p:tavLst>
                                        <p:tav tm="0">
                                          <p:val>
                                            <p:fltVal val="0"/>
                                          </p:val>
                                        </p:tav>
                                        <p:tav tm="100000">
                                          <p:val>
                                            <p:strVal val="#ppt_w"/>
                                          </p:val>
                                        </p:tav>
                                      </p:tavLst>
                                    </p:anim>
                                    <p:anim calcmode="lin" valueType="num">
                                      <p:cBhvr>
                                        <p:cTn id="20" dur="300" fill="hold"/>
                                        <p:tgtEl>
                                          <p:spTgt spid="320515">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iterate type="wd">
                                    <p:tmPct val="100000"/>
                                  </p:iterate>
                                  <p:childTnLst>
                                    <p:set>
                                      <p:cBhvr>
                                        <p:cTn id="24" dur="1" fill="hold">
                                          <p:stCondLst>
                                            <p:cond delay="0"/>
                                          </p:stCondLst>
                                        </p:cTn>
                                        <p:tgtEl>
                                          <p:spTgt spid="320515">
                                            <p:txEl>
                                              <p:pRg st="2" end="2"/>
                                            </p:txEl>
                                          </p:spTgt>
                                        </p:tgtEl>
                                        <p:attrNameLst>
                                          <p:attrName>style.visibility</p:attrName>
                                        </p:attrNameLst>
                                      </p:cBhvr>
                                      <p:to>
                                        <p:strVal val="visible"/>
                                      </p:to>
                                    </p:set>
                                    <p:anim calcmode="lin" valueType="num">
                                      <p:cBhvr>
                                        <p:cTn id="25" dur="300" fill="hold"/>
                                        <p:tgtEl>
                                          <p:spTgt spid="320515">
                                            <p:txEl>
                                              <p:pRg st="2" end="2"/>
                                            </p:txEl>
                                          </p:spTgt>
                                        </p:tgtEl>
                                        <p:attrNameLst>
                                          <p:attrName>ppt_w</p:attrName>
                                        </p:attrNameLst>
                                      </p:cBhvr>
                                      <p:tavLst>
                                        <p:tav tm="0">
                                          <p:val>
                                            <p:fltVal val="0"/>
                                          </p:val>
                                        </p:tav>
                                        <p:tav tm="100000">
                                          <p:val>
                                            <p:strVal val="#ppt_w"/>
                                          </p:val>
                                        </p:tav>
                                      </p:tavLst>
                                    </p:anim>
                                    <p:anim calcmode="lin" valueType="num">
                                      <p:cBhvr>
                                        <p:cTn id="26" dur="300" fill="hold"/>
                                        <p:tgtEl>
                                          <p:spTgt spid="320515">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Kamu</a:t>
            </a:r>
            <a:r>
              <a:rPr lang="tr-TR" dirty="0"/>
              <a:t> </a:t>
            </a:r>
            <a:r>
              <a:rPr lang="tr-TR" b="1" dirty="0"/>
              <a:t>Çalışanı:</a:t>
            </a:r>
            <a:endParaRPr lang="tr-TR" dirty="0"/>
          </a:p>
        </p:txBody>
      </p:sp>
      <p:sp>
        <p:nvSpPr>
          <p:cNvPr id="3" name="İçerik Yer Tutucusu 2"/>
          <p:cNvSpPr>
            <a:spLocks noGrp="1"/>
          </p:cNvSpPr>
          <p:nvPr>
            <p:ph idx="1"/>
          </p:nvPr>
        </p:nvSpPr>
        <p:spPr/>
        <p:txBody>
          <a:bodyPr/>
          <a:lstStyle/>
          <a:p>
            <a:pPr algn="just"/>
            <a:r>
              <a:rPr lang="tr-TR" dirty="0" smtClean="0"/>
              <a:t>Kamu </a:t>
            </a:r>
            <a:r>
              <a:rPr lang="tr-TR" dirty="0"/>
              <a:t>kesiminde unvanı ve görevine bakılmaksızın </a:t>
            </a:r>
            <a:r>
              <a:rPr lang="tr-TR" dirty="0" smtClean="0"/>
              <a:t>kamu </a:t>
            </a:r>
            <a:r>
              <a:rPr lang="tr-TR" dirty="0"/>
              <a:t>hukuku ya da özel hukuk bağıyla bir hizmet sunumunda bulunan, temel özlük hakları kamu hukuku kurallarıyla (</a:t>
            </a:r>
            <a:r>
              <a:rPr lang="tr-TR" dirty="0" smtClean="0"/>
              <a:t>yasalarla</a:t>
            </a:r>
            <a:r>
              <a:rPr lang="tr-TR" dirty="0"/>
              <a:t>) düzenlenen </a:t>
            </a:r>
            <a:r>
              <a:rPr lang="tr-TR" dirty="0" smtClean="0"/>
              <a:t>gerçek </a:t>
            </a:r>
            <a:r>
              <a:rPr lang="tr-TR" dirty="0"/>
              <a:t>kişilerdir. (Örnek: Memurlar, diğer kamu görevlileri, kadrosuz </a:t>
            </a:r>
            <a:r>
              <a:rPr lang="tr-TR" dirty="0" smtClean="0"/>
              <a:t>sözleşmeli </a:t>
            </a:r>
            <a:r>
              <a:rPr lang="tr-TR" dirty="0"/>
              <a:t>personel, kamu işçileri bu kapsamda yer alır. )</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389995088"/>
      </p:ext>
    </p:extLst>
  </p:cSld>
  <p:clrMapOvr>
    <a:masterClrMapping/>
  </p:clrMapOvr>
  <p:transition spd="slow">
    <p:wipe dir="u"/>
  </p:transition>
</p:sld>
</file>

<file path=ppt/slides/slide2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idx="4294967295"/>
          </p:nvPr>
        </p:nvSpPr>
        <p:spPr>
          <a:xfrm>
            <a:off x="0" y="0"/>
            <a:ext cx="7772400" cy="1268413"/>
          </a:xfrm>
        </p:spPr>
        <p:txBody>
          <a:bodyPr rtlCol="0">
            <a:normAutofit/>
          </a:bodyPr>
          <a:lstStyle/>
          <a:p>
            <a:pPr eaLnBrk="1" fontAlgn="auto" hangingPunct="1">
              <a:spcAft>
                <a:spcPts val="0"/>
              </a:spcAft>
              <a:defRPr/>
            </a:pPr>
            <a:r>
              <a:rPr lang="tr-TR" sz="3200" b="1" dirty="0" smtClean="0">
                <a:solidFill>
                  <a:schemeClr val="hlink"/>
                </a:solidFill>
                <a:effectLst>
                  <a:outerShdw blurRad="38100" dist="38100" dir="2700000" algn="tl">
                    <a:srgbClr val="000000"/>
                  </a:outerShdw>
                </a:effectLst>
                <a:latin typeface="Times New Roman" pitchFamily="18" charset="0"/>
              </a:rPr>
              <a:t>4-Hususi Evrakta Sahtekarlık (TCK 207)</a:t>
            </a:r>
          </a:p>
        </p:txBody>
      </p:sp>
      <p:sp>
        <p:nvSpPr>
          <p:cNvPr id="321539" name="Rectangle 3"/>
          <p:cNvSpPr>
            <a:spLocks noGrp="1" noChangeArrowheads="1"/>
          </p:cNvSpPr>
          <p:nvPr>
            <p:ph type="body" idx="4294967295"/>
          </p:nvPr>
        </p:nvSpPr>
        <p:spPr>
          <a:xfrm>
            <a:off x="0" y="1125538"/>
            <a:ext cx="8964613" cy="4905375"/>
          </a:xfrm>
        </p:spPr>
        <p:txBody>
          <a:bodyPr rtlCol="0">
            <a:normAutofit/>
          </a:bodyPr>
          <a:lstStyle/>
          <a:p>
            <a:pPr marL="274320" indent="-274320" eaLnBrk="1" fontAlgn="auto" hangingPunct="1">
              <a:lnSpc>
                <a:spcPct val="90000"/>
              </a:lnSpc>
              <a:spcAft>
                <a:spcPts val="0"/>
              </a:spcAft>
              <a:buFont typeface="Wingdings 2"/>
              <a:buChar char=""/>
              <a:defRPr/>
            </a:pPr>
            <a:r>
              <a:rPr lang="tr-TR" sz="2900" b="1" dirty="0">
                <a:solidFill>
                  <a:srgbClr val="003399"/>
                </a:solidFill>
                <a:effectLst>
                  <a:outerShdw blurRad="38100" dist="38100" dir="2700000" algn="tl">
                    <a:srgbClr val="000000"/>
                  </a:outerShdw>
                </a:effectLst>
              </a:rPr>
              <a:t>Kısmen veya tamamen gerçek dışı hususi bir belge düzenlenmesi yahut gerçek hususi belge üzerinde  değişiklik yapılmış olması gerekir.</a:t>
            </a:r>
          </a:p>
          <a:p>
            <a:pPr marL="274320" indent="-274320" eaLnBrk="1" fontAlgn="auto" hangingPunct="1">
              <a:lnSpc>
                <a:spcPct val="90000"/>
              </a:lnSpc>
              <a:spcAft>
                <a:spcPts val="0"/>
              </a:spcAft>
              <a:buFont typeface="Wingdings 2"/>
              <a:buChar char=""/>
              <a:defRPr/>
            </a:pPr>
            <a:r>
              <a:rPr lang="tr-TR" sz="2900" b="1" dirty="0">
                <a:solidFill>
                  <a:schemeClr val="hlink"/>
                </a:solidFill>
                <a:effectLst>
                  <a:outerShdw blurRad="38100" dist="38100" dir="2700000" algn="tl">
                    <a:srgbClr val="000000"/>
                  </a:outerShdw>
                </a:effectLst>
              </a:rPr>
              <a:t>Sahte özel belgenin,bu belgeyi düzenlemiş olan kişi veya bir başka şahıs tarafından sahteliği bilinerek kullanılması gerekir.</a:t>
            </a:r>
          </a:p>
          <a:p>
            <a:pPr marL="274320" indent="-274320" eaLnBrk="1" fontAlgn="auto" hangingPunct="1">
              <a:lnSpc>
                <a:spcPct val="90000"/>
              </a:lnSpc>
              <a:spcAft>
                <a:spcPts val="0"/>
              </a:spcAft>
              <a:buFont typeface="Wingdings 2"/>
              <a:buChar char=""/>
              <a:defRPr/>
            </a:pPr>
            <a:r>
              <a:rPr lang="tr-TR" sz="2900" b="1" dirty="0">
                <a:solidFill>
                  <a:srgbClr val="660066"/>
                </a:solidFill>
                <a:effectLst>
                  <a:outerShdw blurRad="38100" dist="38100" dir="2700000" algn="tl">
                    <a:srgbClr val="000000"/>
                  </a:outerShdw>
                </a:effectLst>
              </a:rPr>
              <a:t>Suçun oluşması için zararın meydana gelmesi şart olmayıp,imkan ve ihtimal dahilinde bulunması yeterlidir.</a:t>
            </a:r>
          </a:p>
          <a:p>
            <a:pPr marL="274320" indent="-274320" eaLnBrk="1" fontAlgn="auto" hangingPunct="1">
              <a:lnSpc>
                <a:spcPct val="90000"/>
              </a:lnSpc>
              <a:spcAft>
                <a:spcPts val="0"/>
              </a:spcAft>
              <a:buFont typeface="Wingdings 2"/>
              <a:buChar char=""/>
              <a:defRPr/>
            </a:pPr>
            <a:r>
              <a:rPr lang="tr-TR" sz="2900" b="1" dirty="0">
                <a:solidFill>
                  <a:schemeClr val="tx1">
                    <a:lumMod val="65000"/>
                  </a:schemeClr>
                </a:solidFill>
                <a:effectLst>
                  <a:outerShdw blurRad="38100" dist="38100" dir="2700000" algn="tl">
                    <a:srgbClr val="000000"/>
                  </a:outerShdw>
                </a:effectLst>
              </a:rPr>
              <a:t>Evrakın aldatıcı özelliğinin bulunması ve genel kasıt gereklidir.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1538"/>
                                        </p:tgtEl>
                                        <p:attrNameLst>
                                          <p:attrName>style.visibility</p:attrName>
                                        </p:attrNameLst>
                                      </p:cBhvr>
                                      <p:to>
                                        <p:strVal val="visible"/>
                                      </p:to>
                                    </p:set>
                                    <p:anim calcmode="lin" valueType="num">
                                      <p:cBhvr additive="base">
                                        <p:cTn id="7" dur="500" fill="hold"/>
                                        <p:tgtEl>
                                          <p:spTgt spid="321538"/>
                                        </p:tgtEl>
                                        <p:attrNameLst>
                                          <p:attrName>ppt_x</p:attrName>
                                        </p:attrNameLst>
                                      </p:cBhvr>
                                      <p:tavLst>
                                        <p:tav tm="0">
                                          <p:val>
                                            <p:strVal val="#ppt_x"/>
                                          </p:val>
                                        </p:tav>
                                        <p:tav tm="100000">
                                          <p:val>
                                            <p:strVal val="#ppt_x"/>
                                          </p:val>
                                        </p:tav>
                                      </p:tavLst>
                                    </p:anim>
                                    <p:anim calcmode="lin" valueType="num">
                                      <p:cBhvr additive="base">
                                        <p:cTn id="8" dur="500" fill="hold"/>
                                        <p:tgtEl>
                                          <p:spTgt spid="3215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21539">
                                            <p:txEl>
                                              <p:pRg st="0" end="0"/>
                                            </p:txEl>
                                          </p:spTgt>
                                        </p:tgtEl>
                                        <p:attrNameLst>
                                          <p:attrName>style.visibility</p:attrName>
                                        </p:attrNameLst>
                                      </p:cBhvr>
                                      <p:to>
                                        <p:strVal val="visible"/>
                                      </p:to>
                                    </p:set>
                                    <p:anim calcmode="lin" valueType="num">
                                      <p:cBhvr>
                                        <p:cTn id="13" dur="300" fill="hold"/>
                                        <p:tgtEl>
                                          <p:spTgt spid="321539">
                                            <p:txEl>
                                              <p:pRg st="0" end="0"/>
                                            </p:txEl>
                                          </p:spTgt>
                                        </p:tgtEl>
                                        <p:attrNameLst>
                                          <p:attrName>ppt_w</p:attrName>
                                        </p:attrNameLst>
                                      </p:cBhvr>
                                      <p:tavLst>
                                        <p:tav tm="0">
                                          <p:val>
                                            <p:fltVal val="0"/>
                                          </p:val>
                                        </p:tav>
                                        <p:tav tm="100000">
                                          <p:val>
                                            <p:strVal val="#ppt_w"/>
                                          </p:val>
                                        </p:tav>
                                      </p:tavLst>
                                    </p:anim>
                                    <p:anim calcmode="lin" valueType="num">
                                      <p:cBhvr>
                                        <p:cTn id="14" dur="300" fill="hold"/>
                                        <p:tgtEl>
                                          <p:spTgt spid="321539">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21539">
                                            <p:txEl>
                                              <p:pRg st="1" end="1"/>
                                            </p:txEl>
                                          </p:spTgt>
                                        </p:tgtEl>
                                        <p:attrNameLst>
                                          <p:attrName>style.visibility</p:attrName>
                                        </p:attrNameLst>
                                      </p:cBhvr>
                                      <p:to>
                                        <p:strVal val="visible"/>
                                      </p:to>
                                    </p:set>
                                    <p:anim calcmode="lin" valueType="num">
                                      <p:cBhvr>
                                        <p:cTn id="19" dur="300" fill="hold"/>
                                        <p:tgtEl>
                                          <p:spTgt spid="321539">
                                            <p:txEl>
                                              <p:pRg st="1" end="1"/>
                                            </p:txEl>
                                          </p:spTgt>
                                        </p:tgtEl>
                                        <p:attrNameLst>
                                          <p:attrName>ppt_w</p:attrName>
                                        </p:attrNameLst>
                                      </p:cBhvr>
                                      <p:tavLst>
                                        <p:tav tm="0">
                                          <p:val>
                                            <p:fltVal val="0"/>
                                          </p:val>
                                        </p:tav>
                                        <p:tav tm="100000">
                                          <p:val>
                                            <p:strVal val="#ppt_w"/>
                                          </p:val>
                                        </p:tav>
                                      </p:tavLst>
                                    </p:anim>
                                    <p:anim calcmode="lin" valueType="num">
                                      <p:cBhvr>
                                        <p:cTn id="20" dur="300" fill="hold"/>
                                        <p:tgtEl>
                                          <p:spTgt spid="321539">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iterate type="wd">
                                    <p:tmPct val="100000"/>
                                  </p:iterate>
                                  <p:childTnLst>
                                    <p:set>
                                      <p:cBhvr>
                                        <p:cTn id="24" dur="1" fill="hold">
                                          <p:stCondLst>
                                            <p:cond delay="0"/>
                                          </p:stCondLst>
                                        </p:cTn>
                                        <p:tgtEl>
                                          <p:spTgt spid="321539">
                                            <p:txEl>
                                              <p:pRg st="2" end="2"/>
                                            </p:txEl>
                                          </p:spTgt>
                                        </p:tgtEl>
                                        <p:attrNameLst>
                                          <p:attrName>style.visibility</p:attrName>
                                        </p:attrNameLst>
                                      </p:cBhvr>
                                      <p:to>
                                        <p:strVal val="visible"/>
                                      </p:to>
                                    </p:set>
                                    <p:anim calcmode="lin" valueType="num">
                                      <p:cBhvr>
                                        <p:cTn id="25" dur="300" fill="hold"/>
                                        <p:tgtEl>
                                          <p:spTgt spid="321539">
                                            <p:txEl>
                                              <p:pRg st="2" end="2"/>
                                            </p:txEl>
                                          </p:spTgt>
                                        </p:tgtEl>
                                        <p:attrNameLst>
                                          <p:attrName>ppt_w</p:attrName>
                                        </p:attrNameLst>
                                      </p:cBhvr>
                                      <p:tavLst>
                                        <p:tav tm="0">
                                          <p:val>
                                            <p:fltVal val="0"/>
                                          </p:val>
                                        </p:tav>
                                        <p:tav tm="100000">
                                          <p:val>
                                            <p:strVal val="#ppt_w"/>
                                          </p:val>
                                        </p:tav>
                                      </p:tavLst>
                                    </p:anim>
                                    <p:anim calcmode="lin" valueType="num">
                                      <p:cBhvr>
                                        <p:cTn id="26" dur="300" fill="hold"/>
                                        <p:tgtEl>
                                          <p:spTgt spid="321539">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iterate type="wd">
                                    <p:tmPct val="100000"/>
                                  </p:iterate>
                                  <p:childTnLst>
                                    <p:set>
                                      <p:cBhvr>
                                        <p:cTn id="30" dur="1" fill="hold">
                                          <p:stCondLst>
                                            <p:cond delay="0"/>
                                          </p:stCondLst>
                                        </p:cTn>
                                        <p:tgtEl>
                                          <p:spTgt spid="321539">
                                            <p:txEl>
                                              <p:pRg st="3" end="3"/>
                                            </p:txEl>
                                          </p:spTgt>
                                        </p:tgtEl>
                                        <p:attrNameLst>
                                          <p:attrName>style.visibility</p:attrName>
                                        </p:attrNameLst>
                                      </p:cBhvr>
                                      <p:to>
                                        <p:strVal val="visible"/>
                                      </p:to>
                                    </p:set>
                                    <p:anim calcmode="lin" valueType="num">
                                      <p:cBhvr>
                                        <p:cTn id="31" dur="300" fill="hold"/>
                                        <p:tgtEl>
                                          <p:spTgt spid="321539">
                                            <p:txEl>
                                              <p:pRg st="3" end="3"/>
                                            </p:txEl>
                                          </p:spTgt>
                                        </p:tgtEl>
                                        <p:attrNameLst>
                                          <p:attrName>ppt_w</p:attrName>
                                        </p:attrNameLst>
                                      </p:cBhvr>
                                      <p:tavLst>
                                        <p:tav tm="0">
                                          <p:val>
                                            <p:fltVal val="0"/>
                                          </p:val>
                                        </p:tav>
                                        <p:tav tm="100000">
                                          <p:val>
                                            <p:strVal val="#ppt_w"/>
                                          </p:val>
                                        </p:tav>
                                      </p:tavLst>
                                    </p:anim>
                                    <p:anim calcmode="lin" valueType="num">
                                      <p:cBhvr>
                                        <p:cTn id="32" dur="300" fill="hold"/>
                                        <p:tgtEl>
                                          <p:spTgt spid="321539">
                                            <p:txEl>
                                              <p:pRg st="3" end="3"/>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autoUpdateAnimBg="0"/>
    </p:bldLst>
  </p:timing>
</p:sld>
</file>

<file path=ppt/slides/slide2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Rectangle 2"/>
          <p:cNvSpPr>
            <a:spLocks noGrp="1" noChangeArrowheads="1"/>
          </p:cNvSpPr>
          <p:nvPr>
            <p:ph type="title" idx="4294967295"/>
          </p:nvPr>
        </p:nvSpPr>
        <p:spPr>
          <a:xfrm>
            <a:off x="539750" y="549275"/>
            <a:ext cx="7913688" cy="4968875"/>
          </a:xfrm>
        </p:spPr>
        <p:txBody>
          <a:bodyPr rtlCol="0">
            <a:normAutofit/>
          </a:bodyPr>
          <a:lstStyle/>
          <a:p>
            <a:pPr eaLnBrk="1" fontAlgn="auto" hangingPunct="1">
              <a:spcAft>
                <a:spcPts val="0"/>
              </a:spcAft>
              <a:defRPr/>
            </a:pPr>
            <a:r>
              <a:rPr lang="tr-TR" b="1" smtClean="0">
                <a:solidFill>
                  <a:schemeClr val="hlink"/>
                </a:solidFill>
                <a:effectLst>
                  <a:outerShdw blurRad="38100" dist="38100" dir="2700000" algn="tl">
                    <a:srgbClr val="000000"/>
                  </a:outerShdw>
                </a:effectLst>
              </a:rPr>
              <a:t>237 Sayılı Taşıt Kanunundaki Suç </a:t>
            </a:r>
            <a:r>
              <a:rPr lang="tr-TR" b="1" smtClean="0">
                <a:solidFill>
                  <a:schemeClr val="hlink"/>
                </a:solidFill>
                <a:effectLst>
                  <a:outerShdw blurRad="38100" dist="38100" dir="2700000" algn="tl">
                    <a:srgbClr val="000000"/>
                  </a:outerShdw>
                </a:effectLst>
                <a:sym typeface="Wingdings" pitchFamily="2" charset="2"/>
              </a:rPr>
              <a:t>(16.Md.)</a:t>
            </a:r>
            <a:br>
              <a:rPr lang="tr-TR" b="1" smtClean="0">
                <a:solidFill>
                  <a:schemeClr val="hlink"/>
                </a:solidFill>
                <a:effectLst>
                  <a:outerShdw blurRad="38100" dist="38100" dir="2700000" algn="tl">
                    <a:srgbClr val="000000"/>
                  </a:outerShdw>
                </a:effectLst>
                <a:sym typeface="Wingdings" pitchFamily="2" charset="2"/>
              </a:rPr>
            </a:br>
            <a:r>
              <a:rPr lang="tr-TR" sz="2800" smtClean="0">
                <a:solidFill>
                  <a:srgbClr val="090FF7"/>
                </a:solidFill>
                <a:effectLst>
                  <a:outerShdw blurRad="38100" dist="38100" dir="2700000" algn="tl">
                    <a:srgbClr val="000000"/>
                  </a:outerShdw>
                </a:effectLst>
                <a:sym typeface="Wingdings" pitchFamily="2" charset="2"/>
              </a:rPr>
              <a:t>Taşıtları, tahsis edildiği işin dışında kullananlar veya özel işlerinde kullananlar, kullanılmasına izin verenler veya yasada  yazılı  olduğu şekilde  kullanılmış gibi gösterenler........hakkında  fiilin mahiyetine göre bir yıla kadar hapis cezası verilir. Bu yüzden meydana gelen masraf ve zararlar tanzim edilir. Tekerrürü halinde verilecek hapis cezası iki aydan aşağı olmaz.</a:t>
            </a:r>
            <a:endParaRPr lang="tr-TR" sz="2800" smtClean="0">
              <a:solidFill>
                <a:srgbClr val="090FF7"/>
              </a:solidFill>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iterate type="wd">
                                    <p:tmPct val="100000"/>
                                  </p:iterate>
                                  <p:childTnLst>
                                    <p:set>
                                      <p:cBhvr>
                                        <p:cTn id="6" dur="1" fill="hold">
                                          <p:stCondLst>
                                            <p:cond delay="0"/>
                                          </p:stCondLst>
                                        </p:cTn>
                                        <p:tgtEl>
                                          <p:spTgt spid="330754"/>
                                        </p:tgtEl>
                                        <p:attrNameLst>
                                          <p:attrName>style.visibility</p:attrName>
                                        </p:attrNameLst>
                                      </p:cBhvr>
                                      <p:to>
                                        <p:strVal val="visible"/>
                                      </p:to>
                                    </p:set>
                                    <p:anim calcmode="lin" valueType="num">
                                      <p:cBhvr>
                                        <p:cTn id="7" dur="300" fill="hold"/>
                                        <p:tgtEl>
                                          <p:spTgt spid="330754"/>
                                        </p:tgtEl>
                                        <p:attrNameLst>
                                          <p:attrName>ppt_w</p:attrName>
                                        </p:attrNameLst>
                                      </p:cBhvr>
                                      <p:tavLst>
                                        <p:tav tm="0">
                                          <p:val>
                                            <p:fltVal val="0"/>
                                          </p:val>
                                        </p:tav>
                                        <p:tav tm="100000">
                                          <p:val>
                                            <p:strVal val="#ppt_w"/>
                                          </p:val>
                                        </p:tav>
                                      </p:tavLst>
                                    </p:anim>
                                    <p:anim calcmode="lin" valueType="num">
                                      <p:cBhvr>
                                        <p:cTn id="8" dur="300" fill="hold"/>
                                        <p:tgtEl>
                                          <p:spTgt spid="3307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0994" name="Rectangle 2"/>
          <p:cNvSpPr>
            <a:spLocks noGrp="1" noChangeArrowheads="1"/>
          </p:cNvSpPr>
          <p:nvPr>
            <p:ph type="title" idx="4294967295"/>
          </p:nvPr>
        </p:nvSpPr>
        <p:spPr>
          <a:xfrm>
            <a:off x="611188" y="260350"/>
            <a:ext cx="7772400" cy="5680075"/>
          </a:xfrm>
          <a:effectLst>
            <a:outerShdw dist="35921" dir="2700000" algn="ctr" rotWithShape="0">
              <a:schemeClr val="bg2"/>
            </a:outerShdw>
          </a:effectLst>
        </p:spPr>
        <p:txBody>
          <a:bodyPr rtlCol="0">
            <a:normAutofit fontScale="90000"/>
          </a:bodyPr>
          <a:lstStyle/>
          <a:p>
            <a:pPr eaLnBrk="1" fontAlgn="auto" hangingPunct="1">
              <a:spcAft>
                <a:spcPts val="0"/>
              </a:spcAft>
              <a:defRPr/>
            </a:pPr>
            <a:r>
              <a:rPr lang="tr-TR" sz="4800" b="1" i="1" dirty="0">
                <a:solidFill>
                  <a:schemeClr val="hlink"/>
                </a:solidFill>
                <a:effectLst>
                  <a:outerShdw blurRad="38100" dist="38100" dir="2700000" algn="tl">
                    <a:srgbClr val="000000"/>
                  </a:outerShdw>
                </a:effectLst>
                <a:latin typeface="Arial Black" pitchFamily="34" charset="0"/>
              </a:rPr>
              <a:t>MEMURLARIN BU SUÇLARI İŞLEMELERİ HALİNDE 4483 SAYILI  M.Y.H.K.’NA  GÖRE </a:t>
            </a:r>
            <a:r>
              <a:rPr lang="tr-TR" sz="4800" b="1" i="1" dirty="0">
                <a:solidFill>
                  <a:srgbClr val="669900"/>
                </a:solidFill>
                <a:effectLst>
                  <a:outerShdw blurRad="38100" dist="38100" dir="2700000" algn="tl">
                    <a:srgbClr val="000000"/>
                  </a:outerShdw>
                </a:effectLst>
                <a:latin typeface="Arial Black" pitchFamily="34" charset="0"/>
              </a:rPr>
              <a:t>ÖN İNCELEME</a:t>
            </a:r>
            <a:r>
              <a:rPr lang="tr-TR" sz="4800" b="1" i="1" dirty="0">
                <a:solidFill>
                  <a:schemeClr val="hlink"/>
                </a:solidFill>
                <a:effectLst>
                  <a:outerShdw blurRad="38100" dist="38100" dir="2700000" algn="tl">
                    <a:srgbClr val="000000"/>
                  </a:outerShdw>
                </a:effectLst>
                <a:latin typeface="Arial Black" pitchFamily="34" charset="0"/>
              </a:rPr>
              <a:t> YAPILIR VE SONUÇTA  </a:t>
            </a:r>
            <a:r>
              <a:rPr lang="tr-TR" sz="4800" b="1" i="1" dirty="0">
                <a:solidFill>
                  <a:schemeClr val="accent2"/>
                </a:solidFill>
                <a:effectLst>
                  <a:outerShdw blurRad="38100" dist="38100" dir="2700000" algn="tl">
                    <a:srgbClr val="000000"/>
                  </a:outerShdw>
                </a:effectLst>
                <a:latin typeface="Arial Black" pitchFamily="34" charset="0"/>
              </a:rPr>
              <a:t>ÖN İNCELEME RAPORU</a:t>
            </a:r>
            <a:r>
              <a:rPr lang="tr-TR" sz="4800" b="1" i="1" dirty="0">
                <a:solidFill>
                  <a:schemeClr val="hlink"/>
                </a:solidFill>
                <a:effectLst>
                  <a:outerShdw blurRad="38100" dist="38100" dir="2700000" algn="tl">
                    <a:srgbClr val="000000"/>
                  </a:outerShdw>
                </a:effectLst>
                <a:latin typeface="Arial Black" pitchFamily="34" charset="0"/>
              </a:rPr>
              <a:t> DÜZENLENİR.</a:t>
            </a:r>
            <a:br>
              <a:rPr lang="tr-TR" sz="4800" b="1" i="1" dirty="0">
                <a:solidFill>
                  <a:schemeClr val="hlink"/>
                </a:solidFill>
                <a:effectLst>
                  <a:outerShdw blurRad="38100" dist="38100" dir="2700000" algn="tl">
                    <a:srgbClr val="000000"/>
                  </a:outerShdw>
                </a:effectLst>
                <a:latin typeface="Arial Black" pitchFamily="34" charset="0"/>
              </a:rPr>
            </a:br>
            <a:endParaRPr lang="tr-TR" sz="4800" b="1" i="1" dirty="0">
              <a:solidFill>
                <a:schemeClr val="hlink"/>
              </a:solidFill>
              <a:effectLst>
                <a:outerShdw blurRad="38100" dist="38100" dir="2700000" algn="tl">
                  <a:srgbClr val="000000"/>
                </a:outerShdw>
              </a:effectLst>
              <a:latin typeface="Arial Black" pitchFamily="34"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nodeType="clickEffect">
                                  <p:stCondLst>
                                    <p:cond delay="0"/>
                                  </p:stCondLst>
                                  <p:iterate type="wd">
                                    <p:tmPct val="100000"/>
                                  </p:iterate>
                                  <p:childTnLst>
                                    <p:set>
                                      <p:cBhvr>
                                        <p:cTn id="6" dur="1" fill="hold">
                                          <p:stCondLst>
                                            <p:cond delay="0"/>
                                          </p:stCondLst>
                                        </p:cTn>
                                        <p:tgtEl>
                                          <p:spTgt spid="340994"/>
                                        </p:tgtEl>
                                        <p:attrNameLst>
                                          <p:attrName>style.visibility</p:attrName>
                                        </p:attrNameLst>
                                      </p:cBhvr>
                                      <p:to>
                                        <p:strVal val="visible"/>
                                      </p:to>
                                    </p:set>
                                    <p:anim calcmode="lin" valueType="num">
                                      <p:cBhvr>
                                        <p:cTn id="7" dur="300" fill="hold"/>
                                        <p:tgtEl>
                                          <p:spTgt spid="340994"/>
                                        </p:tgtEl>
                                        <p:attrNameLst>
                                          <p:attrName>ppt_w</p:attrName>
                                        </p:attrNameLst>
                                      </p:cBhvr>
                                      <p:tavLst>
                                        <p:tav tm="0">
                                          <p:val>
                                            <p:strVal val="2/3*#ppt_w"/>
                                          </p:val>
                                        </p:tav>
                                        <p:tav tm="100000">
                                          <p:val>
                                            <p:strVal val="#ppt_w"/>
                                          </p:val>
                                        </p:tav>
                                      </p:tavLst>
                                    </p:anim>
                                    <p:anim calcmode="lin" valueType="num">
                                      <p:cBhvr>
                                        <p:cTn id="8" dur="300" fill="hold"/>
                                        <p:tgtEl>
                                          <p:spTgt spid="340994"/>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4786" name="Rectangle 2"/>
          <p:cNvSpPr>
            <a:spLocks noGrp="1" noChangeArrowheads="1"/>
          </p:cNvSpPr>
          <p:nvPr>
            <p:ph type="title" idx="4294967295"/>
          </p:nvPr>
        </p:nvSpPr>
        <p:spPr>
          <a:xfrm>
            <a:off x="755650" y="836613"/>
            <a:ext cx="7848600" cy="4876800"/>
          </a:xfrm>
        </p:spPr>
        <p:txBody>
          <a:bodyPr rtlCol="0">
            <a:normAutofit/>
          </a:bodyPr>
          <a:lstStyle/>
          <a:p>
            <a:pPr eaLnBrk="1" fontAlgn="auto" hangingPunct="1">
              <a:spcAft>
                <a:spcPts val="0"/>
              </a:spcAft>
              <a:defRPr/>
            </a:pPr>
            <a:r>
              <a:rPr lang="tr-TR" b="1" smtClean="0">
                <a:solidFill>
                  <a:srgbClr val="FF0066"/>
                </a:solidFill>
                <a:effectLst>
                  <a:outerShdw blurRad="38100" dist="38100" dir="2700000" algn="tl">
                    <a:srgbClr val="000000"/>
                  </a:outerShdw>
                </a:effectLst>
              </a:rPr>
              <a:t>“.....</a:t>
            </a:r>
            <a:r>
              <a:rPr lang="tr-TR" sz="4000" b="1" smtClean="0">
                <a:solidFill>
                  <a:srgbClr val="FF0066"/>
                </a:solidFill>
                <a:effectLst>
                  <a:outerShdw blurRad="38100" dist="38100" dir="2700000" algn="tl">
                    <a:srgbClr val="000000"/>
                  </a:outerShdw>
                </a:effectLst>
              </a:rPr>
              <a:t>Öğrenci dövme suçu sanığın görevi ile ilgisi bulunmadığından genel hükümlere göre kovuşturulması gerekir”</a:t>
            </a:r>
            <a:br>
              <a:rPr lang="tr-TR" sz="4000" b="1" smtClean="0">
                <a:solidFill>
                  <a:srgbClr val="FF0066"/>
                </a:solidFill>
                <a:effectLst>
                  <a:outerShdw blurRad="38100" dist="38100" dir="2700000" algn="tl">
                    <a:srgbClr val="000000"/>
                  </a:outerShdw>
                </a:effectLst>
              </a:rPr>
            </a:br>
            <a:r>
              <a:rPr lang="tr-TR" sz="4000" b="1" smtClean="0">
                <a:solidFill>
                  <a:srgbClr val="FF0066"/>
                </a:solidFill>
                <a:effectLst>
                  <a:outerShdw blurRad="38100" dist="38100" dir="2700000" algn="tl">
                    <a:srgbClr val="000000"/>
                  </a:outerShdw>
                </a:effectLst>
              </a:rPr>
              <a:t>İzmir Bölge İdare Mahkemesi 16.10.2002 tarih ve 2002/188-230 sayılı kararı</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iterate type="wd">
                                    <p:tmPct val="100000"/>
                                  </p:iterate>
                                  <p:childTnLst>
                                    <p:set>
                                      <p:cBhvr>
                                        <p:cTn id="6" dur="1" fill="hold">
                                          <p:stCondLst>
                                            <p:cond delay="0"/>
                                          </p:stCondLst>
                                        </p:cTn>
                                        <p:tgtEl>
                                          <p:spTgt spid="374786"/>
                                        </p:tgtEl>
                                        <p:attrNameLst>
                                          <p:attrName>style.visibility</p:attrName>
                                        </p:attrNameLst>
                                      </p:cBhvr>
                                      <p:to>
                                        <p:strVal val="visible"/>
                                      </p:to>
                                    </p:set>
                                    <p:anim calcmode="lin" valueType="num">
                                      <p:cBhvr>
                                        <p:cTn id="7" dur="300" fill="hold"/>
                                        <p:tgtEl>
                                          <p:spTgt spid="374786"/>
                                        </p:tgtEl>
                                        <p:attrNameLst>
                                          <p:attrName>ppt_w</p:attrName>
                                        </p:attrNameLst>
                                      </p:cBhvr>
                                      <p:tavLst>
                                        <p:tav tm="0">
                                          <p:val>
                                            <p:fltVal val="0"/>
                                          </p:val>
                                        </p:tav>
                                        <p:tav tm="100000">
                                          <p:val>
                                            <p:strVal val="#ppt_w"/>
                                          </p:val>
                                        </p:tav>
                                      </p:tavLst>
                                    </p:anim>
                                    <p:anim calcmode="lin" valueType="num">
                                      <p:cBhvr>
                                        <p:cTn id="8" dur="300" fill="hold"/>
                                        <p:tgtEl>
                                          <p:spTgt spid="37478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0" y="304800"/>
            <a:ext cx="91440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u="sng">
                <a:solidFill>
                  <a:schemeClr val="hlink"/>
                </a:solidFill>
                <a:latin typeface="Times New Roman" pitchFamily="18" charset="0"/>
              </a:rPr>
              <a:t> </a:t>
            </a:r>
          </a:p>
        </p:txBody>
      </p:sp>
      <p:sp>
        <p:nvSpPr>
          <p:cNvPr id="72707" name="Rectangle 3"/>
          <p:cNvSpPr>
            <a:spLocks noChangeArrowheads="1"/>
          </p:cNvSpPr>
          <p:nvPr/>
        </p:nvSpPr>
        <p:spPr bwMode="auto">
          <a:xfrm>
            <a:off x="0" y="1143000"/>
            <a:ext cx="9144000" cy="6002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tabLst>
                <a:tab pos="457200" algn="l"/>
              </a:tabLst>
              <a:defRPr sz="3200">
                <a:solidFill>
                  <a:schemeClr val="tx1"/>
                </a:solidFill>
                <a:latin typeface="Calibri" pitchFamily="34" charset="0"/>
              </a:defRPr>
            </a:lvl1pPr>
            <a:lvl2pPr eaLnBrk="0" hangingPunct="0">
              <a:spcBef>
                <a:spcPct val="20000"/>
              </a:spcBef>
              <a:buFont typeface="Arial" charset="0"/>
              <a:buChar char="–"/>
              <a:tabLst>
                <a:tab pos="4572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4572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4572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4572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457200" algn="l"/>
              </a:tabLst>
              <a:defRPr sz="2000">
                <a:solidFill>
                  <a:schemeClr val="tx1"/>
                </a:solidFill>
                <a:latin typeface="Calibri" pitchFamily="34" charset="0"/>
              </a:defRPr>
            </a:lvl9pPr>
          </a:lstStyle>
          <a:p>
            <a:pPr lvl="1" eaLnBrk="1" hangingPunct="1">
              <a:spcBef>
                <a:spcPct val="0"/>
              </a:spcBef>
              <a:buFontTx/>
              <a:buNone/>
            </a:pPr>
            <a:r>
              <a:rPr lang="tr-TR" altLang="tr-TR" sz="3200" b="1">
                <a:solidFill>
                  <a:schemeClr val="hlink"/>
                </a:solidFill>
                <a:latin typeface="Times New Roman" pitchFamily="18" charset="0"/>
              </a:rPr>
              <a:t>BAŞLANGIÇ</a:t>
            </a:r>
            <a:r>
              <a:rPr lang="tr-TR" altLang="tr-TR" sz="3200" b="1">
                <a:latin typeface="Times New Roman" pitchFamily="18" charset="0"/>
              </a:rPr>
              <a:t>:Ön İnceleme başlatan merci tarafından verilen onay ve görev emirleri yazılır.</a:t>
            </a:r>
          </a:p>
          <a:p>
            <a:pPr lvl="1" eaLnBrk="1" hangingPunct="1">
              <a:spcBef>
                <a:spcPct val="0"/>
              </a:spcBef>
              <a:buFontTx/>
              <a:buNone/>
            </a:pPr>
            <a:r>
              <a:rPr lang="tr-TR" altLang="tr-TR" sz="3200" b="1">
                <a:solidFill>
                  <a:schemeClr val="hlink"/>
                </a:solidFill>
                <a:latin typeface="Times New Roman" pitchFamily="18" charset="0"/>
              </a:rPr>
              <a:t>MUHBİR VE ŞİKAYETÇİ</a:t>
            </a:r>
            <a:r>
              <a:rPr lang="tr-TR" altLang="tr-TR" sz="3200" b="1">
                <a:latin typeface="Times New Roman" pitchFamily="18" charset="0"/>
              </a:rPr>
              <a:t>:Muhbir veya şikayetçinin kimlikleri ve adresleri yoksa Kamu Hukuku yazılır.</a:t>
            </a:r>
          </a:p>
          <a:p>
            <a:pPr lvl="1" eaLnBrk="1" hangingPunct="1">
              <a:spcBef>
                <a:spcPct val="0"/>
              </a:spcBef>
              <a:buFontTx/>
              <a:buNone/>
            </a:pPr>
            <a:r>
              <a:rPr lang="tr-TR" altLang="tr-TR" sz="3200" b="1">
                <a:solidFill>
                  <a:schemeClr val="hlink"/>
                </a:solidFill>
                <a:latin typeface="Times New Roman" pitchFamily="18" charset="0"/>
              </a:rPr>
              <a:t>İDDİA</a:t>
            </a:r>
            <a:r>
              <a:rPr lang="tr-TR" altLang="tr-TR" sz="3200" b="1">
                <a:latin typeface="Times New Roman" pitchFamily="18" charset="0"/>
              </a:rPr>
              <a:t>:Kamu Hukuku veya iddia yazılır.</a:t>
            </a:r>
          </a:p>
          <a:p>
            <a:pPr lvl="1" eaLnBrk="1" hangingPunct="1">
              <a:spcBef>
                <a:spcPct val="0"/>
              </a:spcBef>
              <a:buFontTx/>
              <a:buNone/>
            </a:pPr>
            <a:r>
              <a:rPr lang="tr-TR" altLang="tr-TR" sz="3200" b="1">
                <a:solidFill>
                  <a:schemeClr val="hlink"/>
                </a:solidFill>
                <a:latin typeface="Times New Roman" pitchFamily="18" charset="0"/>
              </a:rPr>
              <a:t>ÖĞRENME TARİHİ</a:t>
            </a:r>
            <a:r>
              <a:rPr lang="tr-TR" altLang="tr-TR" sz="3200" b="1">
                <a:latin typeface="Times New Roman" pitchFamily="18" charset="0"/>
              </a:rPr>
              <a:t>:Hakkında inceleme yapılanların incelemeye esas eylemlerinin yetkili merciler tarafından öğrenildiği tarih yazılır.</a:t>
            </a:r>
          </a:p>
          <a:p>
            <a:pPr lvl="1" eaLnBrk="1" hangingPunct="1">
              <a:spcBef>
                <a:spcPct val="0"/>
              </a:spcBef>
              <a:buFontTx/>
              <a:buNone/>
            </a:pPr>
            <a:r>
              <a:rPr lang="tr-TR" altLang="tr-TR" sz="3200" b="1">
                <a:solidFill>
                  <a:schemeClr val="hlink"/>
                </a:solidFill>
                <a:latin typeface="Times New Roman" pitchFamily="18" charset="0"/>
              </a:rPr>
              <a:t>SUÇ YERİ VE TARİHİ</a:t>
            </a:r>
            <a:r>
              <a:rPr lang="tr-TR" altLang="tr-TR" sz="3200" b="1">
                <a:latin typeface="Times New Roman" pitchFamily="18" charset="0"/>
              </a:rPr>
              <a:t>:Suçun işlendiği yer ve tarih yazılır.</a:t>
            </a:r>
          </a:p>
          <a:p>
            <a:pPr lvl="1" eaLnBrk="1" hangingPunct="1">
              <a:spcBef>
                <a:spcPct val="0"/>
              </a:spcBef>
              <a:buFontTx/>
              <a:buNone/>
            </a:pPr>
            <a:endParaRPr lang="tr-TR" altLang="tr-TR" sz="3200" b="1">
              <a:solidFill>
                <a:schemeClr val="bg2"/>
              </a:solidFill>
              <a:latin typeface="Times New Roman" pitchFamily="18" charset="0"/>
            </a:endParaRPr>
          </a:p>
        </p:txBody>
      </p:sp>
      <p:sp>
        <p:nvSpPr>
          <p:cNvPr id="201732" name="Text Box 9"/>
          <p:cNvSpPr txBox="1">
            <a:spLocks noChangeArrowheads="1"/>
          </p:cNvSpPr>
          <p:nvPr/>
        </p:nvSpPr>
        <p:spPr bwMode="auto">
          <a:xfrm>
            <a:off x="827088" y="188913"/>
            <a:ext cx="7129462"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tr-TR" altLang="tr-TR" sz="4400" b="1">
                <a:solidFill>
                  <a:srgbClr val="003399"/>
                </a:solidFill>
              </a:rPr>
              <a:t>Ön inceleme raporu</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iterate type="wd">
                                    <p:tmPct val="100000"/>
                                  </p:iterate>
                                  <p:childTnLst>
                                    <p:set>
                                      <p:cBhvr>
                                        <p:cTn id="6" dur="1" fill="hold">
                                          <p:stCondLst>
                                            <p:cond delay="0"/>
                                          </p:stCondLst>
                                        </p:cTn>
                                        <p:tgtEl>
                                          <p:spTgt spid="72707"/>
                                        </p:tgtEl>
                                        <p:attrNameLst>
                                          <p:attrName>style.visibility</p:attrName>
                                        </p:attrNameLst>
                                      </p:cBhvr>
                                      <p:to>
                                        <p:strVal val="visible"/>
                                      </p:to>
                                    </p:set>
                                    <p:anim calcmode="lin" valueType="num">
                                      <p:cBhvr additive="base">
                                        <p:cTn id="7" dur="300" fill="hold"/>
                                        <p:tgtEl>
                                          <p:spTgt spid="72707"/>
                                        </p:tgtEl>
                                        <p:attrNameLst>
                                          <p:attrName>ppt_x</p:attrName>
                                        </p:attrNameLst>
                                      </p:cBhvr>
                                      <p:tavLst>
                                        <p:tav tm="0">
                                          <p:val>
                                            <p:strVal val="0-#ppt_w/2"/>
                                          </p:val>
                                        </p:tav>
                                        <p:tav tm="100000">
                                          <p:val>
                                            <p:strVal val="#ppt_x"/>
                                          </p:val>
                                        </p:tav>
                                      </p:tavLst>
                                    </p:anim>
                                    <p:anim calcmode="lin" valueType="num">
                                      <p:cBhvr additive="base">
                                        <p:cTn id="8" dur="300" fill="hold"/>
                                        <p:tgtEl>
                                          <p:spTgt spid="7270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autoUpdateAnimBg="0"/>
    </p:bldLst>
  </p:timing>
</p:sld>
</file>

<file path=ppt/slides/slide2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5" name="Rectangle 3"/>
          <p:cNvSpPr>
            <a:spLocks noChangeArrowheads="1"/>
          </p:cNvSpPr>
          <p:nvPr/>
        </p:nvSpPr>
        <p:spPr bwMode="auto">
          <a:xfrm>
            <a:off x="0" y="333375"/>
            <a:ext cx="8964613" cy="6370638"/>
          </a:xfrm>
          <a:prstGeom prst="rect">
            <a:avLst/>
          </a:prstGeom>
          <a:noFill/>
          <a:ln w="9525">
            <a:noFill/>
            <a:miter lim="800000"/>
            <a:headEnd/>
            <a:tailEnd/>
          </a:ln>
        </p:spPr>
        <p:txBody>
          <a:bodyPr>
            <a:spAutoFit/>
          </a:bodyPr>
          <a:lstStyle/>
          <a:p>
            <a:pPr lvl="1">
              <a:tabLst>
                <a:tab pos="457200" algn="l"/>
              </a:tabLst>
              <a:defRPr/>
            </a:pPr>
            <a:r>
              <a:rPr lang="tr-TR" sz="2400" b="1" dirty="0">
                <a:solidFill>
                  <a:srgbClr val="003399"/>
                </a:solidFill>
                <a:latin typeface="Times New Roman" pitchFamily="18" charset="0"/>
              </a:rPr>
              <a:t>HAKKINDA ÖN İNCELEME YAPILANLAR</a:t>
            </a:r>
            <a:r>
              <a:rPr lang="tr-TR" sz="2400" b="1" dirty="0">
                <a:solidFill>
                  <a:schemeClr val="bg2"/>
                </a:solidFill>
                <a:latin typeface="Times New Roman" pitchFamily="18" charset="0"/>
              </a:rPr>
              <a:t>:</a:t>
            </a:r>
            <a:r>
              <a:rPr lang="tr-TR" sz="2400" b="1" dirty="0">
                <a:solidFill>
                  <a:schemeClr val="bg2"/>
                </a:solidFill>
                <a:latin typeface="Times New Roman" pitchFamily="18" charset="0"/>
                <a:cs typeface="Times New Roman" pitchFamily="18" charset="0"/>
              </a:rPr>
              <a:t> </a:t>
            </a:r>
            <a:endParaRPr lang="tr-TR" sz="2400" b="1" dirty="0">
              <a:solidFill>
                <a:schemeClr val="bg2"/>
              </a:solidFill>
              <a:latin typeface="Times New Roman" pitchFamily="18" charset="0"/>
            </a:endParaRPr>
          </a:p>
          <a:p>
            <a:pPr lvl="1">
              <a:tabLst>
                <a:tab pos="457200" algn="l"/>
              </a:tabLst>
              <a:defRPr/>
            </a:pPr>
            <a:r>
              <a:rPr lang="tr-TR" sz="2400" b="1" dirty="0">
                <a:solidFill>
                  <a:schemeClr val="tx2">
                    <a:lumMod val="60000"/>
                    <a:lumOff val="40000"/>
                  </a:schemeClr>
                </a:solidFill>
                <a:latin typeface="Times New Roman" pitchFamily="18" charset="0"/>
              </a:rPr>
              <a:t>Açık kimlikleri ile suç tarihi itibarıyla görev </a:t>
            </a:r>
            <a:r>
              <a:rPr lang="tr-TR" sz="2400" b="1" dirty="0" err="1">
                <a:solidFill>
                  <a:schemeClr val="tx2">
                    <a:lumMod val="60000"/>
                    <a:lumOff val="40000"/>
                  </a:schemeClr>
                </a:solidFill>
                <a:latin typeface="Times New Roman" pitchFamily="18" charset="0"/>
              </a:rPr>
              <a:t>ünvanları</a:t>
            </a:r>
            <a:r>
              <a:rPr lang="tr-TR" sz="2400" b="1" dirty="0">
                <a:solidFill>
                  <a:schemeClr val="tx2">
                    <a:lumMod val="60000"/>
                    <a:lumOff val="40000"/>
                  </a:schemeClr>
                </a:solidFill>
                <a:latin typeface="Times New Roman" pitchFamily="18" charset="0"/>
              </a:rPr>
              <a:t> yazılır.</a:t>
            </a:r>
          </a:p>
          <a:p>
            <a:pPr lvl="1">
              <a:tabLst>
                <a:tab pos="457200" algn="l"/>
              </a:tabLst>
              <a:defRPr/>
            </a:pPr>
            <a:r>
              <a:rPr lang="tr-TR" sz="2400" b="1" dirty="0">
                <a:solidFill>
                  <a:srgbClr val="003399"/>
                </a:solidFill>
                <a:latin typeface="Times New Roman" pitchFamily="18" charset="0"/>
              </a:rPr>
              <a:t>İNCELEME KONUSU</a:t>
            </a:r>
            <a:r>
              <a:rPr lang="tr-TR" sz="2400" b="1" dirty="0">
                <a:latin typeface="Times New Roman" pitchFamily="18" charset="0"/>
              </a:rPr>
              <a:t>:Onaya göre inceleme konuları yazılır.</a:t>
            </a:r>
          </a:p>
          <a:p>
            <a:pPr lvl="1">
              <a:tabLst>
                <a:tab pos="457200" algn="l"/>
              </a:tabLst>
              <a:defRPr/>
            </a:pPr>
            <a:r>
              <a:rPr lang="tr-TR" sz="2400" b="1" dirty="0">
                <a:solidFill>
                  <a:srgbClr val="003399"/>
                </a:solidFill>
                <a:latin typeface="Times New Roman" pitchFamily="18" charset="0"/>
              </a:rPr>
              <a:t>HAKKINDA ÖN İNCELEME  YAPILANLARIN İFADELERİ</a:t>
            </a:r>
            <a:r>
              <a:rPr lang="tr-TR" sz="2400" b="1" dirty="0">
                <a:latin typeface="Times New Roman" pitchFamily="18" charset="0"/>
              </a:rPr>
              <a:t>:İfade ya da ifade özetleri ve belge içerikleri yazılır.</a:t>
            </a:r>
          </a:p>
          <a:p>
            <a:pPr lvl="1">
              <a:tabLst>
                <a:tab pos="457200" algn="l"/>
              </a:tabLst>
              <a:defRPr/>
            </a:pPr>
            <a:r>
              <a:rPr lang="tr-TR" sz="2400" b="1" dirty="0">
                <a:solidFill>
                  <a:srgbClr val="003399"/>
                </a:solidFill>
                <a:latin typeface="Times New Roman" pitchFamily="18" charset="0"/>
              </a:rPr>
              <a:t>İNCELEME VE TAHLİL</a:t>
            </a:r>
            <a:r>
              <a:rPr lang="tr-TR" sz="2400" b="1" dirty="0">
                <a:latin typeface="Times New Roman" pitchFamily="18" charset="0"/>
              </a:rPr>
              <a:t>:Bu bölümde,inceleme dosyasında konu ile doğrudan ilgili bilgi ve belgeler </a:t>
            </a:r>
            <a:r>
              <a:rPr lang="tr-TR" sz="2400" b="1" dirty="0" err="1">
                <a:latin typeface="Times New Roman" pitchFamily="18" charset="0"/>
              </a:rPr>
              <a:t>irdelenelir</a:t>
            </a:r>
            <a:r>
              <a:rPr lang="tr-TR" sz="2400" b="1" dirty="0">
                <a:latin typeface="Times New Roman" pitchFamily="18" charset="0"/>
              </a:rPr>
              <a:t>,muhbir ve müşteki iddiaları,konu hakkında bilgisine başvurulanların ve tanıkların beyanları,şikayet edilenlerin ifadeleri,bilirkişi raporları,inceleme tutanakları,diğer kayıt ve dokümanlardan gerekli görülenler değerlendirilir,tartışılır.Gerekirse karşılaştırmalı çözümler ve değerlendirmeler yapılır.Belirlenen durum,mevzuat hükümleri(Yasa,tüzük,yönetmelik,emir,genelge,yönergeler..)ile karşılaştırılarak suç unsurlarının tamam olup olmadığı,4483 Sayılı Yasa’da belirtilen suçlardan hangisinin oluştuğu gerekçeli bir biçimde ortaya konulur.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iterate type="wd">
                                    <p:tmPct val="100000"/>
                                  </p:iterate>
                                  <p:childTnLst>
                                    <p:set>
                                      <p:cBhvr>
                                        <p:cTn id="6" dur="1" fill="hold">
                                          <p:stCondLst>
                                            <p:cond delay="0"/>
                                          </p:stCondLst>
                                        </p:cTn>
                                        <p:tgtEl>
                                          <p:spTgt spid="79875"/>
                                        </p:tgtEl>
                                        <p:attrNameLst>
                                          <p:attrName>style.visibility</p:attrName>
                                        </p:attrNameLst>
                                      </p:cBhvr>
                                      <p:to>
                                        <p:strVal val="visible"/>
                                      </p:to>
                                    </p:set>
                                    <p:anim calcmode="lin" valueType="num">
                                      <p:cBhvr additive="base">
                                        <p:cTn id="7" dur="300" fill="hold"/>
                                        <p:tgtEl>
                                          <p:spTgt spid="79875"/>
                                        </p:tgtEl>
                                        <p:attrNameLst>
                                          <p:attrName>ppt_x</p:attrName>
                                        </p:attrNameLst>
                                      </p:cBhvr>
                                      <p:tavLst>
                                        <p:tav tm="0">
                                          <p:val>
                                            <p:strVal val="1+#ppt_w/2"/>
                                          </p:val>
                                        </p:tav>
                                        <p:tav tm="100000">
                                          <p:val>
                                            <p:strVal val="#ppt_x"/>
                                          </p:val>
                                        </p:tav>
                                      </p:tavLst>
                                    </p:anim>
                                    <p:anim calcmode="lin" valueType="num">
                                      <p:cBhvr additive="base">
                                        <p:cTn id="8" dur="300" fill="hold"/>
                                        <p:tgtEl>
                                          <p:spTgt spid="7987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Lst>
  </p:timing>
</p:sld>
</file>

<file path=ppt/slides/slide2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1" name="Rectangle 3"/>
          <p:cNvSpPr>
            <a:spLocks noGrp="1" noChangeArrowheads="1"/>
          </p:cNvSpPr>
          <p:nvPr>
            <p:ph type="body" idx="4294967295"/>
          </p:nvPr>
        </p:nvSpPr>
        <p:spPr>
          <a:xfrm>
            <a:off x="468313" y="908050"/>
            <a:ext cx="8382000" cy="4997450"/>
          </a:xfrm>
          <a:ln>
            <a:solidFill>
              <a:srgbClr val="090FF7"/>
            </a:solidFill>
            <a:miter lim="800000"/>
            <a:headEnd/>
            <a:tailEnd/>
          </a:ln>
        </p:spPr>
        <p:txBody>
          <a:bodyPr/>
          <a:lstStyle/>
          <a:p>
            <a:pPr eaLnBrk="1" hangingPunct="1">
              <a:buFont typeface="Wingdings" pitchFamily="2" charset="2"/>
              <a:buNone/>
            </a:pPr>
            <a:r>
              <a:rPr lang="tr-TR" altLang="tr-TR" sz="2800" smtClean="0">
                <a:solidFill>
                  <a:schemeClr val="hlink"/>
                </a:solidFill>
              </a:rPr>
              <a:t>    </a:t>
            </a:r>
            <a:r>
              <a:rPr lang="tr-TR" altLang="tr-TR" sz="2800" b="1" smtClean="0">
                <a:solidFill>
                  <a:srgbClr val="003399"/>
                </a:solidFill>
              </a:rPr>
              <a:t>SONUÇ </a:t>
            </a:r>
          </a:p>
          <a:p>
            <a:pPr eaLnBrk="1" hangingPunct="1"/>
            <a:r>
              <a:rPr lang="tr-TR" altLang="tr-TR" sz="2800" smtClean="0">
                <a:solidFill>
                  <a:srgbClr val="CC3300"/>
                </a:solidFill>
              </a:rPr>
              <a:t>a) Suç unsurlarının tamam olduğunun anlaşılması halinde hakkında inceleme yapılanın eylem ve işlemlerine uyan yasa maddeleri de belirtilerek 4483 Sayılı Memurlar ve Diğer Kamu Görevlilerinin Yargılanması Hakkındaki Yasa’nın 6.maddesi gereğince SORUŞTURMA İZNİ VERİLMESİ,</a:t>
            </a:r>
          </a:p>
          <a:p>
            <a:pPr eaLnBrk="1" hangingPunct="1"/>
            <a:r>
              <a:rPr lang="tr-TR" altLang="tr-TR" b="1" smtClean="0">
                <a:solidFill>
                  <a:srgbClr val="00CC99"/>
                </a:solidFill>
              </a:rPr>
              <a:t>b)Suç unsurlarının tamam olmadığının anlaşılması halinde ise 4483 Sayılı Yasa’nın 6. maddesi gereğince SORUŞTURMA İZNİ VERİLMEMESİ  kanaati yazılır.</a:t>
            </a:r>
          </a:p>
          <a:p>
            <a:pPr algn="ctr" eaLnBrk="1" hangingPunct="1">
              <a:buFont typeface="Wingdings" pitchFamily="2" charset="2"/>
              <a:buNone/>
            </a:pPr>
            <a:endParaRPr lang="tr-TR" altLang="tr-TR" sz="2800" b="1" smtClean="0">
              <a:solidFill>
                <a:srgbClr val="00CC99"/>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p:cTn id="7" dur="300" fill="hold"/>
                                        <p:tgtEl>
                                          <p:spTgt spid="109571">
                                            <p:txEl>
                                              <p:pRg st="0" end="0"/>
                                            </p:txEl>
                                          </p:spTgt>
                                        </p:tgtEl>
                                        <p:attrNameLst>
                                          <p:attrName>ppt_w</p:attrName>
                                        </p:attrNameLst>
                                      </p:cBhvr>
                                      <p:tavLst>
                                        <p:tav tm="0">
                                          <p:val>
                                            <p:fltVal val="0"/>
                                          </p:val>
                                        </p:tav>
                                        <p:tav tm="100000">
                                          <p:val>
                                            <p:strVal val="#ppt_w"/>
                                          </p:val>
                                        </p:tav>
                                      </p:tavLst>
                                    </p:anim>
                                    <p:anim calcmode="lin" valueType="num">
                                      <p:cBhvr>
                                        <p:cTn id="8" dur="300" fill="hold"/>
                                        <p:tgtEl>
                                          <p:spTgt spid="109571">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p:cTn id="13" dur="300" fill="hold"/>
                                        <p:tgtEl>
                                          <p:spTgt spid="109571">
                                            <p:txEl>
                                              <p:pRg st="1" end="1"/>
                                            </p:txEl>
                                          </p:spTgt>
                                        </p:tgtEl>
                                        <p:attrNameLst>
                                          <p:attrName>ppt_w</p:attrName>
                                        </p:attrNameLst>
                                      </p:cBhvr>
                                      <p:tavLst>
                                        <p:tav tm="0">
                                          <p:val>
                                            <p:fltVal val="0"/>
                                          </p:val>
                                        </p:tav>
                                        <p:tav tm="100000">
                                          <p:val>
                                            <p:strVal val="#ppt_w"/>
                                          </p:val>
                                        </p:tav>
                                      </p:tavLst>
                                    </p:anim>
                                    <p:anim calcmode="lin" valueType="num">
                                      <p:cBhvr>
                                        <p:cTn id="14" dur="300" fill="hold"/>
                                        <p:tgtEl>
                                          <p:spTgt spid="109571">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p:cTn id="19" dur="300" fill="hold"/>
                                        <p:tgtEl>
                                          <p:spTgt spid="109571">
                                            <p:txEl>
                                              <p:pRg st="2" end="2"/>
                                            </p:txEl>
                                          </p:spTgt>
                                        </p:tgtEl>
                                        <p:attrNameLst>
                                          <p:attrName>ppt_w</p:attrName>
                                        </p:attrNameLst>
                                      </p:cBhvr>
                                      <p:tavLst>
                                        <p:tav tm="0">
                                          <p:val>
                                            <p:fltVal val="0"/>
                                          </p:val>
                                        </p:tav>
                                        <p:tav tm="100000">
                                          <p:val>
                                            <p:strVal val="#ppt_w"/>
                                          </p:val>
                                        </p:tav>
                                      </p:tavLst>
                                    </p:anim>
                                    <p:anim calcmode="lin" valueType="num">
                                      <p:cBhvr>
                                        <p:cTn id="20" dur="300" fill="hold"/>
                                        <p:tgtEl>
                                          <p:spTgt spid="109571">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2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xfrm>
            <a:off x="900113" y="836613"/>
            <a:ext cx="7239000" cy="4248150"/>
          </a:xfrm>
        </p:spPr>
        <p:txBody>
          <a:bodyPr rtlCol="0">
            <a:normAutofit/>
          </a:bodyPr>
          <a:lstStyle/>
          <a:p>
            <a:pPr eaLnBrk="1" fontAlgn="auto" hangingPunct="1">
              <a:spcAft>
                <a:spcPts val="0"/>
              </a:spcAft>
              <a:defRPr/>
            </a:pPr>
            <a:r>
              <a:rPr lang="tr-TR" sz="6000" smtClean="0">
                <a:solidFill>
                  <a:srgbClr val="3366FF"/>
                </a:solidFill>
                <a:effectLst>
                  <a:outerShdw blurRad="38100" dist="38100" dir="2700000" algn="tl">
                    <a:srgbClr val="000000"/>
                  </a:outerShdw>
                </a:effectLst>
              </a:rPr>
              <a:t>Ön İnceleme Raporu biri ekli, ikisi eksiz olmak üzere üç örnek olarak  düzenlenir.</a:t>
            </a:r>
            <a:endParaRPr lang="tr-TR" sz="6000" smtClean="0">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strips(downLeft)">
                                      <p:cBhvr>
                                        <p:cTn id="7" dur="500"/>
                                        <p:tgtEl>
                                          <p:spTgt spid="157698"/>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5" name="Text Box 1029"/>
          <p:cNvSpPr txBox="1">
            <a:spLocks noChangeArrowheads="1"/>
          </p:cNvSpPr>
          <p:nvPr/>
        </p:nvSpPr>
        <p:spPr bwMode="auto">
          <a:xfrm>
            <a:off x="1371600" y="4343400"/>
            <a:ext cx="571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tr-TR" altLang="tr-TR" sz="2400" b="1">
                <a:solidFill>
                  <a:schemeClr val="bg2"/>
                </a:solidFill>
                <a:latin typeface="Times New Roman" pitchFamily="18" charset="0"/>
              </a:rPr>
              <a:t>    </a:t>
            </a:r>
            <a:endParaRPr lang="en-US" altLang="tr-TR" sz="2400" b="1">
              <a:solidFill>
                <a:schemeClr val="bg2"/>
              </a:solidFill>
              <a:latin typeface="Times New Roman" pitchFamily="18" charset="0"/>
            </a:endParaRPr>
          </a:p>
        </p:txBody>
      </p:sp>
      <p:sp>
        <p:nvSpPr>
          <p:cNvPr id="97286" name="Rectangle 1030"/>
          <p:cNvSpPr>
            <a:spLocks noGrp="1" noChangeArrowheads="1"/>
          </p:cNvSpPr>
          <p:nvPr>
            <p:ph type="title" idx="4294967295"/>
          </p:nvPr>
        </p:nvSpPr>
        <p:spPr>
          <a:xfrm>
            <a:off x="827088" y="333375"/>
            <a:ext cx="7772400" cy="5903913"/>
          </a:xfrm>
        </p:spPr>
        <p:txBody>
          <a:bodyPr rtlCol="0">
            <a:normAutofit/>
          </a:bodyPr>
          <a:lstStyle/>
          <a:p>
            <a:pPr eaLnBrk="1" fontAlgn="auto" hangingPunct="1">
              <a:spcAft>
                <a:spcPts val="0"/>
              </a:spcAft>
              <a:defRPr/>
            </a:pPr>
            <a:r>
              <a:rPr lang="tr-TR" sz="3200" dirty="0" smtClean="0">
                <a:solidFill>
                  <a:schemeClr val="hlink"/>
                </a:solidFill>
                <a:effectLst>
                  <a:outerShdw blurRad="38100" dist="38100" dir="2700000" algn="tl">
                    <a:srgbClr val="000000"/>
                  </a:outerShdw>
                </a:effectLst>
              </a:rPr>
              <a:t>                          SÜRE:</a:t>
            </a:r>
            <a:br>
              <a:rPr lang="tr-TR" sz="3200" dirty="0" smtClean="0">
                <a:solidFill>
                  <a:schemeClr val="hlink"/>
                </a:solidFill>
                <a:effectLst>
                  <a:outerShdw blurRad="38100" dist="38100" dir="2700000" algn="tl">
                    <a:srgbClr val="000000"/>
                  </a:outerShdw>
                </a:effectLst>
              </a:rPr>
            </a:br>
            <a:r>
              <a:rPr lang="tr-TR" sz="3200" dirty="0" smtClean="0">
                <a:solidFill>
                  <a:srgbClr val="666699"/>
                </a:solidFill>
                <a:effectLst>
                  <a:outerShdw blurRad="38100" dist="38100" dir="2700000" algn="tl">
                    <a:srgbClr val="000000"/>
                  </a:outerShdw>
                </a:effectLst>
              </a:rPr>
              <a:t>-30 gündür. 15 gün ek süre verilebilir.</a:t>
            </a:r>
            <a:br>
              <a:rPr lang="tr-TR" sz="3200" dirty="0" smtClean="0">
                <a:solidFill>
                  <a:srgbClr val="666699"/>
                </a:solidFill>
                <a:effectLst>
                  <a:outerShdw blurRad="38100" dist="38100" dir="2700000" algn="tl">
                    <a:srgbClr val="000000"/>
                  </a:outerShdw>
                </a:effectLst>
              </a:rPr>
            </a:br>
            <a:r>
              <a:rPr lang="tr-TR" sz="3200" dirty="0" smtClean="0">
                <a:solidFill>
                  <a:schemeClr val="hlink"/>
                </a:solidFill>
                <a:effectLst>
                  <a:outerShdw blurRad="38100" dist="38100" dir="2700000" algn="tl">
                    <a:srgbClr val="000000"/>
                  </a:outerShdw>
                </a:effectLst>
              </a:rPr>
              <a:t>-Sürenin başlangıç tarihi onay tarihidir.</a:t>
            </a:r>
            <a:br>
              <a:rPr lang="tr-TR" sz="3200" dirty="0" smtClean="0">
                <a:solidFill>
                  <a:schemeClr val="hlink"/>
                </a:solidFill>
                <a:effectLst>
                  <a:outerShdw blurRad="38100" dist="38100" dir="2700000" algn="tl">
                    <a:srgbClr val="000000"/>
                  </a:outerShdw>
                </a:effectLst>
              </a:rPr>
            </a:br>
            <a:r>
              <a:rPr lang="tr-TR" sz="3200" dirty="0" smtClean="0">
                <a:solidFill>
                  <a:schemeClr val="hlink"/>
                </a:solidFill>
                <a:effectLst>
                  <a:outerShdw blurRad="38100" dist="38100" dir="2700000" algn="tl">
                    <a:srgbClr val="000000"/>
                  </a:outerShdw>
                </a:effectLst>
              </a:rPr>
              <a:t>Ön İnceleme çeşitli nedenlerle yasada belirtilen süre içerisinde sonuçlandırılmaması gibi bir durum ortaya çıkarsa tutanağa bağlanarak ulaşılan kanaatler yetkili makama ulaştırılır.</a:t>
            </a:r>
            <a:br>
              <a:rPr lang="tr-TR" sz="3200" dirty="0" smtClean="0">
                <a:solidFill>
                  <a:schemeClr val="hlink"/>
                </a:solidFill>
                <a:effectLst>
                  <a:outerShdw blurRad="38100" dist="38100" dir="2700000" algn="tl">
                    <a:srgbClr val="000000"/>
                  </a:outerShdw>
                </a:effectLst>
              </a:rPr>
            </a:br>
            <a:r>
              <a:rPr lang="tr-TR" sz="3200" dirty="0" smtClean="0">
                <a:solidFill>
                  <a:schemeClr val="tx2">
                    <a:lumMod val="60000"/>
                    <a:lumOff val="40000"/>
                  </a:schemeClr>
                </a:solidFill>
                <a:effectLst>
                  <a:outerShdw blurRad="38100" dist="38100" dir="2700000" algn="tl">
                    <a:srgbClr val="FFFFFF"/>
                  </a:outerShdw>
                </a:effectLst>
              </a:rPr>
              <a:t>-Süre aşımına neden olanlar hakkında TCK.’</a:t>
            </a:r>
            <a:r>
              <a:rPr lang="tr-TR" sz="3200" dirty="0" err="1" smtClean="0">
                <a:solidFill>
                  <a:schemeClr val="tx2">
                    <a:lumMod val="60000"/>
                    <a:lumOff val="40000"/>
                  </a:schemeClr>
                </a:solidFill>
                <a:effectLst>
                  <a:outerShdw blurRad="38100" dist="38100" dir="2700000" algn="tl">
                    <a:srgbClr val="FFFFFF"/>
                  </a:outerShdw>
                </a:effectLst>
              </a:rPr>
              <a:t>nun</a:t>
            </a:r>
            <a:r>
              <a:rPr lang="tr-TR" sz="3200" dirty="0" smtClean="0">
                <a:solidFill>
                  <a:schemeClr val="tx2">
                    <a:lumMod val="60000"/>
                    <a:lumOff val="40000"/>
                  </a:schemeClr>
                </a:solidFill>
                <a:effectLst>
                  <a:outerShdw blurRad="38100" dist="38100" dir="2700000" algn="tl">
                    <a:srgbClr val="FFFFFF"/>
                  </a:outerShdw>
                </a:effectLst>
              </a:rPr>
              <a:t> “Görevi ihmal” suçu çerçevesinde cezai sorumluluk doğabilir</a:t>
            </a:r>
            <a:r>
              <a:rPr lang="tr-TR" sz="3200" dirty="0" smtClean="0">
                <a:solidFill>
                  <a:schemeClr val="tx2">
                    <a:lumMod val="60000"/>
                    <a:lumOff val="40000"/>
                  </a:schemeClr>
                </a:solidFill>
                <a:effectLst>
                  <a:outerShdw blurRad="38100" dist="38100" dir="2700000" algn="tl">
                    <a:srgbClr val="000000"/>
                  </a:outerShdw>
                </a:effectLst>
              </a:rPr>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97285">
                                            <p:txEl>
                                              <p:pRg st="0" end="0"/>
                                            </p:txEl>
                                          </p:spTgt>
                                        </p:tgtEl>
                                        <p:attrNameLst>
                                          <p:attrName>style.visibility</p:attrName>
                                        </p:attrNameLst>
                                      </p:cBhvr>
                                      <p:to>
                                        <p:strVal val="visible"/>
                                      </p:to>
                                    </p:set>
                                    <p:anim calcmode="lin" valueType="num">
                                      <p:cBhvr additive="base">
                                        <p:cTn id="7" dur="300" fill="hold"/>
                                        <p:tgtEl>
                                          <p:spTgt spid="97285">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9728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97286"/>
                                        </p:tgtEl>
                                        <p:attrNameLst>
                                          <p:attrName>style.visibility</p:attrName>
                                        </p:attrNameLst>
                                      </p:cBhvr>
                                      <p:to>
                                        <p:strVal val="visible"/>
                                      </p:to>
                                    </p:set>
                                    <p:animEffect transition="in" filter="dissolve">
                                      <p:cBhvr>
                                        <p:cTn id="13" dur="500"/>
                                        <p:tgtEl>
                                          <p:spTgt spid="97286"/>
                                        </p:tgtEl>
                                      </p:cBhvr>
                                    </p:animEffect>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build="p" autoUpdateAnimBg="0"/>
    </p:bldLst>
  </p:timing>
</p:sld>
</file>

<file path=ppt/slides/slide2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3" name="Text Box 5"/>
          <p:cNvSpPr txBox="1">
            <a:spLocks noChangeArrowheads="1"/>
          </p:cNvSpPr>
          <p:nvPr/>
        </p:nvSpPr>
        <p:spPr bwMode="auto">
          <a:xfrm>
            <a:off x="1371600" y="4343400"/>
            <a:ext cx="571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tr-TR" altLang="tr-TR" sz="2400" b="1">
                <a:solidFill>
                  <a:schemeClr val="bg2"/>
                </a:solidFill>
                <a:latin typeface="Times New Roman" pitchFamily="18" charset="0"/>
              </a:rPr>
              <a:t>    </a:t>
            </a:r>
            <a:endParaRPr lang="en-US" altLang="tr-TR" sz="2400" b="1">
              <a:solidFill>
                <a:schemeClr val="bg2"/>
              </a:solidFill>
              <a:latin typeface="Times New Roman" pitchFamily="18" charset="0"/>
            </a:endParaRPr>
          </a:p>
        </p:txBody>
      </p:sp>
      <p:sp>
        <p:nvSpPr>
          <p:cNvPr id="99334" name="Rectangle 6"/>
          <p:cNvSpPr>
            <a:spLocks noGrp="1" noChangeArrowheads="1"/>
          </p:cNvSpPr>
          <p:nvPr>
            <p:ph type="title" idx="4294967295"/>
          </p:nvPr>
        </p:nvSpPr>
        <p:spPr>
          <a:xfrm>
            <a:off x="1371600" y="836613"/>
            <a:ext cx="7772400" cy="4532312"/>
          </a:xfrm>
        </p:spPr>
        <p:txBody>
          <a:bodyPr rtlCol="0">
            <a:normAutofit/>
          </a:bodyPr>
          <a:lstStyle/>
          <a:p>
            <a:pPr eaLnBrk="1" fontAlgn="auto" hangingPunct="1">
              <a:spcAft>
                <a:spcPts val="0"/>
              </a:spcAft>
              <a:defRPr/>
            </a:pPr>
            <a:r>
              <a:rPr lang="tr-TR" smtClean="0">
                <a:effectLst>
                  <a:outerShdw blurRad="38100" dist="38100" dir="2700000" algn="tl">
                    <a:srgbClr val="000000"/>
                  </a:outerShdw>
                </a:effectLst>
              </a:rPr>
              <a:t/>
            </a:r>
            <a:br>
              <a:rPr lang="tr-TR" smtClean="0">
                <a:effectLst>
                  <a:outerShdw blurRad="38100" dist="38100" dir="2700000" algn="tl">
                    <a:srgbClr val="000000"/>
                  </a:outerShdw>
                </a:effectLst>
              </a:rPr>
            </a:br>
            <a:r>
              <a:rPr lang="tr-TR" smtClean="0">
                <a:effectLst>
                  <a:outerShdw blurRad="38100" dist="38100" dir="2700000" algn="tl">
                    <a:srgbClr val="000000"/>
                  </a:outerShdw>
                </a:effectLst>
              </a:rPr>
              <a:t>  </a:t>
            </a:r>
            <a:r>
              <a:rPr lang="tr-TR" sz="4000" smtClean="0">
                <a:solidFill>
                  <a:schemeClr val="hlink"/>
                </a:solidFill>
                <a:effectLst>
                  <a:outerShdw blurRad="38100" dist="38100" dir="2700000" algn="tl">
                    <a:srgbClr val="000000"/>
                  </a:outerShdw>
                </a:effectLst>
              </a:rPr>
              <a:t>30 veya 30+15 günlük süre karar verme süresidir. Onun için  Ön İnceleme Görevlisi raporunu bu sureyi düşünerek süre bitimini beklemeden raporunu teslim etmelidir.</a:t>
            </a:r>
            <a:endParaRPr lang="tr-TR" sz="4000" smtClean="0">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99333">
                                            <p:txEl>
                                              <p:pRg st="0" end="0"/>
                                            </p:txEl>
                                          </p:spTgt>
                                        </p:tgtEl>
                                        <p:attrNameLst>
                                          <p:attrName>style.visibility</p:attrName>
                                        </p:attrNameLst>
                                      </p:cBhvr>
                                      <p:to>
                                        <p:strVal val="visible"/>
                                      </p:to>
                                    </p:set>
                                    <p:anim calcmode="lin" valueType="num">
                                      <p:cBhvr additive="base">
                                        <p:cTn id="7" dur="300" fill="hold"/>
                                        <p:tgtEl>
                                          <p:spTgt spid="99333">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9933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99334"/>
                                        </p:tgtEl>
                                        <p:attrNameLst>
                                          <p:attrName>style.visibility</p:attrName>
                                        </p:attrNameLst>
                                      </p:cBhvr>
                                      <p:to>
                                        <p:strVal val="visible"/>
                                      </p:to>
                                    </p:set>
                                    <p:animEffect transition="in" filter="slide(fromBottom)">
                                      <p:cBhvr>
                                        <p:cTn id="13" dur="500"/>
                                        <p:tgtEl>
                                          <p:spTgt spid="99334"/>
                                        </p:tgtEl>
                                      </p:cBhvr>
                                    </p:animEffect>
                                  </p:childTnLst>
                                  <p:subTnLst>
                                    <p:audio>
                                      <p:cMediaNode>
                                        <p:cTn display="0" masterRel="sameClick">
                                          <p:stCondLst>
                                            <p:cond evt="begin" delay="0">
                                              <p:tn val="11"/>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Kamu</a:t>
            </a:r>
            <a:r>
              <a:rPr lang="tr-TR" dirty="0"/>
              <a:t> </a:t>
            </a:r>
            <a:r>
              <a:rPr lang="tr-TR" b="1" dirty="0"/>
              <a:t>Görevlisi:</a:t>
            </a:r>
            <a:endParaRPr lang="tr-TR" dirty="0"/>
          </a:p>
        </p:txBody>
      </p:sp>
      <p:sp>
        <p:nvSpPr>
          <p:cNvPr id="3" name="İçerik Yer Tutucusu 2"/>
          <p:cNvSpPr>
            <a:spLocks noGrp="1"/>
          </p:cNvSpPr>
          <p:nvPr>
            <p:ph idx="1"/>
          </p:nvPr>
        </p:nvSpPr>
        <p:spPr/>
        <p:txBody>
          <a:bodyPr/>
          <a:lstStyle/>
          <a:p>
            <a:pPr algn="just"/>
            <a:r>
              <a:rPr lang="tr-TR" dirty="0" smtClean="0"/>
              <a:t>Kamusal </a:t>
            </a:r>
            <a:r>
              <a:rPr lang="tr-TR" dirty="0"/>
              <a:t>faaliyetin yürütülmesine atama veya seçilme yoluyla ya da herhangi bir surette sürekli, süreli veya geçici olarak katılan kişidir. (TCK m:6/c)</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216024261"/>
      </p:ext>
    </p:extLst>
  </p:cSld>
  <p:clrMapOvr>
    <a:masterClrMapping/>
  </p:clrMapOvr>
  <p:transition spd="slow">
    <p:wipe dir="u"/>
  </p:transition>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idx="4294967295"/>
          </p:nvPr>
        </p:nvSpPr>
        <p:spPr>
          <a:xfrm>
            <a:off x="684213" y="260350"/>
            <a:ext cx="7772400" cy="5184775"/>
          </a:xfrm>
        </p:spPr>
        <p:txBody>
          <a:bodyPr rtlCol="0">
            <a:normAutofit/>
          </a:bodyPr>
          <a:lstStyle/>
          <a:p>
            <a:pPr eaLnBrk="1" fontAlgn="auto" hangingPunct="1">
              <a:spcAft>
                <a:spcPts val="0"/>
              </a:spcAft>
              <a:defRPr/>
            </a:pPr>
            <a:r>
              <a:rPr lang="tr-TR" sz="3600" smtClean="0">
                <a:solidFill>
                  <a:srgbClr val="FF3300"/>
                </a:solidFill>
                <a:effectLst>
                  <a:outerShdw blurRad="38100" dist="38100" dir="2700000" algn="tl">
                    <a:srgbClr val="000000"/>
                  </a:outerShdw>
                </a:effectLst>
                <a:latin typeface="Times New Roman" pitchFamily="18" charset="0"/>
              </a:rPr>
              <a:t>Hakkında ön inceleme yapılan memur veya diğer kamu görevlilerinin mahallinde bulunmaması ve adreslerinin saptanamaması durumunda, bu durumu kanıtlayıcı belgeler dosyaya eklenir.</a:t>
            </a:r>
            <a:br>
              <a:rPr lang="tr-TR" sz="3600" smtClean="0">
                <a:solidFill>
                  <a:srgbClr val="FF3300"/>
                </a:solidFill>
                <a:effectLst>
                  <a:outerShdw blurRad="38100" dist="38100" dir="2700000" algn="tl">
                    <a:srgbClr val="000000"/>
                  </a:outerShdw>
                </a:effectLst>
                <a:latin typeface="Times New Roman" pitchFamily="18" charset="0"/>
              </a:rPr>
            </a:br>
            <a:endParaRPr lang="tr-TR" sz="3600" smtClean="0">
              <a:effectLst>
                <a:outerShdw blurRad="38100" dist="38100" dir="2700000" algn="tl">
                  <a:srgbClr val="000000"/>
                </a:outerShdw>
              </a:effectLst>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idx="4294967295"/>
          </p:nvPr>
        </p:nvSpPr>
        <p:spPr>
          <a:xfrm>
            <a:off x="900113" y="260350"/>
            <a:ext cx="7848600" cy="5545138"/>
          </a:xfrm>
        </p:spPr>
        <p:txBody>
          <a:bodyPr rtlCol="0">
            <a:normAutofit/>
          </a:bodyPr>
          <a:lstStyle/>
          <a:p>
            <a:pPr eaLnBrk="1" fontAlgn="auto" hangingPunct="1">
              <a:spcAft>
                <a:spcPts val="0"/>
              </a:spcAft>
              <a:defRPr/>
            </a:pPr>
            <a:r>
              <a:rPr lang="tr-TR" sz="3600" b="1" smtClean="0">
                <a:solidFill>
                  <a:srgbClr val="800080"/>
                </a:solidFill>
                <a:effectLst>
                  <a:outerShdw blurRad="38100" dist="38100" dir="2700000" algn="tl">
                    <a:srgbClr val="000000"/>
                  </a:outerShdw>
                </a:effectLst>
                <a:latin typeface="Times New Roman" pitchFamily="18" charset="0"/>
              </a:rPr>
              <a:t>Haklarında ön inceleme yapılanlardan mülki idare amirleri, belediye başkanları ve mahallinde bulunamayanların ifadeleri yazılı olarak istenebilir. Yazılı ifade istemlerinde;</a:t>
            </a:r>
            <a:br>
              <a:rPr lang="tr-TR" sz="3600" b="1" smtClean="0">
                <a:solidFill>
                  <a:srgbClr val="800080"/>
                </a:solidFill>
                <a:effectLst>
                  <a:outerShdw blurRad="38100" dist="38100" dir="2700000" algn="tl">
                    <a:srgbClr val="000000"/>
                  </a:outerShdw>
                </a:effectLst>
                <a:latin typeface="Times New Roman" pitchFamily="18" charset="0"/>
              </a:rPr>
            </a:br>
            <a:r>
              <a:rPr lang="tr-TR" sz="3600" b="1" smtClean="0">
                <a:solidFill>
                  <a:srgbClr val="669900"/>
                </a:solidFill>
                <a:effectLst>
                  <a:outerShdw blurRad="38100" dist="38100" dir="2700000" algn="tl">
                    <a:srgbClr val="000000"/>
                  </a:outerShdw>
                </a:effectLst>
                <a:latin typeface="Times New Roman" pitchFamily="18" charset="0"/>
              </a:rPr>
              <a:t>4483 Sayılı yasa ile getirilen süre kayıtlaması göz önünde bulundurularak  uygun bir süre verilir.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iterate type="wd">
                                    <p:tmPct val="100000"/>
                                  </p:iterate>
                                  <p:childTnLst>
                                    <p:set>
                                      <p:cBhvr>
                                        <p:cTn id="6" dur="1" fill="hold">
                                          <p:stCondLst>
                                            <p:cond delay="0"/>
                                          </p:stCondLst>
                                        </p:cTn>
                                        <p:tgtEl>
                                          <p:spTgt spid="142338"/>
                                        </p:tgtEl>
                                        <p:attrNameLst>
                                          <p:attrName>style.visibility</p:attrName>
                                        </p:attrNameLst>
                                      </p:cBhvr>
                                      <p:to>
                                        <p:strVal val="visible"/>
                                      </p:to>
                                    </p:set>
                                    <p:animEffect transition="in" filter="dissolve">
                                      <p:cBhvr>
                                        <p:cTn id="7" dur="300"/>
                                        <p:tgtEl>
                                          <p:spTgt spid="14233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idx="4294967295"/>
          </p:nvPr>
        </p:nvSpPr>
        <p:spPr>
          <a:xfrm>
            <a:off x="838200" y="146050"/>
            <a:ext cx="8305800" cy="6254750"/>
          </a:xfrm>
        </p:spPr>
        <p:txBody>
          <a:bodyPr rtlCol="0">
            <a:normAutofit/>
          </a:bodyPr>
          <a:lstStyle/>
          <a:p>
            <a:pPr algn="l" eaLnBrk="1" fontAlgn="auto" hangingPunct="1">
              <a:spcAft>
                <a:spcPts val="0"/>
              </a:spcAft>
              <a:defRPr/>
            </a:pPr>
            <a:r>
              <a:rPr lang="tr-TR" sz="4000" b="1" dirty="0" smtClean="0">
                <a:solidFill>
                  <a:schemeClr val="hlink"/>
                </a:solidFill>
                <a:effectLst>
                  <a:outerShdw blurRad="38100" dist="38100" dir="2700000" algn="tl">
                    <a:srgbClr val="000000"/>
                  </a:outerShdw>
                </a:effectLst>
              </a:rPr>
              <a:t>Ön inceleme sırasında suç konusunun 4483 Sayılı Kanun kapsamında olmadığının anlaşılması halinde, Ön İnceleme yapmakla görevlendirilenler, bu konuda </a:t>
            </a:r>
            <a:r>
              <a:rPr lang="tr-TR" sz="4000" b="1" i="1" dirty="0" smtClean="0">
                <a:solidFill>
                  <a:schemeClr val="accent2"/>
                </a:solidFill>
                <a:effectLst>
                  <a:outerShdw blurRad="38100" dist="38100" dir="2700000" algn="tl">
                    <a:srgbClr val="000000"/>
                  </a:outerShdw>
                </a:effectLst>
              </a:rPr>
              <a:t>“Tevdi Raporu”</a:t>
            </a:r>
            <a:r>
              <a:rPr lang="tr-TR" sz="4000" b="1" dirty="0" smtClean="0">
                <a:solidFill>
                  <a:schemeClr val="hlink"/>
                </a:solidFill>
                <a:effectLst>
                  <a:outerShdw blurRad="38100" dist="38100" dir="2700000" algn="tl">
                    <a:srgbClr val="000000"/>
                  </a:outerShdw>
                </a:effectLst>
              </a:rPr>
              <a:t> düzenlerler. Bu hususla ilgili olarak ayrıca Ön İnceleme Raporu düzenlemezler.</a:t>
            </a:r>
            <a:br>
              <a:rPr lang="tr-TR" sz="4000" b="1" dirty="0" smtClean="0">
                <a:solidFill>
                  <a:schemeClr val="hlink"/>
                </a:solidFill>
                <a:effectLst>
                  <a:outerShdw blurRad="38100" dist="38100" dir="2700000" algn="tl">
                    <a:srgbClr val="000000"/>
                  </a:outerShdw>
                </a:effectLst>
              </a:rPr>
            </a:br>
            <a:endParaRPr lang="tr-TR" sz="4000" b="1" dirty="0" smtClean="0">
              <a:solidFill>
                <a:schemeClr val="hlink"/>
              </a:solidFill>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iterate type="wd">
                                    <p:tmPct val="100000"/>
                                  </p:iterate>
                                  <p:childTnLst>
                                    <p:set>
                                      <p:cBhvr>
                                        <p:cTn id="6" dur="1" fill="hold">
                                          <p:stCondLst>
                                            <p:cond delay="0"/>
                                          </p:stCondLst>
                                        </p:cTn>
                                        <p:tgtEl>
                                          <p:spTgt spid="138242"/>
                                        </p:tgtEl>
                                        <p:attrNameLst>
                                          <p:attrName>style.visibility</p:attrName>
                                        </p:attrNameLst>
                                      </p:cBhvr>
                                      <p:to>
                                        <p:strVal val="visible"/>
                                      </p:to>
                                    </p:set>
                                    <p:anim calcmode="lin" valueType="num">
                                      <p:cBhvr additive="base">
                                        <p:cTn id="7" dur="300" fill="hold"/>
                                        <p:tgtEl>
                                          <p:spTgt spid="138242"/>
                                        </p:tgtEl>
                                        <p:attrNameLst>
                                          <p:attrName>ppt_x</p:attrName>
                                        </p:attrNameLst>
                                      </p:cBhvr>
                                      <p:tavLst>
                                        <p:tav tm="0">
                                          <p:val>
                                            <p:strVal val="0-#ppt_w/2"/>
                                          </p:val>
                                        </p:tav>
                                        <p:tav tm="100000">
                                          <p:val>
                                            <p:strVal val="#ppt_x"/>
                                          </p:val>
                                        </p:tav>
                                      </p:tavLst>
                                    </p:anim>
                                    <p:anim calcmode="lin" valueType="num">
                                      <p:cBhvr additive="base">
                                        <p:cTn id="8" dur="300" fill="hold"/>
                                        <p:tgtEl>
                                          <p:spTgt spid="138242"/>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38242"/>
                                        </p:tgtEl>
                                        <p:attrNameLst>
                                          <p:attrName>ppt_c</p:attrName>
                                        </p:attrNameLst>
                                      </p:cBhvr>
                                      <p:to>
                                        <a:schemeClr val="bg1"/>
                                      </p:to>
                                    </p:animClr>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1042988" y="188913"/>
            <a:ext cx="7772400" cy="5805487"/>
          </a:xfrm>
        </p:spPr>
        <p:txBody>
          <a:bodyPr rtlCol="0">
            <a:normAutofit/>
          </a:bodyPr>
          <a:lstStyle/>
          <a:p>
            <a:pPr algn="l" eaLnBrk="1" fontAlgn="auto" hangingPunct="1">
              <a:spcAft>
                <a:spcPts val="0"/>
              </a:spcAft>
              <a:defRPr/>
            </a:pPr>
            <a:r>
              <a:rPr lang="tr-TR" dirty="0" smtClean="0">
                <a:solidFill>
                  <a:srgbClr val="0033CC"/>
                </a:solidFill>
                <a:effectLst>
                  <a:outerShdw blurRad="38100" dist="38100" dir="2700000" algn="tl">
                    <a:srgbClr val="000000"/>
                  </a:outerShdw>
                </a:effectLst>
              </a:rPr>
              <a:t>Ön İnceleme sırasında: zamanaşımı, af ve ölüm gibi durumların ortaya çıkması halinde, bu husus özellikle belirtilerek </a:t>
            </a:r>
            <a:r>
              <a:rPr lang="tr-TR" b="1" i="1" dirty="0" smtClean="0">
                <a:solidFill>
                  <a:srgbClr val="0033CC"/>
                </a:solidFill>
                <a:effectLst>
                  <a:outerShdw blurRad="38100" dist="38100" dir="2700000" algn="tl">
                    <a:srgbClr val="000000"/>
                  </a:outerShdw>
                </a:effectLst>
              </a:rPr>
              <a:t>“</a:t>
            </a:r>
            <a:r>
              <a:rPr lang="tr-TR" b="1" i="1" dirty="0" smtClean="0">
                <a:solidFill>
                  <a:schemeClr val="hlink"/>
                </a:solidFill>
                <a:effectLst>
                  <a:outerShdw blurRad="38100" dist="38100" dir="2700000" algn="tl">
                    <a:srgbClr val="000000"/>
                  </a:outerShdw>
                </a:effectLst>
              </a:rPr>
              <a:t>Soruşturma İzni Verilmemesi” </a:t>
            </a:r>
            <a:r>
              <a:rPr lang="tr-TR" dirty="0" smtClean="0">
                <a:solidFill>
                  <a:srgbClr val="0033CC"/>
                </a:solidFill>
                <a:effectLst>
                  <a:outerShdw blurRad="38100" dist="38100" dir="2700000" algn="tl">
                    <a:srgbClr val="000000"/>
                  </a:outerShdw>
                </a:effectLst>
              </a:rPr>
              <a:t>önerisinde bulunulur.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slide(fromBottom)">
                                      <p:cBhvr>
                                        <p:cTn id="7" dur="500"/>
                                        <p:tgtEl>
                                          <p:spTgt spid="101378"/>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468313" y="692150"/>
            <a:ext cx="7772400" cy="5689600"/>
          </a:xfrm>
        </p:spPr>
        <p:txBody>
          <a:bodyPr rtlCol="0">
            <a:normAutofit/>
          </a:bodyPr>
          <a:lstStyle/>
          <a:p>
            <a:pPr algn="l" eaLnBrk="1" fontAlgn="auto" hangingPunct="1">
              <a:spcAft>
                <a:spcPts val="0"/>
              </a:spcAft>
              <a:defRPr/>
            </a:pPr>
            <a:r>
              <a:rPr lang="tr-TR" sz="3200" b="1" dirty="0" smtClean="0">
                <a:solidFill>
                  <a:schemeClr val="hlink"/>
                </a:solidFill>
                <a:effectLst>
                  <a:outerShdw blurRad="38100" dist="38100" dir="2700000" algn="tl">
                    <a:srgbClr val="000000"/>
                  </a:outerShdw>
                </a:effectLst>
              </a:rPr>
              <a:t>Soruşturma sırasında izin verilen olay ve konulardan tamamen ayrı veya farklı bir suç olarak nitelendirilebilecek bir fiil ortaya çıktığında yeniden izin alınması zorunludur.</a:t>
            </a:r>
            <a:br>
              <a:rPr lang="tr-TR" sz="3200" b="1" dirty="0" smtClean="0">
                <a:solidFill>
                  <a:schemeClr val="hlink"/>
                </a:solidFill>
                <a:effectLst>
                  <a:outerShdw blurRad="38100" dist="38100" dir="2700000" algn="tl">
                    <a:srgbClr val="000000"/>
                  </a:outerShdw>
                </a:effectLst>
              </a:rPr>
            </a:br>
            <a:r>
              <a:rPr lang="tr-TR" sz="3200" b="1" dirty="0" smtClean="0">
                <a:solidFill>
                  <a:schemeClr val="accent2"/>
                </a:solidFill>
                <a:effectLst>
                  <a:outerShdw blurRad="38100" dist="38100" dir="2700000" algn="tl">
                    <a:srgbClr val="000000"/>
                  </a:outerShdw>
                </a:effectLst>
              </a:rPr>
              <a:t>Ön inceleme onayında belirtilenlerden başka memur ve kamu görevlilerinin de iddia konusu olaylara katıldıklarının anlaşılması halinde, yeni bir onay alınmaksızın ön incelemeye dahil edilirler</a:t>
            </a:r>
            <a:r>
              <a:rPr lang="tr-TR" sz="3200" dirty="0" smtClean="0">
                <a:effectLst>
                  <a:outerShdw blurRad="38100" dist="38100" dir="2700000" algn="tl">
                    <a:srgbClr val="000000"/>
                  </a:outerShdw>
                </a:effectLst>
              </a:rPr>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1026"/>
          <p:cNvSpPr>
            <a:spLocks noGrp="1" noChangeArrowheads="1"/>
          </p:cNvSpPr>
          <p:nvPr>
            <p:ph type="title" idx="4294967295"/>
          </p:nvPr>
        </p:nvSpPr>
        <p:spPr>
          <a:xfrm>
            <a:off x="468313" y="549275"/>
            <a:ext cx="8153400" cy="5759450"/>
          </a:xfrm>
        </p:spPr>
        <p:txBody>
          <a:bodyPr rtlCol="0">
            <a:normAutofit fontScale="90000"/>
          </a:bodyPr>
          <a:lstStyle/>
          <a:p>
            <a:pPr algn="l" eaLnBrk="1" fontAlgn="auto" hangingPunct="1">
              <a:spcAft>
                <a:spcPts val="0"/>
              </a:spcAft>
              <a:defRPr/>
            </a:pPr>
            <a:r>
              <a:rPr lang="tr-TR" sz="3600" b="1" dirty="0" smtClean="0">
                <a:solidFill>
                  <a:srgbClr val="FF00FF"/>
                </a:solidFill>
                <a:effectLst>
                  <a:outerShdw blurRad="38100" dist="38100" dir="2700000" algn="tl">
                    <a:srgbClr val="000000"/>
                  </a:outerShdw>
                </a:effectLst>
              </a:rPr>
              <a:t/>
            </a:r>
            <a:br>
              <a:rPr lang="tr-TR" sz="3600" b="1" dirty="0" smtClean="0">
                <a:solidFill>
                  <a:srgbClr val="FF00FF"/>
                </a:solidFill>
                <a:effectLst>
                  <a:outerShdw blurRad="38100" dist="38100" dir="2700000" algn="tl">
                    <a:srgbClr val="000000"/>
                  </a:outerShdw>
                </a:effectLst>
              </a:rPr>
            </a:br>
            <a:r>
              <a:rPr lang="tr-TR" sz="3600" b="1" dirty="0" smtClean="0">
                <a:solidFill>
                  <a:schemeClr val="tx1">
                    <a:lumMod val="65000"/>
                  </a:schemeClr>
                </a:solidFill>
                <a:effectLst>
                  <a:outerShdw blurRad="38100" dist="38100" dir="2700000" algn="tl">
                    <a:srgbClr val="000000"/>
                  </a:outerShdw>
                </a:effectLst>
              </a:rPr>
              <a:t>Ön inceleme raporuyla soruşturma raporunun birlikte yapılması uygun olmayabilir. Çünkü isnat olunan konuların hepsi ön inceleme kapsamında olmayabilir ve bu da bilgi toplamayı daha geniş zamana yayabilir. </a:t>
            </a:r>
            <a:r>
              <a:rPr lang="tr-TR" sz="3600" b="1" dirty="0" smtClean="0">
                <a:solidFill>
                  <a:srgbClr val="FF00FF"/>
                </a:solidFill>
                <a:effectLst>
                  <a:outerShdw blurRad="38100" dist="38100" dir="2700000" algn="tl">
                    <a:srgbClr val="000000"/>
                  </a:outerShdw>
                </a:effectLst>
              </a:rPr>
              <a:t/>
            </a:r>
            <a:br>
              <a:rPr lang="tr-TR" sz="3600" b="1" dirty="0" smtClean="0">
                <a:solidFill>
                  <a:srgbClr val="FF00FF"/>
                </a:solidFill>
                <a:effectLst>
                  <a:outerShdw blurRad="38100" dist="38100" dir="2700000" algn="tl">
                    <a:srgbClr val="000000"/>
                  </a:outerShdw>
                </a:effectLst>
              </a:rPr>
            </a:br>
            <a:r>
              <a:rPr lang="tr-TR" sz="3600" b="1" dirty="0" smtClean="0">
                <a:solidFill>
                  <a:srgbClr val="660066"/>
                </a:solidFill>
                <a:effectLst>
                  <a:outerShdw blurRad="38100" dist="38100" dir="2700000" algn="tl">
                    <a:srgbClr val="000000"/>
                  </a:outerShdw>
                </a:effectLst>
              </a:rPr>
              <a:t>Belgelerin birinci sureti ön inceleme raporuna diğerleri de soruşturma raporuna eklenir.</a:t>
            </a:r>
            <a:r>
              <a:rPr lang="tr-TR" b="1" dirty="0" smtClean="0">
                <a:solidFill>
                  <a:srgbClr val="660066"/>
                </a:solidFill>
                <a:effectLst>
                  <a:outerShdw blurRad="38100" dist="38100" dir="2700000" algn="tl">
                    <a:srgbClr val="000000"/>
                  </a:outerShdw>
                </a:effectLst>
              </a:rPr>
              <a:t/>
            </a:r>
            <a:br>
              <a:rPr lang="tr-TR" b="1" dirty="0" smtClean="0">
                <a:solidFill>
                  <a:srgbClr val="660066"/>
                </a:solidFill>
                <a:effectLst>
                  <a:outerShdw blurRad="38100" dist="38100" dir="2700000" algn="tl">
                    <a:srgbClr val="000000"/>
                  </a:outerShdw>
                </a:effectLst>
              </a:rPr>
            </a:br>
            <a:endParaRPr lang="tr-TR" dirty="0" smtClean="0">
              <a:solidFill>
                <a:srgbClr val="660066"/>
              </a:solidFill>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dissolve">
                                      <p:cBhvr>
                                        <p:cTn id="7" dur="500"/>
                                        <p:tgtEl>
                                          <p:spTgt spid="14643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a:xfrm>
            <a:off x="900113" y="908050"/>
            <a:ext cx="7696200" cy="4111625"/>
          </a:xfrm>
        </p:spPr>
        <p:txBody>
          <a:bodyPr rtlCol="0">
            <a:normAutofit/>
          </a:bodyPr>
          <a:lstStyle/>
          <a:p>
            <a:pPr eaLnBrk="1" fontAlgn="auto" hangingPunct="1">
              <a:spcAft>
                <a:spcPts val="0"/>
              </a:spcAft>
              <a:defRPr/>
            </a:pPr>
            <a:r>
              <a:rPr lang="tr-TR" b="1">
                <a:solidFill>
                  <a:schemeClr val="hlink"/>
                </a:solidFill>
                <a:effectLst>
                  <a:outerShdw blurRad="38100" dist="38100" dir="2700000" algn="tl">
                    <a:srgbClr val="000000"/>
                  </a:outerShdw>
                </a:effectLst>
              </a:rPr>
              <a:t>Ön inceleme konusu fiilin aynı zamanda disiplin suçu niteliğinde olması halinde ayrıca soruşturma raporu düzenlenir.</a:t>
            </a:r>
            <a:r>
              <a:rPr lang="tr-TR">
                <a:effectLst>
                  <a:outerShdw blurRad="38100" dist="38100" dir="2700000" algn="tl">
                    <a:srgbClr val="000000"/>
                  </a:outerShdw>
                </a:effectLst>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45410"/>
                                        </p:tgtEl>
                                        <p:attrNameLst>
                                          <p:attrName>style.visibility</p:attrName>
                                        </p:attrNameLst>
                                      </p:cBhvr>
                                      <p:to>
                                        <p:strVal val="visible"/>
                                      </p:to>
                                    </p:set>
                                    <p:anim calcmode="lin" valueType="num">
                                      <p:cBhvr>
                                        <p:cTn id="7" dur="500" fill="hold"/>
                                        <p:tgtEl>
                                          <p:spTgt spid="145410"/>
                                        </p:tgtEl>
                                        <p:attrNameLst>
                                          <p:attrName>ppt_w</p:attrName>
                                        </p:attrNameLst>
                                      </p:cBhvr>
                                      <p:tavLst>
                                        <p:tav tm="0">
                                          <p:val>
                                            <p:fltVal val="0"/>
                                          </p:val>
                                        </p:tav>
                                        <p:tav tm="100000">
                                          <p:val>
                                            <p:strVal val="#ppt_w"/>
                                          </p:val>
                                        </p:tav>
                                      </p:tavLst>
                                    </p:anim>
                                    <p:anim calcmode="lin" valueType="num">
                                      <p:cBhvr>
                                        <p:cTn id="8" dur="500" fill="hold"/>
                                        <p:tgtEl>
                                          <p:spTgt spid="1454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idx="4294967295"/>
          </p:nvPr>
        </p:nvSpPr>
        <p:spPr>
          <a:xfrm>
            <a:off x="0" y="260350"/>
            <a:ext cx="8532813" cy="865188"/>
          </a:xfrm>
        </p:spPr>
        <p:txBody>
          <a:bodyPr rtlCol="0">
            <a:normAutofit fontScale="90000"/>
          </a:bodyPr>
          <a:lstStyle/>
          <a:p>
            <a:pPr eaLnBrk="1" fontAlgn="auto" hangingPunct="1">
              <a:spcAft>
                <a:spcPts val="0"/>
              </a:spcAft>
              <a:defRPr/>
            </a:pPr>
            <a:r>
              <a:rPr lang="tr-TR" sz="3200" smtClean="0">
                <a:solidFill>
                  <a:srgbClr val="003399"/>
                </a:solidFill>
                <a:effectLst>
                  <a:outerShdw blurRad="38100" dist="38100" dir="2700000" algn="tl">
                    <a:srgbClr val="000000"/>
                  </a:outerShdw>
                </a:effectLst>
                <a:latin typeface="Times New Roman" pitchFamily="18" charset="0"/>
              </a:rPr>
              <a:t>Ön İnceleme Raporlarında Dikkat Edilecek Hususlar:</a:t>
            </a:r>
          </a:p>
        </p:txBody>
      </p:sp>
      <p:sp>
        <p:nvSpPr>
          <p:cNvPr id="287747" name="Rectangle 3"/>
          <p:cNvSpPr>
            <a:spLocks noGrp="1" noChangeArrowheads="1"/>
          </p:cNvSpPr>
          <p:nvPr>
            <p:ph type="body" idx="4294967295"/>
          </p:nvPr>
        </p:nvSpPr>
        <p:spPr>
          <a:xfrm>
            <a:off x="179388" y="1196975"/>
            <a:ext cx="8713787" cy="4618038"/>
          </a:xfrm>
        </p:spPr>
        <p:txBody>
          <a:bodyPr rtlCol="0">
            <a:normAutofit/>
          </a:bodyPr>
          <a:lstStyle/>
          <a:p>
            <a:pPr marL="274320" indent="-274320" eaLnBrk="1" fontAlgn="auto" hangingPunct="1">
              <a:lnSpc>
                <a:spcPct val="90000"/>
              </a:lnSpc>
              <a:spcAft>
                <a:spcPts val="0"/>
              </a:spcAft>
              <a:buFont typeface="Wingdings 2"/>
              <a:buChar char=""/>
              <a:defRPr/>
            </a:pPr>
            <a:r>
              <a:rPr lang="tr-TR" sz="2600" b="1" dirty="0" smtClean="0">
                <a:solidFill>
                  <a:srgbClr val="990099"/>
                </a:solidFill>
                <a:effectLst>
                  <a:outerShdw blurRad="38100" dist="38100" dir="2700000" algn="tl">
                    <a:srgbClr val="000000"/>
                  </a:outerShdw>
                </a:effectLst>
              </a:rPr>
              <a:t>Rapor düzgün bir ifade ile yazılmalıdır.</a:t>
            </a:r>
          </a:p>
          <a:p>
            <a:pPr marL="274320" indent="-274320" eaLnBrk="1" fontAlgn="auto" hangingPunct="1">
              <a:lnSpc>
                <a:spcPct val="90000"/>
              </a:lnSpc>
              <a:spcAft>
                <a:spcPts val="0"/>
              </a:spcAft>
              <a:buFont typeface="Wingdings 2"/>
              <a:buChar char=""/>
              <a:defRPr/>
            </a:pPr>
            <a:r>
              <a:rPr lang="tr-TR" sz="2600" b="1" dirty="0" smtClean="0">
                <a:solidFill>
                  <a:srgbClr val="FF33CC"/>
                </a:solidFill>
                <a:effectLst>
                  <a:outerShdw blurRad="38100" dist="38100" dir="2700000" algn="tl">
                    <a:srgbClr val="000000"/>
                  </a:outerShdw>
                </a:effectLst>
              </a:rPr>
              <a:t>Rapor konuları açık bir şekilde belirtilmelidir.</a:t>
            </a:r>
          </a:p>
          <a:p>
            <a:pPr marL="274320" indent="-274320" eaLnBrk="1" fontAlgn="auto" hangingPunct="1">
              <a:lnSpc>
                <a:spcPct val="90000"/>
              </a:lnSpc>
              <a:spcAft>
                <a:spcPts val="0"/>
              </a:spcAft>
              <a:buFont typeface="Wingdings 2"/>
              <a:buChar char=""/>
              <a:defRPr/>
            </a:pPr>
            <a:r>
              <a:rPr lang="tr-TR" sz="2600" b="1" dirty="0" smtClean="0">
                <a:solidFill>
                  <a:srgbClr val="669900"/>
                </a:solidFill>
                <a:effectLst>
                  <a:outerShdw blurRad="38100" dist="38100" dir="2700000" algn="tl">
                    <a:srgbClr val="000000"/>
                  </a:outerShdw>
                </a:effectLst>
              </a:rPr>
              <a:t>Raporlarda konu dışına çıkılmamalı, esas sonucu etkilemeyecek gereksiz ayrıntılardan kaçınılmalıdır.</a:t>
            </a:r>
          </a:p>
          <a:p>
            <a:pPr marL="274320" indent="-274320" eaLnBrk="1" fontAlgn="auto" hangingPunct="1">
              <a:lnSpc>
                <a:spcPct val="90000"/>
              </a:lnSpc>
              <a:spcAft>
                <a:spcPts val="0"/>
              </a:spcAft>
              <a:buFont typeface="Wingdings 2"/>
              <a:buChar char=""/>
              <a:defRPr/>
            </a:pPr>
            <a:r>
              <a:rPr lang="tr-TR" sz="2600" b="1" dirty="0" smtClean="0">
                <a:solidFill>
                  <a:srgbClr val="FF9900"/>
                </a:solidFill>
                <a:effectLst>
                  <a:outerShdw blurRad="38100" dist="38100" dir="2700000" algn="tl">
                    <a:srgbClr val="000000"/>
                  </a:outerShdw>
                </a:effectLst>
              </a:rPr>
              <a:t>Konular yer, zaman, delil, tanık, vb. gibi ana unsurları ve ilgili mevzuat hükümleri ile ele alınmalı, öznel ya da dayanaksız yorumlar yapılmamalıdır.</a:t>
            </a:r>
          </a:p>
          <a:p>
            <a:pPr marL="274320" indent="-274320" eaLnBrk="1" fontAlgn="auto" hangingPunct="1">
              <a:lnSpc>
                <a:spcPct val="90000"/>
              </a:lnSpc>
              <a:spcAft>
                <a:spcPts val="0"/>
              </a:spcAft>
              <a:buFont typeface="Wingdings 2"/>
              <a:buChar char=""/>
              <a:defRPr/>
            </a:pPr>
            <a:r>
              <a:rPr lang="tr-TR" sz="2600" b="1" dirty="0" smtClean="0">
                <a:solidFill>
                  <a:schemeClr val="tx2">
                    <a:lumMod val="60000"/>
                    <a:lumOff val="40000"/>
                  </a:schemeClr>
                </a:solidFill>
                <a:effectLst>
                  <a:outerShdw blurRad="38100" dist="38100" dir="2700000" algn="tl">
                    <a:srgbClr val="000000"/>
                  </a:outerShdw>
                </a:effectLst>
              </a:rPr>
              <a:t>Raporlar, yetkili makamlara yasal süresinde ulaştırılmalı, gecikmelere yer verilmemelidir.</a:t>
            </a:r>
            <a:endParaRPr lang="tr-TR" sz="2600" dirty="0" smtClean="0">
              <a:solidFill>
                <a:schemeClr val="tx2">
                  <a:lumMod val="60000"/>
                  <a:lumOff val="40000"/>
                </a:schemeClr>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7746"/>
                                        </p:tgtEl>
                                        <p:attrNameLst>
                                          <p:attrName>style.visibility</p:attrName>
                                        </p:attrNameLst>
                                      </p:cBhvr>
                                      <p:to>
                                        <p:strVal val="visible"/>
                                      </p:to>
                                    </p:set>
                                    <p:animEffect transition="in" filter="slide(fromBottom)">
                                      <p:cBhvr>
                                        <p:cTn id="7" dur="500"/>
                                        <p:tgtEl>
                                          <p:spTgt spid="287746"/>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iterate type="wd">
                                    <p:tmPct val="100000"/>
                                  </p:iterate>
                                  <p:childTnLst>
                                    <p:set>
                                      <p:cBhvr>
                                        <p:cTn id="11" dur="1" fill="hold">
                                          <p:stCondLst>
                                            <p:cond delay="0"/>
                                          </p:stCondLst>
                                        </p:cTn>
                                        <p:tgtEl>
                                          <p:spTgt spid="287747">
                                            <p:txEl>
                                              <p:pRg st="0" end="0"/>
                                            </p:txEl>
                                          </p:spTgt>
                                        </p:tgtEl>
                                        <p:attrNameLst>
                                          <p:attrName>style.visibility</p:attrName>
                                        </p:attrNameLst>
                                      </p:cBhvr>
                                      <p:to>
                                        <p:strVal val="visible"/>
                                      </p:to>
                                    </p:set>
                                    <p:animEffect transition="in" filter="slide(fromBottom)">
                                      <p:cBhvr>
                                        <p:cTn id="12" dur="300"/>
                                        <p:tgtEl>
                                          <p:spTgt spid="2877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iterate type="wd">
                                    <p:tmPct val="100000"/>
                                  </p:iterate>
                                  <p:childTnLst>
                                    <p:set>
                                      <p:cBhvr>
                                        <p:cTn id="16" dur="1" fill="hold">
                                          <p:stCondLst>
                                            <p:cond delay="0"/>
                                          </p:stCondLst>
                                        </p:cTn>
                                        <p:tgtEl>
                                          <p:spTgt spid="287747">
                                            <p:txEl>
                                              <p:pRg st="1" end="1"/>
                                            </p:txEl>
                                          </p:spTgt>
                                        </p:tgtEl>
                                        <p:attrNameLst>
                                          <p:attrName>style.visibility</p:attrName>
                                        </p:attrNameLst>
                                      </p:cBhvr>
                                      <p:to>
                                        <p:strVal val="visible"/>
                                      </p:to>
                                    </p:set>
                                    <p:animEffect transition="in" filter="slide(fromBottom)">
                                      <p:cBhvr>
                                        <p:cTn id="17" dur="300"/>
                                        <p:tgtEl>
                                          <p:spTgt spid="2877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iterate type="wd">
                                    <p:tmPct val="100000"/>
                                  </p:iterate>
                                  <p:childTnLst>
                                    <p:set>
                                      <p:cBhvr>
                                        <p:cTn id="21" dur="1" fill="hold">
                                          <p:stCondLst>
                                            <p:cond delay="0"/>
                                          </p:stCondLst>
                                        </p:cTn>
                                        <p:tgtEl>
                                          <p:spTgt spid="287747">
                                            <p:txEl>
                                              <p:pRg st="2" end="2"/>
                                            </p:txEl>
                                          </p:spTgt>
                                        </p:tgtEl>
                                        <p:attrNameLst>
                                          <p:attrName>style.visibility</p:attrName>
                                        </p:attrNameLst>
                                      </p:cBhvr>
                                      <p:to>
                                        <p:strVal val="visible"/>
                                      </p:to>
                                    </p:set>
                                    <p:animEffect transition="in" filter="slide(fromBottom)">
                                      <p:cBhvr>
                                        <p:cTn id="22" dur="300"/>
                                        <p:tgtEl>
                                          <p:spTgt spid="2877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iterate type="wd">
                                    <p:tmPct val="100000"/>
                                  </p:iterate>
                                  <p:childTnLst>
                                    <p:set>
                                      <p:cBhvr>
                                        <p:cTn id="26" dur="1" fill="hold">
                                          <p:stCondLst>
                                            <p:cond delay="0"/>
                                          </p:stCondLst>
                                        </p:cTn>
                                        <p:tgtEl>
                                          <p:spTgt spid="287747">
                                            <p:txEl>
                                              <p:pRg st="3" end="3"/>
                                            </p:txEl>
                                          </p:spTgt>
                                        </p:tgtEl>
                                        <p:attrNameLst>
                                          <p:attrName>style.visibility</p:attrName>
                                        </p:attrNameLst>
                                      </p:cBhvr>
                                      <p:to>
                                        <p:strVal val="visible"/>
                                      </p:to>
                                    </p:set>
                                    <p:animEffect transition="in" filter="slide(fromBottom)">
                                      <p:cBhvr>
                                        <p:cTn id="27" dur="300"/>
                                        <p:tgtEl>
                                          <p:spTgt spid="2877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iterate type="wd">
                                    <p:tmPct val="100000"/>
                                  </p:iterate>
                                  <p:childTnLst>
                                    <p:set>
                                      <p:cBhvr>
                                        <p:cTn id="31" dur="1" fill="hold">
                                          <p:stCondLst>
                                            <p:cond delay="0"/>
                                          </p:stCondLst>
                                        </p:cTn>
                                        <p:tgtEl>
                                          <p:spTgt spid="287747">
                                            <p:txEl>
                                              <p:pRg st="4" end="4"/>
                                            </p:txEl>
                                          </p:spTgt>
                                        </p:tgtEl>
                                        <p:attrNameLst>
                                          <p:attrName>style.visibility</p:attrName>
                                        </p:attrNameLst>
                                      </p:cBhvr>
                                      <p:to>
                                        <p:strVal val="visible"/>
                                      </p:to>
                                    </p:set>
                                    <p:animEffect transition="in" filter="slide(fromBottom)">
                                      <p:cBhvr>
                                        <p:cTn id="32" dur="300"/>
                                        <p:tgtEl>
                                          <p:spTgt spid="287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autoUpdateAnimBg="0"/>
    </p:bldLst>
  </p:timing>
</p:sld>
</file>

<file path=ppt/slides/slide2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1" name="Rectangle 3"/>
          <p:cNvSpPr>
            <a:spLocks noGrp="1" noChangeArrowheads="1"/>
          </p:cNvSpPr>
          <p:nvPr>
            <p:ph type="body" idx="4294967295"/>
          </p:nvPr>
        </p:nvSpPr>
        <p:spPr>
          <a:xfrm>
            <a:off x="827088" y="1196975"/>
            <a:ext cx="7772400" cy="4114800"/>
          </a:xfrm>
        </p:spPr>
        <p:txBody>
          <a:bodyPr rtlCol="0">
            <a:normAutofit lnSpcReduction="10000"/>
          </a:bodyPr>
          <a:lstStyle/>
          <a:p>
            <a:pPr marL="274320" indent="-274320" eaLnBrk="1" fontAlgn="auto" hangingPunct="1">
              <a:lnSpc>
                <a:spcPct val="90000"/>
              </a:lnSpc>
              <a:spcAft>
                <a:spcPts val="0"/>
              </a:spcAft>
              <a:buFont typeface="Wingdings 2"/>
              <a:buChar char=""/>
              <a:defRPr/>
            </a:pPr>
            <a:r>
              <a:rPr lang="tr-TR" sz="2800" b="1" dirty="0" smtClean="0"/>
              <a:t>Rapor sonlarına inceleme dosyasındaki evrakın sıra numarası, tarihi, parça adetini gösteren </a:t>
            </a:r>
            <a:r>
              <a:rPr lang="tr-TR" sz="2800" b="1" u="sng" dirty="0" smtClean="0"/>
              <a:t>dizi pusulası</a:t>
            </a:r>
            <a:r>
              <a:rPr lang="tr-TR" sz="2800" b="1" dirty="0" smtClean="0"/>
              <a:t>  eklenmelidir.</a:t>
            </a:r>
          </a:p>
          <a:p>
            <a:pPr marL="274320" indent="-274320" eaLnBrk="1" fontAlgn="auto" hangingPunct="1">
              <a:lnSpc>
                <a:spcPct val="90000"/>
              </a:lnSpc>
              <a:spcAft>
                <a:spcPts val="0"/>
              </a:spcAft>
              <a:buFont typeface="Wingdings 2"/>
              <a:buChar char=""/>
              <a:defRPr/>
            </a:pPr>
            <a:r>
              <a:rPr lang="tr-TR" sz="2800" b="1" dirty="0" smtClean="0">
                <a:solidFill>
                  <a:schemeClr val="tx2">
                    <a:lumMod val="60000"/>
                    <a:lumOff val="40000"/>
                  </a:schemeClr>
                </a:solidFill>
                <a:effectLst>
                  <a:outerShdw blurRad="38100" dist="38100" dir="2700000" algn="tl">
                    <a:srgbClr val="000000"/>
                  </a:outerShdw>
                </a:effectLst>
              </a:rPr>
              <a:t>Raporların başlangıçtan sonuç kısmına kadar her sayfası inceleme elamanı tarafından paraf edilmeli son sayfası imzalanmalıdır.</a:t>
            </a:r>
          </a:p>
          <a:p>
            <a:pPr marL="274320" indent="-274320" eaLnBrk="1" fontAlgn="auto" hangingPunct="1">
              <a:lnSpc>
                <a:spcPct val="90000"/>
              </a:lnSpc>
              <a:spcAft>
                <a:spcPts val="0"/>
              </a:spcAft>
              <a:buFont typeface="Wingdings 2"/>
              <a:buChar char=""/>
              <a:defRPr/>
            </a:pPr>
            <a:r>
              <a:rPr lang="tr-TR" sz="2800" b="1" dirty="0" smtClean="0">
                <a:solidFill>
                  <a:srgbClr val="A50021"/>
                </a:solidFill>
                <a:effectLst>
                  <a:outerShdw blurRad="38100" dist="38100" dir="2700000" algn="tl">
                    <a:srgbClr val="000000"/>
                  </a:outerShdw>
                </a:effectLst>
              </a:rPr>
              <a:t>Gerçekleşen fiilin 4483 sayılı Yasa kapsamında olmasına özen gösterilmeli, kişinin kapsam dışındaki fiillerinden dolayı yargı karşısına çıkmaması hususundaki hassasiyette azami özen gösterilmelidir.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iterate type="wd">
                                    <p:tmPct val="100000"/>
                                  </p:iterate>
                                  <p:childTnLst>
                                    <p:set>
                                      <p:cBhvr>
                                        <p:cTn id="6" dur="1" fill="hold">
                                          <p:stCondLst>
                                            <p:cond delay="0"/>
                                          </p:stCondLst>
                                        </p:cTn>
                                        <p:tgtEl>
                                          <p:spTgt spid="288771">
                                            <p:txEl>
                                              <p:pRg st="0" end="0"/>
                                            </p:txEl>
                                          </p:spTgt>
                                        </p:tgtEl>
                                        <p:attrNameLst>
                                          <p:attrName>style.visibility</p:attrName>
                                        </p:attrNameLst>
                                      </p:cBhvr>
                                      <p:to>
                                        <p:strVal val="visible"/>
                                      </p:to>
                                    </p:set>
                                    <p:animEffect transition="in" filter="slide(fromBottom)">
                                      <p:cBhvr>
                                        <p:cTn id="7" dur="300"/>
                                        <p:tgtEl>
                                          <p:spTgt spid="2887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iterate type="wd">
                                    <p:tmPct val="100000"/>
                                  </p:iterate>
                                  <p:childTnLst>
                                    <p:set>
                                      <p:cBhvr>
                                        <p:cTn id="11" dur="1" fill="hold">
                                          <p:stCondLst>
                                            <p:cond delay="0"/>
                                          </p:stCondLst>
                                        </p:cTn>
                                        <p:tgtEl>
                                          <p:spTgt spid="288771">
                                            <p:txEl>
                                              <p:pRg st="1" end="1"/>
                                            </p:txEl>
                                          </p:spTgt>
                                        </p:tgtEl>
                                        <p:attrNameLst>
                                          <p:attrName>style.visibility</p:attrName>
                                        </p:attrNameLst>
                                      </p:cBhvr>
                                      <p:to>
                                        <p:strVal val="visible"/>
                                      </p:to>
                                    </p:set>
                                    <p:animEffect transition="in" filter="slide(fromBottom)">
                                      <p:cBhvr>
                                        <p:cTn id="12" dur="300"/>
                                        <p:tgtEl>
                                          <p:spTgt spid="28877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iterate type="wd">
                                    <p:tmPct val="100000"/>
                                  </p:iterate>
                                  <p:childTnLst>
                                    <p:set>
                                      <p:cBhvr>
                                        <p:cTn id="16" dur="1" fill="hold">
                                          <p:stCondLst>
                                            <p:cond delay="0"/>
                                          </p:stCondLst>
                                        </p:cTn>
                                        <p:tgtEl>
                                          <p:spTgt spid="288771">
                                            <p:txEl>
                                              <p:pRg st="2" end="2"/>
                                            </p:txEl>
                                          </p:spTgt>
                                        </p:tgtEl>
                                        <p:attrNameLst>
                                          <p:attrName>style.visibility</p:attrName>
                                        </p:attrNameLst>
                                      </p:cBhvr>
                                      <p:to>
                                        <p:strVal val="visible"/>
                                      </p:to>
                                    </p:set>
                                    <p:animEffect transition="in" filter="slide(fromBottom)">
                                      <p:cBhvr>
                                        <p:cTn id="17" dur="300"/>
                                        <p:tgtEl>
                                          <p:spTgt spid="28877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autoUpdateAnimBg="0"/>
    </p:bld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ext Box 7"/>
          <p:cNvSpPr txBox="1">
            <a:spLocks noChangeArrowheads="1"/>
          </p:cNvSpPr>
          <p:nvPr/>
        </p:nvSpPr>
        <p:spPr bwMode="auto">
          <a:xfrm>
            <a:off x="1331913" y="2708275"/>
            <a:ext cx="6840537" cy="1098550"/>
          </a:xfrm>
          <a:prstGeom prst="rect">
            <a:avLst/>
          </a:prstGeom>
          <a:noFill/>
          <a:ln w="12700" cap="sq">
            <a:noFill/>
            <a:miter lim="800000"/>
            <a:headEnd type="none" w="sm" len="sm"/>
            <a:tailEnd type="none" w="sm" len="sm"/>
          </a:ln>
        </p:spPr>
        <p:txBody>
          <a:bodyPr>
            <a:spAutoFit/>
          </a:bodyPr>
          <a:lstStyle/>
          <a:p>
            <a:pPr fontAlgn="auto">
              <a:spcBef>
                <a:spcPct val="50000"/>
              </a:spcBef>
              <a:spcAft>
                <a:spcPts val="0"/>
              </a:spcAft>
              <a:defRPr/>
            </a:pPr>
            <a:r>
              <a:rPr lang="tr-TR" sz="6600" b="1" dirty="0">
                <a:solidFill>
                  <a:schemeClr val="tx1">
                    <a:lumMod val="65000"/>
                  </a:schemeClr>
                </a:solidFill>
                <a:latin typeface="+mn-lt"/>
                <a:cs typeface="+mn-cs"/>
              </a:rPr>
              <a:t>Belge Örnekleri</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İşçi:</a:t>
            </a:r>
            <a:endParaRPr lang="tr-TR" dirty="0"/>
          </a:p>
        </p:txBody>
      </p:sp>
      <p:sp>
        <p:nvSpPr>
          <p:cNvPr id="3" name="İçerik Yer Tutucusu 2"/>
          <p:cNvSpPr>
            <a:spLocks noGrp="1"/>
          </p:cNvSpPr>
          <p:nvPr>
            <p:ph idx="1"/>
          </p:nvPr>
        </p:nvSpPr>
        <p:spPr/>
        <p:txBody>
          <a:bodyPr/>
          <a:lstStyle/>
          <a:p>
            <a:pPr algn="just"/>
            <a:r>
              <a:rPr lang="tr-TR" dirty="0" smtClean="0"/>
              <a:t>657 </a:t>
            </a:r>
            <a:r>
              <a:rPr lang="tr-TR" dirty="0"/>
              <a:t>sayılı Kanuna tabi olmayıp, memur ve sözleşmeli personel statüsünde bulunmayan, 4857 sayılı Kanuna tabi olan ve bir iş sözleşmesine dayanarak çalışan gerçek kişidir.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021094300"/>
      </p:ext>
    </p:extLst>
  </p:cSld>
  <p:clrMapOvr>
    <a:masterClrMapping/>
  </p:clrMapOvr>
  <p:transition spd="slow">
    <p:wipe dir="u"/>
  </p:transition>
</p:sld>
</file>

<file path=ppt/slides/slide2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xfrm>
            <a:off x="0" y="0"/>
            <a:ext cx="6934200" cy="946150"/>
          </a:xfrm>
        </p:spPr>
        <p:txBody>
          <a:bodyPr rtlCol="0">
            <a:normAutofit/>
          </a:bodyPr>
          <a:lstStyle/>
          <a:p>
            <a:pPr eaLnBrk="1" fontAlgn="auto" hangingPunct="1">
              <a:spcAft>
                <a:spcPts val="0"/>
              </a:spcAft>
              <a:defRPr/>
            </a:pPr>
            <a:r>
              <a:rPr lang="tr-TR" sz="2000" b="1">
                <a:solidFill>
                  <a:schemeClr val="hlink"/>
                </a:solidFill>
                <a:effectLst>
                  <a:outerShdw blurRad="38100" dist="38100" dir="2700000" algn="tl">
                    <a:srgbClr val="000000"/>
                  </a:outerShdw>
                </a:effectLst>
                <a:latin typeface="Times New Roman" pitchFamily="18" charset="0"/>
              </a:rPr>
              <a:t>                                      </a:t>
            </a:r>
            <a:br>
              <a:rPr lang="tr-TR" sz="2000" b="1">
                <a:solidFill>
                  <a:schemeClr val="hlink"/>
                </a:solidFill>
                <a:effectLst>
                  <a:outerShdw blurRad="38100" dist="38100" dir="2700000" algn="tl">
                    <a:srgbClr val="000000"/>
                  </a:outerShdw>
                </a:effectLst>
                <a:latin typeface="Times New Roman" pitchFamily="18" charset="0"/>
              </a:rPr>
            </a:br>
            <a:r>
              <a:rPr lang="tr-TR" sz="2000" b="1">
                <a:solidFill>
                  <a:schemeClr val="hlink"/>
                </a:solidFill>
                <a:effectLst>
                  <a:outerShdw blurRad="38100" dist="38100" dir="2700000" algn="tl">
                    <a:srgbClr val="000000"/>
                  </a:outerShdw>
                </a:effectLst>
                <a:latin typeface="Times New Roman" pitchFamily="18" charset="0"/>
              </a:rPr>
              <a:t>                           </a:t>
            </a:r>
            <a:endParaRPr lang="tr-TR">
              <a:solidFill>
                <a:srgbClr val="FF9900"/>
              </a:solidFill>
              <a:effectLst>
                <a:outerShdw blurRad="38100" dist="38100" dir="2700000" algn="tl">
                  <a:srgbClr val="000000"/>
                </a:outerShdw>
              </a:effectLst>
            </a:endParaRPr>
          </a:p>
        </p:txBody>
      </p:sp>
      <p:sp>
        <p:nvSpPr>
          <p:cNvPr id="139267" name="Rectangle 3"/>
          <p:cNvSpPr>
            <a:spLocks noGrp="1" noChangeArrowheads="1"/>
          </p:cNvSpPr>
          <p:nvPr>
            <p:ph type="body" idx="4294967295"/>
          </p:nvPr>
        </p:nvSpPr>
        <p:spPr>
          <a:xfrm>
            <a:off x="179388" y="692150"/>
            <a:ext cx="8785225" cy="5905500"/>
          </a:xfrm>
        </p:spPr>
        <p:txBody>
          <a:bodyPr rtlCol="0">
            <a:normAutofit fontScale="85000" lnSpcReduction="10000"/>
          </a:bodyPr>
          <a:lstStyle/>
          <a:p>
            <a:pPr marL="274320" indent="-274320" eaLnBrk="1" fontAlgn="auto" hangingPunct="1">
              <a:lnSpc>
                <a:spcPct val="90000"/>
              </a:lnSpc>
              <a:spcAft>
                <a:spcPts val="0"/>
              </a:spcAft>
              <a:buFont typeface="Wingdings" pitchFamily="2" charset="2"/>
              <a:buNone/>
              <a:defRPr/>
            </a:pPr>
            <a:r>
              <a:rPr lang="tr-TR" sz="2400" b="1" dirty="0" smtClean="0">
                <a:solidFill>
                  <a:schemeClr val="bg2"/>
                </a:solidFill>
              </a:rPr>
              <a:t>	</a:t>
            </a:r>
            <a:r>
              <a:rPr lang="tr-TR" sz="2600" b="1" dirty="0" smtClean="0">
                <a:solidFill>
                  <a:schemeClr val="bg2"/>
                </a:solidFill>
              </a:rPr>
              <a:t>        </a:t>
            </a:r>
            <a:r>
              <a:rPr lang="tr-TR" sz="2600" b="1" u="sng" dirty="0" smtClean="0">
                <a:solidFill>
                  <a:schemeClr val="hlink"/>
                </a:solidFill>
              </a:rPr>
              <a:t>BAŞLANGIÇ:</a:t>
            </a:r>
          </a:p>
          <a:p>
            <a:pPr marL="274320" indent="-274320" eaLnBrk="1" fontAlgn="auto" hangingPunct="1">
              <a:lnSpc>
                <a:spcPct val="90000"/>
              </a:lnSpc>
              <a:spcAft>
                <a:spcPts val="0"/>
              </a:spcAft>
              <a:buFont typeface="Wingdings" pitchFamily="2" charset="2"/>
              <a:buNone/>
              <a:defRPr/>
            </a:pPr>
            <a:r>
              <a:rPr lang="tr-TR" sz="2600" b="1" dirty="0" smtClean="0"/>
              <a:t>(Bu bölüme,soruşturma izni vermeye yetkili makam tarafından verilen onay ve görev emirleri yazılmalıdır.)</a:t>
            </a:r>
          </a:p>
          <a:p>
            <a:pPr marL="274320" indent="-274320" eaLnBrk="1" fontAlgn="auto" hangingPunct="1">
              <a:lnSpc>
                <a:spcPct val="90000"/>
              </a:lnSpc>
              <a:spcAft>
                <a:spcPts val="0"/>
              </a:spcAft>
              <a:buFont typeface="Wingdings" pitchFamily="2" charset="2"/>
              <a:buNone/>
              <a:defRPr/>
            </a:pPr>
            <a:r>
              <a:rPr lang="tr-TR" sz="2600" b="1" dirty="0" smtClean="0">
                <a:solidFill>
                  <a:schemeClr val="hlink"/>
                </a:solidFill>
              </a:rPr>
              <a:t>              </a:t>
            </a:r>
            <a:r>
              <a:rPr lang="tr-TR" sz="2600" b="1" u="sng" dirty="0" smtClean="0">
                <a:solidFill>
                  <a:schemeClr val="hlink"/>
                </a:solidFill>
              </a:rPr>
              <a:t>MUHBİR VE MÜŞTEKİ</a:t>
            </a:r>
            <a:r>
              <a:rPr lang="tr-TR" sz="2600" b="1" u="sng" dirty="0" smtClean="0">
                <a:solidFill>
                  <a:srgbClr val="0033CC"/>
                </a:solidFill>
              </a:rPr>
              <a:t> :</a:t>
            </a:r>
          </a:p>
          <a:p>
            <a:pPr marL="274320" indent="-274320" eaLnBrk="1" fontAlgn="auto" hangingPunct="1">
              <a:lnSpc>
                <a:spcPct val="90000"/>
              </a:lnSpc>
              <a:spcAft>
                <a:spcPts val="0"/>
              </a:spcAft>
              <a:buFont typeface="Wingdings" pitchFamily="2" charset="2"/>
              <a:buNone/>
              <a:defRPr/>
            </a:pPr>
            <a:r>
              <a:rPr lang="tr-TR" sz="2600" b="1" dirty="0" smtClean="0"/>
              <a:t>(Bu bölüme, varsa yada şikayetçinin açık kimliği yoksa Kamu Hukuku  yazılmalıdır.)</a:t>
            </a:r>
          </a:p>
          <a:p>
            <a:pPr marL="274320" indent="-274320" eaLnBrk="1" fontAlgn="auto" hangingPunct="1">
              <a:lnSpc>
                <a:spcPct val="90000"/>
              </a:lnSpc>
              <a:spcAft>
                <a:spcPts val="0"/>
              </a:spcAft>
              <a:buFont typeface="Wingdings" pitchFamily="2" charset="2"/>
              <a:buNone/>
              <a:defRPr/>
            </a:pPr>
            <a:r>
              <a:rPr lang="tr-TR" sz="2600" dirty="0" smtClean="0">
                <a:solidFill>
                  <a:srgbClr val="800000"/>
                </a:solidFill>
              </a:rPr>
              <a:t>	</a:t>
            </a:r>
            <a:r>
              <a:rPr lang="tr-TR" sz="2600" dirty="0" smtClean="0">
                <a:solidFill>
                  <a:schemeClr val="bg2"/>
                </a:solidFill>
              </a:rPr>
              <a:t>	</a:t>
            </a:r>
            <a:r>
              <a:rPr lang="tr-TR" sz="2600" b="1" u="sng" dirty="0" smtClean="0">
                <a:solidFill>
                  <a:schemeClr val="hlink"/>
                </a:solidFill>
              </a:rPr>
              <a:t>İDDİA KONUSU</a:t>
            </a:r>
            <a:r>
              <a:rPr lang="tr-TR" sz="2600" b="1" u="sng" dirty="0" smtClean="0">
                <a:solidFill>
                  <a:srgbClr val="800000"/>
                </a:solidFill>
              </a:rPr>
              <a:t> :</a:t>
            </a:r>
            <a:r>
              <a:rPr lang="tr-TR" sz="2600" dirty="0" smtClean="0">
                <a:solidFill>
                  <a:srgbClr val="800000"/>
                </a:solidFill>
              </a:rPr>
              <a:t> </a:t>
            </a:r>
          </a:p>
          <a:p>
            <a:pPr marL="274320" indent="-274320" eaLnBrk="1" fontAlgn="auto" hangingPunct="1">
              <a:lnSpc>
                <a:spcPct val="90000"/>
              </a:lnSpc>
              <a:spcAft>
                <a:spcPts val="0"/>
              </a:spcAft>
              <a:buFont typeface="Wingdings" pitchFamily="2" charset="2"/>
              <a:buNone/>
              <a:defRPr/>
            </a:pPr>
            <a:r>
              <a:rPr lang="tr-TR" sz="2600" b="1" dirty="0" smtClean="0"/>
              <a:t>(Bu bölüme kamu hukuku veya muhbir yada şikayetçiden gelen iddia yazılmalıdır.)</a:t>
            </a:r>
          </a:p>
          <a:p>
            <a:pPr marL="274320" indent="-274320" eaLnBrk="1" fontAlgn="auto" hangingPunct="1">
              <a:lnSpc>
                <a:spcPct val="90000"/>
              </a:lnSpc>
              <a:spcAft>
                <a:spcPts val="0"/>
              </a:spcAft>
              <a:buFont typeface="Wingdings" pitchFamily="2" charset="2"/>
              <a:buNone/>
              <a:defRPr/>
            </a:pPr>
            <a:r>
              <a:rPr lang="tr-TR" sz="2600" b="1" dirty="0" smtClean="0">
                <a:solidFill>
                  <a:schemeClr val="bg2"/>
                </a:solidFill>
              </a:rPr>
              <a:t>	</a:t>
            </a:r>
            <a:r>
              <a:rPr lang="tr-TR" sz="2600" b="1" dirty="0" smtClean="0">
                <a:solidFill>
                  <a:srgbClr val="800000"/>
                </a:solidFill>
              </a:rPr>
              <a:t>	</a:t>
            </a:r>
            <a:r>
              <a:rPr lang="tr-TR" sz="2600" b="1" u="sng" dirty="0" smtClean="0">
                <a:solidFill>
                  <a:schemeClr val="hlink"/>
                </a:solidFill>
              </a:rPr>
              <a:t>HAKKINDA SORUŞTURMA YAPILMASI GEREKENLER</a:t>
            </a:r>
            <a:r>
              <a:rPr lang="tr-TR" sz="2600" b="1" u="sng" dirty="0" smtClean="0">
                <a:solidFill>
                  <a:srgbClr val="800000"/>
                </a:solidFill>
              </a:rPr>
              <a:t> :</a:t>
            </a:r>
          </a:p>
          <a:p>
            <a:pPr marL="274320" indent="-274320" eaLnBrk="1" fontAlgn="auto" hangingPunct="1">
              <a:lnSpc>
                <a:spcPct val="90000"/>
              </a:lnSpc>
              <a:spcAft>
                <a:spcPts val="0"/>
              </a:spcAft>
              <a:buFont typeface="Wingdings" pitchFamily="2" charset="2"/>
              <a:buNone/>
              <a:defRPr/>
            </a:pPr>
            <a:r>
              <a:rPr lang="tr-TR" sz="2600" b="1" dirty="0" smtClean="0"/>
              <a:t>(Cumhuriyet Başsavcılığına gönderilmesi halinde)</a:t>
            </a:r>
          </a:p>
          <a:p>
            <a:pPr marL="274320" indent="-274320" eaLnBrk="1" fontAlgn="auto" hangingPunct="1">
              <a:lnSpc>
                <a:spcPct val="90000"/>
              </a:lnSpc>
              <a:spcAft>
                <a:spcPts val="0"/>
              </a:spcAft>
              <a:buFont typeface="Wingdings" pitchFamily="2" charset="2"/>
              <a:buNone/>
              <a:defRPr/>
            </a:pPr>
            <a:endParaRPr lang="tr-TR" sz="2600" b="1" dirty="0" smtClean="0">
              <a:solidFill>
                <a:schemeClr val="bg2"/>
              </a:solidFill>
            </a:endParaRPr>
          </a:p>
          <a:p>
            <a:pPr marL="274320" indent="-274320" eaLnBrk="1" fontAlgn="auto" hangingPunct="1">
              <a:lnSpc>
                <a:spcPct val="90000"/>
              </a:lnSpc>
              <a:spcAft>
                <a:spcPts val="0"/>
              </a:spcAft>
              <a:buFont typeface="Wingdings" pitchFamily="2" charset="2"/>
              <a:buNone/>
              <a:defRPr/>
            </a:pPr>
            <a:r>
              <a:rPr lang="tr-TR" sz="2600" b="1" dirty="0" smtClean="0">
                <a:solidFill>
                  <a:schemeClr val="bg2"/>
                </a:solidFill>
              </a:rPr>
              <a:t>		</a:t>
            </a:r>
            <a:r>
              <a:rPr lang="tr-TR" sz="2600" b="1" u="sng" dirty="0" smtClean="0">
                <a:solidFill>
                  <a:schemeClr val="hlink"/>
                </a:solidFill>
              </a:rPr>
              <a:t>HAKKINDA ÖN İNCELEME YAPILMASI GEREKENLER</a:t>
            </a:r>
            <a:r>
              <a:rPr lang="tr-TR" sz="2600" b="1" u="sng" dirty="0" smtClean="0">
                <a:solidFill>
                  <a:srgbClr val="800000"/>
                </a:solidFill>
              </a:rPr>
              <a:t> : </a:t>
            </a:r>
          </a:p>
          <a:p>
            <a:pPr marL="274320" indent="-274320" eaLnBrk="1" fontAlgn="auto" hangingPunct="1">
              <a:lnSpc>
                <a:spcPct val="90000"/>
              </a:lnSpc>
              <a:spcAft>
                <a:spcPts val="0"/>
              </a:spcAft>
              <a:buFont typeface="Wingdings" pitchFamily="2" charset="2"/>
              <a:buNone/>
              <a:defRPr/>
            </a:pPr>
            <a:r>
              <a:rPr lang="tr-TR" sz="2600" b="1" dirty="0" smtClean="0"/>
              <a:t>(Cumhuriyet Başsavcılığı dışında kalan mercilere gönderilmesi halinde)</a:t>
            </a:r>
          </a:p>
          <a:p>
            <a:pPr marL="274320" indent="-274320" algn="ctr" eaLnBrk="1" fontAlgn="auto" hangingPunct="1">
              <a:lnSpc>
                <a:spcPct val="90000"/>
              </a:lnSpc>
              <a:spcAft>
                <a:spcPts val="0"/>
              </a:spcAft>
              <a:buFont typeface="Wingdings" pitchFamily="2" charset="2"/>
              <a:buNone/>
              <a:defRPr/>
            </a:pPr>
            <a:r>
              <a:rPr lang="tr-TR" sz="2600" b="1" dirty="0" smtClean="0"/>
              <a:t>(Bu bölüm başlıkları altında, hakkında suç tespiti yapılması nedeniyle</a:t>
            </a:r>
          </a:p>
          <a:p>
            <a:pPr marL="274320" indent="-274320" algn="ctr" eaLnBrk="1" fontAlgn="auto" hangingPunct="1">
              <a:lnSpc>
                <a:spcPct val="90000"/>
              </a:lnSpc>
              <a:spcAft>
                <a:spcPts val="0"/>
              </a:spcAft>
              <a:buFont typeface="Wingdings" pitchFamily="2" charset="2"/>
              <a:buNone/>
              <a:defRPr/>
            </a:pPr>
            <a:r>
              <a:rPr lang="tr-TR" sz="2600" b="1" dirty="0" smtClean="0"/>
              <a:t>Hak.</a:t>
            </a:r>
            <a:r>
              <a:rPr lang="tr-TR" sz="2600" b="1" dirty="0" err="1" smtClean="0"/>
              <a:t>ında</a:t>
            </a:r>
            <a:r>
              <a:rPr lang="tr-TR" sz="2600" b="1" dirty="0" smtClean="0"/>
              <a:t> soruşturma veya ön inceleme yapılması gereken memur ve diğer kamu görevlilerinin adı soyadı ile görev unvanları yazılmalıdır</a:t>
            </a:r>
          </a:p>
        </p:txBody>
      </p:sp>
      <p:sp>
        <p:nvSpPr>
          <p:cNvPr id="218116" name="Text Box 9"/>
          <p:cNvSpPr txBox="1">
            <a:spLocks noChangeArrowheads="1"/>
          </p:cNvSpPr>
          <p:nvPr/>
        </p:nvSpPr>
        <p:spPr bwMode="auto">
          <a:xfrm>
            <a:off x="1692275" y="0"/>
            <a:ext cx="5975350"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4400"/>
              <a:t>TEVDİ RAPORU</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slide(fromBottom)">
                                      <p:cBhvr>
                                        <p:cTn id="7" dur="500"/>
                                        <p:tgtEl>
                                          <p:spTgt spid="1392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Effect transition="in" filter="slide(fromBottom)">
                                      <p:cBhvr>
                                        <p:cTn id="12" dur="500"/>
                                        <p:tgtEl>
                                          <p:spTgt spid="13926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Effect transition="in" filter="slide(fromBottom)">
                                      <p:cBhvr>
                                        <p:cTn id="17" dur="500"/>
                                        <p:tgtEl>
                                          <p:spTgt spid="13926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9267">
                                            <p:txEl>
                                              <p:pRg st="3" end="3"/>
                                            </p:txEl>
                                          </p:spTgt>
                                        </p:tgtEl>
                                        <p:attrNameLst>
                                          <p:attrName>style.visibility</p:attrName>
                                        </p:attrNameLst>
                                      </p:cBhvr>
                                      <p:to>
                                        <p:strVal val="visible"/>
                                      </p:to>
                                    </p:set>
                                    <p:animEffect transition="in" filter="slide(fromBottom)">
                                      <p:cBhvr>
                                        <p:cTn id="22" dur="500"/>
                                        <p:tgtEl>
                                          <p:spTgt spid="13926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slide(fromBottom)">
                                      <p:cBhvr>
                                        <p:cTn id="27" dur="500"/>
                                        <p:tgtEl>
                                          <p:spTgt spid="13926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39267">
                                            <p:txEl>
                                              <p:pRg st="5" end="5"/>
                                            </p:txEl>
                                          </p:spTgt>
                                        </p:tgtEl>
                                        <p:attrNameLst>
                                          <p:attrName>style.visibility</p:attrName>
                                        </p:attrNameLst>
                                      </p:cBhvr>
                                      <p:to>
                                        <p:strVal val="visible"/>
                                      </p:to>
                                    </p:set>
                                    <p:animEffect transition="in" filter="slide(fromBottom)">
                                      <p:cBhvr>
                                        <p:cTn id="32" dur="500"/>
                                        <p:tgtEl>
                                          <p:spTgt spid="13926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hime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39267">
                                            <p:txEl>
                                              <p:pRg st="6" end="6"/>
                                            </p:txEl>
                                          </p:spTgt>
                                        </p:tgtEl>
                                        <p:attrNameLst>
                                          <p:attrName>style.visibility</p:attrName>
                                        </p:attrNameLst>
                                      </p:cBhvr>
                                      <p:to>
                                        <p:strVal val="visible"/>
                                      </p:to>
                                    </p:set>
                                    <p:animEffect transition="in" filter="slide(fromBottom)">
                                      <p:cBhvr>
                                        <p:cTn id="37" dur="500"/>
                                        <p:tgtEl>
                                          <p:spTgt spid="139267">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himes.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39267">
                                            <p:txEl>
                                              <p:pRg st="7" end="7"/>
                                            </p:txEl>
                                          </p:spTgt>
                                        </p:tgtEl>
                                        <p:attrNameLst>
                                          <p:attrName>style.visibility</p:attrName>
                                        </p:attrNameLst>
                                      </p:cBhvr>
                                      <p:to>
                                        <p:strVal val="visible"/>
                                      </p:to>
                                    </p:set>
                                    <p:animEffect transition="in" filter="slide(fromBottom)">
                                      <p:cBhvr>
                                        <p:cTn id="42" dur="500"/>
                                        <p:tgtEl>
                                          <p:spTgt spid="139267">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himes.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39267">
                                            <p:txEl>
                                              <p:pRg st="9" end="9"/>
                                            </p:txEl>
                                          </p:spTgt>
                                        </p:tgtEl>
                                        <p:attrNameLst>
                                          <p:attrName>style.visibility</p:attrName>
                                        </p:attrNameLst>
                                      </p:cBhvr>
                                      <p:to>
                                        <p:strVal val="visible"/>
                                      </p:to>
                                    </p:set>
                                    <p:animEffect transition="in" filter="slide(fromBottom)">
                                      <p:cBhvr>
                                        <p:cTn id="47" dur="500"/>
                                        <p:tgtEl>
                                          <p:spTgt spid="139267">
                                            <p:txEl>
                                              <p:pRg st="9" end="9"/>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39267">
                                            <p:txEl>
                                              <p:pRg st="10" end="10"/>
                                            </p:txEl>
                                          </p:spTgt>
                                        </p:tgtEl>
                                        <p:attrNameLst>
                                          <p:attrName>style.visibility</p:attrName>
                                        </p:attrNameLst>
                                      </p:cBhvr>
                                      <p:to>
                                        <p:strVal val="visible"/>
                                      </p:to>
                                    </p:set>
                                    <p:animEffect transition="in" filter="slide(fromBottom)">
                                      <p:cBhvr>
                                        <p:cTn id="52" dur="500"/>
                                        <p:tgtEl>
                                          <p:spTgt spid="139267">
                                            <p:txEl>
                                              <p:pRg st="10" end="10"/>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2" name="chimes.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139267">
                                            <p:txEl>
                                              <p:pRg st="11" end="11"/>
                                            </p:txEl>
                                          </p:spTgt>
                                        </p:tgtEl>
                                        <p:attrNameLst>
                                          <p:attrName>style.visibility</p:attrName>
                                        </p:attrNameLst>
                                      </p:cBhvr>
                                      <p:to>
                                        <p:strVal val="visible"/>
                                      </p:to>
                                    </p:set>
                                    <p:animEffect transition="in" filter="slide(fromBottom)">
                                      <p:cBhvr>
                                        <p:cTn id="57" dur="500"/>
                                        <p:tgtEl>
                                          <p:spTgt spid="139267">
                                            <p:txEl>
                                              <p:pRg st="11" end="11"/>
                                            </p:txEl>
                                          </p:spTgt>
                                        </p:tgtEl>
                                      </p:cBhvr>
                                    </p:animEffect>
                                  </p:childTnLst>
                                  <p:subTnLst>
                                    <p:audio>
                                      <p:cMediaNode>
                                        <p:cTn display="0" masterRel="sameClick">
                                          <p:stCondLst>
                                            <p:cond evt="begin" delay="0">
                                              <p:tn val="55"/>
                                            </p:cond>
                                          </p:stCondLst>
                                          <p:endCondLst>
                                            <p:cond evt="onStopAudio" delay="0">
                                              <p:tgtEl>
                                                <p:sldTgt/>
                                              </p:tgtEl>
                                            </p:cond>
                                          </p:endCondLst>
                                        </p:cTn>
                                        <p:tgtEl>
                                          <p:sndTgt r:embed="rId2" name="chimes.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139267">
                                            <p:txEl>
                                              <p:pRg st="12" end="12"/>
                                            </p:txEl>
                                          </p:spTgt>
                                        </p:tgtEl>
                                        <p:attrNameLst>
                                          <p:attrName>style.visibility</p:attrName>
                                        </p:attrNameLst>
                                      </p:cBhvr>
                                      <p:to>
                                        <p:strVal val="visible"/>
                                      </p:to>
                                    </p:set>
                                    <p:animEffect transition="in" filter="slide(fromBottom)">
                                      <p:cBhvr>
                                        <p:cTn id="62" dur="500"/>
                                        <p:tgtEl>
                                          <p:spTgt spid="139267">
                                            <p:txEl>
                                              <p:pRg st="12" end="12"/>
                                            </p:txEl>
                                          </p:spTgt>
                                        </p:tgtEl>
                                      </p:cBhvr>
                                    </p:animEffect>
                                  </p:childTnLst>
                                  <p:subTnLst>
                                    <p:audio>
                                      <p:cMediaNode>
                                        <p:cTn display="0" masterRel="sameClick">
                                          <p:stCondLst>
                                            <p:cond evt="begin" delay="0">
                                              <p:tn val="60"/>
                                            </p:cond>
                                          </p:stCondLst>
                                          <p:endCondLst>
                                            <p:cond evt="onStopAudio" delay="0">
                                              <p:tgtEl>
                                                <p:sldTgt/>
                                              </p:tgtEl>
                                            </p:cond>
                                          </p:endCondLst>
                                        </p:cTn>
                                        <p:tgtEl>
                                          <p:sndTgt r:embed="rId2" name="chimes.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39266"/>
                                        </p:tgtEl>
                                        <p:attrNameLst>
                                          <p:attrName>style.visibility</p:attrName>
                                        </p:attrNameLst>
                                      </p:cBhvr>
                                      <p:to>
                                        <p:strVal val="visible"/>
                                      </p:to>
                                    </p:set>
                                    <p:anim calcmode="lin" valueType="num">
                                      <p:cBhvr additive="base">
                                        <p:cTn id="67" dur="500" fill="hold"/>
                                        <p:tgtEl>
                                          <p:spTgt spid="139266"/>
                                        </p:tgtEl>
                                        <p:attrNameLst>
                                          <p:attrName>ppt_x</p:attrName>
                                        </p:attrNameLst>
                                      </p:cBhvr>
                                      <p:tavLst>
                                        <p:tav tm="0">
                                          <p:val>
                                            <p:strVal val="#ppt_x"/>
                                          </p:val>
                                        </p:tav>
                                        <p:tav tm="100000">
                                          <p:val>
                                            <p:strVal val="#ppt_x"/>
                                          </p:val>
                                        </p:tav>
                                      </p:tavLst>
                                    </p:anim>
                                    <p:anim calcmode="lin" valueType="num">
                                      <p:cBhvr additive="base">
                                        <p:cTn id="68" dur="500" fill="hold"/>
                                        <p:tgtEl>
                                          <p:spTgt spid="1392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2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idx="4294967295"/>
          </p:nvPr>
        </p:nvSpPr>
        <p:spPr>
          <a:xfrm>
            <a:off x="827088" y="260350"/>
            <a:ext cx="7924800" cy="6238875"/>
          </a:xfrm>
        </p:spPr>
        <p:txBody>
          <a:bodyPr rtlCol="0">
            <a:normAutofit/>
          </a:bodyPr>
          <a:lstStyle/>
          <a:p>
            <a:pPr eaLnBrk="1" fontAlgn="auto" hangingPunct="1">
              <a:spcAft>
                <a:spcPts val="0"/>
              </a:spcAft>
              <a:defRPr/>
            </a:pPr>
            <a:r>
              <a:rPr lang="tr-TR" sz="2400" b="1" u="sng" dirty="0">
                <a:effectLst>
                  <a:outerShdw blurRad="38100" dist="38100" dir="2700000" algn="tl">
                    <a:srgbClr val="000000"/>
                  </a:outerShdw>
                </a:effectLst>
              </a:rPr>
              <a:t/>
            </a:r>
            <a:br>
              <a:rPr lang="tr-TR" sz="2400" b="1" u="sng" dirty="0">
                <a:effectLst>
                  <a:outerShdw blurRad="38100" dist="38100" dir="2700000" algn="tl">
                    <a:srgbClr val="000000"/>
                  </a:outerShdw>
                </a:effectLst>
              </a:rPr>
            </a:br>
            <a:r>
              <a:rPr lang="tr-TR" sz="2400" b="1" u="sng" dirty="0">
                <a:solidFill>
                  <a:srgbClr val="FF0000"/>
                </a:solidFill>
                <a:effectLst>
                  <a:outerShdw blurRad="38100" dist="38100" dir="2700000" algn="tl">
                    <a:srgbClr val="000000"/>
                  </a:outerShdw>
                </a:effectLst>
              </a:rPr>
              <a:t>SUÇ</a:t>
            </a:r>
            <a:r>
              <a:rPr lang="tr-TR" sz="2400" b="1" u="sng" dirty="0">
                <a:solidFill>
                  <a:schemeClr val="hlink"/>
                </a:solidFill>
                <a:effectLst>
                  <a:outerShdw blurRad="38100" dist="38100" dir="2700000" algn="tl">
                    <a:srgbClr val="000000"/>
                  </a:outerShdw>
                </a:effectLst>
              </a:rPr>
              <a:t> TARİHİ VE  YERİ</a:t>
            </a:r>
            <a:br>
              <a:rPr lang="tr-TR" sz="2400" b="1" u="sng" dirty="0">
                <a:solidFill>
                  <a:schemeClr val="hlink"/>
                </a:solidFill>
                <a:effectLst>
                  <a:outerShdw blurRad="38100" dist="38100" dir="2700000" algn="tl">
                    <a:srgbClr val="000000"/>
                  </a:outerShdw>
                </a:effectLst>
              </a:rPr>
            </a:br>
            <a:r>
              <a:rPr lang="tr-TR" sz="2400" b="1" u="sng" dirty="0">
                <a:solidFill>
                  <a:schemeClr val="hlink"/>
                </a:solidFill>
                <a:effectLst>
                  <a:outerShdw blurRad="38100" dist="38100" dir="2700000" algn="tl">
                    <a:srgbClr val="000000"/>
                  </a:outerShdw>
                </a:effectLst>
              </a:rPr>
              <a:t/>
            </a:r>
            <a:br>
              <a:rPr lang="tr-TR" sz="2400" b="1" u="sng" dirty="0">
                <a:solidFill>
                  <a:schemeClr val="hlink"/>
                </a:solidFill>
                <a:effectLst>
                  <a:outerShdw blurRad="38100" dist="38100" dir="2700000" algn="tl">
                    <a:srgbClr val="000000"/>
                  </a:outerShdw>
                </a:effectLst>
              </a:rPr>
            </a:br>
            <a:r>
              <a:rPr lang="tr-TR" sz="2400" dirty="0">
                <a:solidFill>
                  <a:schemeClr val="accent2"/>
                </a:solidFill>
                <a:effectLst>
                  <a:outerShdw blurRad="38100" dist="38100" dir="2700000" algn="tl">
                    <a:srgbClr val="000000"/>
                  </a:outerShdw>
                </a:effectLst>
              </a:rPr>
              <a:t>(</a:t>
            </a:r>
            <a:r>
              <a:rPr lang="tr-TR" sz="2800" b="1" dirty="0">
                <a:solidFill>
                  <a:schemeClr val="accent2"/>
                </a:solidFill>
                <a:effectLst>
                  <a:outerShdw blurRad="38100" dist="38100" dir="2700000" algn="tl">
                    <a:srgbClr val="000000"/>
                  </a:outerShdw>
                </a:effectLst>
              </a:rPr>
              <a:t>Bu bölüme, suçun işlendiği yeri ile suç tarihi yazılmalıdır.)</a:t>
            </a:r>
            <a:br>
              <a:rPr lang="tr-TR" sz="2800" b="1" dirty="0">
                <a:solidFill>
                  <a:schemeClr val="accent2"/>
                </a:solidFill>
                <a:effectLst>
                  <a:outerShdw blurRad="38100" dist="38100" dir="2700000" algn="tl">
                    <a:srgbClr val="000000"/>
                  </a:outerShdw>
                </a:effectLst>
              </a:rPr>
            </a:br>
            <a:r>
              <a:rPr lang="tr-TR" sz="2800" b="1" dirty="0">
                <a:effectLst>
                  <a:outerShdw blurRad="38100" dist="38100" dir="2700000" algn="tl">
                    <a:srgbClr val="000000"/>
                  </a:outerShdw>
                </a:effectLst>
              </a:rPr>
              <a:t/>
            </a:r>
            <a:br>
              <a:rPr lang="tr-TR" sz="2800" b="1" dirty="0">
                <a:effectLst>
                  <a:outerShdw blurRad="38100" dist="38100" dir="2700000" algn="tl">
                    <a:srgbClr val="000000"/>
                  </a:outerShdw>
                </a:effectLst>
              </a:rPr>
            </a:br>
            <a:r>
              <a:rPr lang="tr-TR" sz="2800" b="1" u="sng" dirty="0">
                <a:solidFill>
                  <a:schemeClr val="hlink"/>
                </a:solidFill>
                <a:effectLst>
                  <a:outerShdw blurRad="38100" dist="38100" dir="2700000" algn="tl">
                    <a:srgbClr val="000000"/>
                  </a:outerShdw>
                </a:effectLst>
              </a:rPr>
              <a:t>TAHLİL VE SONUÇ :</a:t>
            </a:r>
            <a:br>
              <a:rPr lang="tr-TR" sz="2800" b="1" u="sng" dirty="0">
                <a:solidFill>
                  <a:schemeClr val="hlink"/>
                </a:solidFill>
                <a:effectLst>
                  <a:outerShdw blurRad="38100" dist="38100" dir="2700000" algn="tl">
                    <a:srgbClr val="000000"/>
                  </a:outerShdw>
                </a:effectLst>
              </a:rPr>
            </a:br>
            <a:r>
              <a:rPr lang="tr-TR" sz="2800" b="1" dirty="0">
                <a:effectLst>
                  <a:outerShdw blurRad="38100" dist="38100" dir="2700000" algn="tl">
                    <a:srgbClr val="000000"/>
                  </a:outerShdw>
                </a:effectLst>
              </a:rPr>
              <a:t/>
            </a:r>
            <a:br>
              <a:rPr lang="tr-TR" sz="2800" b="1" dirty="0">
                <a:effectLst>
                  <a:outerShdw blurRad="38100" dist="38100" dir="2700000" algn="tl">
                    <a:srgbClr val="000000"/>
                  </a:outerShdw>
                </a:effectLst>
              </a:rPr>
            </a:br>
            <a:r>
              <a:rPr lang="tr-TR" sz="2800" b="1" dirty="0"/>
              <a:t>(Bu Bölüme, elde edilen bilgi ve belgeler tahlil edilerek, kanaat ve sonuç özet olarak yazılmalıdır.)</a:t>
            </a:r>
            <a:r>
              <a:rPr lang="tr-TR" sz="2800" b="1" dirty="0">
                <a:solidFill>
                  <a:schemeClr val="bg1"/>
                </a:solidFill>
              </a:rPr>
              <a:t/>
            </a:r>
            <a:br>
              <a:rPr lang="tr-TR" sz="2800" b="1" dirty="0">
                <a:solidFill>
                  <a:schemeClr val="bg1"/>
                </a:solidFill>
              </a:rPr>
            </a:br>
            <a:r>
              <a:rPr lang="tr-TR" sz="2800" b="1" dirty="0">
                <a:solidFill>
                  <a:schemeClr val="bg1"/>
                </a:solidFill>
              </a:rPr>
              <a:t/>
            </a:r>
            <a:br>
              <a:rPr lang="tr-TR" sz="2800" b="1" dirty="0">
                <a:solidFill>
                  <a:schemeClr val="bg1"/>
                </a:solidFill>
              </a:rPr>
            </a:br>
            <a:endParaRPr lang="tr-TR" sz="2800" b="1" dirty="0">
              <a:solidFill>
                <a:schemeClr val="bg1"/>
              </a:solidFill>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iterate type="wd">
                                    <p:tmPct val="100000"/>
                                  </p:iterate>
                                  <p:childTnLst>
                                    <p:set>
                                      <p:cBhvr>
                                        <p:cTn id="6" dur="1" fill="hold">
                                          <p:stCondLst>
                                            <p:cond delay="0"/>
                                          </p:stCondLst>
                                        </p:cTn>
                                        <p:tgtEl>
                                          <p:spTgt spid="140290"/>
                                        </p:tgtEl>
                                        <p:attrNameLst>
                                          <p:attrName>style.visibility</p:attrName>
                                        </p:attrNameLst>
                                      </p:cBhvr>
                                      <p:to>
                                        <p:strVal val="visible"/>
                                      </p:to>
                                    </p:set>
                                    <p:anim calcmode="lin" valueType="num">
                                      <p:cBhvr additive="base">
                                        <p:cTn id="7" dur="300" fill="hold"/>
                                        <p:tgtEl>
                                          <p:spTgt spid="140290"/>
                                        </p:tgtEl>
                                        <p:attrNameLst>
                                          <p:attrName>ppt_x</p:attrName>
                                        </p:attrNameLst>
                                      </p:cBhvr>
                                      <p:tavLst>
                                        <p:tav tm="0">
                                          <p:val>
                                            <p:strVal val="#ppt_x"/>
                                          </p:val>
                                        </p:tav>
                                        <p:tav tm="100000">
                                          <p:val>
                                            <p:strVal val="#ppt_x"/>
                                          </p:val>
                                        </p:tav>
                                      </p:tavLst>
                                    </p:anim>
                                    <p:anim calcmode="lin" valueType="num">
                                      <p:cBhvr additive="base">
                                        <p:cTn id="8" dur="300" fill="hold"/>
                                        <p:tgtEl>
                                          <p:spTgt spid="14029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ChangeArrowheads="1"/>
          </p:cNvSpPr>
          <p:nvPr/>
        </p:nvSpPr>
        <p:spPr bwMode="auto">
          <a:xfrm>
            <a:off x="250825" y="620713"/>
            <a:ext cx="8532813" cy="5878512"/>
          </a:xfrm>
          <a:prstGeom prst="rect">
            <a:avLst/>
          </a:prstGeom>
          <a:noFill/>
          <a:ln w="12700" cap="sq">
            <a:noFill/>
            <a:miter lim="800000"/>
            <a:headEnd type="none" w="sm" len="sm"/>
            <a:tailEnd type="none" w="sm" len="sm"/>
          </a:ln>
          <a:effectLst/>
        </p:spPr>
        <p:txBody>
          <a:bodyPr>
            <a:spAutoFit/>
          </a:bodyPr>
          <a:lstStyle/>
          <a:p>
            <a:pPr algn="ctr" fontAlgn="auto">
              <a:spcBef>
                <a:spcPts val="0"/>
              </a:spcBef>
              <a:spcAft>
                <a:spcPts val="0"/>
              </a:spcAft>
              <a:defRPr/>
            </a:pPr>
            <a:r>
              <a:rPr lang="tr-TR" sz="2800" dirty="0">
                <a:solidFill>
                  <a:srgbClr val="EA1648"/>
                </a:solidFill>
                <a:latin typeface="Times New Roman" pitchFamily="18" charset="0"/>
                <a:cs typeface="+mn-cs"/>
              </a:rPr>
              <a:t>    </a:t>
            </a:r>
            <a:r>
              <a:rPr lang="tr-TR" sz="2800" b="1" dirty="0">
                <a:solidFill>
                  <a:srgbClr val="EA1648"/>
                </a:solidFill>
                <a:effectLst>
                  <a:outerShdw blurRad="38100" dist="38100" dir="2700000" algn="tl">
                    <a:srgbClr val="000000"/>
                  </a:outerShdw>
                </a:effectLst>
                <a:latin typeface="Times New Roman" pitchFamily="18" charset="0"/>
                <a:cs typeface="Times New Roman" pitchFamily="18" charset="0"/>
              </a:rPr>
              <a:t>ÖRNEK YAZI YAZDIRILMASI TESPİT TUTANAĞI</a:t>
            </a:r>
          </a:p>
          <a:p>
            <a:pPr fontAlgn="auto">
              <a:spcBef>
                <a:spcPts val="0"/>
              </a:spcBef>
              <a:spcAft>
                <a:spcPts val="0"/>
              </a:spcAft>
              <a:defRPr/>
            </a:pPr>
            <a:r>
              <a:rPr lang="tr-TR" sz="2800" dirty="0">
                <a:solidFill>
                  <a:srgbClr val="090FF7"/>
                </a:solidFill>
                <a:latin typeface="Times New Roman" pitchFamily="18" charset="0"/>
                <a:cs typeface="Times New Roman" pitchFamily="18" charset="0"/>
              </a:rPr>
              <a:t> </a:t>
            </a:r>
          </a:p>
          <a:p>
            <a:pPr fontAlgn="auto">
              <a:spcBef>
                <a:spcPts val="0"/>
              </a:spcBef>
              <a:spcAft>
                <a:spcPts val="0"/>
              </a:spcAft>
              <a:defRPr/>
            </a:pPr>
            <a:r>
              <a:rPr lang="tr-TR" sz="2800" dirty="0">
                <a:solidFill>
                  <a:srgbClr val="090FF7"/>
                </a:solidFill>
                <a:latin typeface="Times New Roman" pitchFamily="18" charset="0"/>
                <a:cs typeface="Times New Roman" pitchFamily="18" charset="0"/>
              </a:rPr>
              <a:t>	</a:t>
            </a:r>
            <a:r>
              <a:rPr lang="tr-TR" sz="2400" dirty="0">
                <a:solidFill>
                  <a:srgbClr val="090FF7"/>
                </a:solidFill>
                <a:latin typeface="Times New Roman" pitchFamily="18" charset="0"/>
                <a:cs typeface="Times New Roman" pitchFamily="18" charset="0"/>
              </a:rPr>
              <a:t>Tarafımdan yapılmakta olan ön incelemede,suç unsuru olarak belirtilen belgelerin..........tarafından yazıldığı öne sürülmekte olduğundan, yazı incelemesinde değerlendirilmek üzere, iddianın muhatabı........ya aşağıdaki metin kendi el yazısı ile yazdırıldı.(küçük bir metin yazdırılır.)</a:t>
            </a:r>
          </a:p>
          <a:p>
            <a:pPr fontAlgn="auto">
              <a:spcBef>
                <a:spcPts val="0"/>
              </a:spcBef>
              <a:spcAft>
                <a:spcPts val="0"/>
              </a:spcAft>
              <a:defRPr/>
            </a:pPr>
            <a:r>
              <a:rPr lang="tr-TR" sz="2400" dirty="0">
                <a:solidFill>
                  <a:srgbClr val="090FF7"/>
                </a:solidFill>
                <a:latin typeface="Times New Roman" pitchFamily="18" charset="0"/>
                <a:cs typeface="Times New Roman" pitchFamily="18" charset="0"/>
              </a:rPr>
              <a:t>	Yazı yazdırılması işi huzurumuzda yapılarak bu işlemi belirleyen  tutanak..........de..............tarihinde ve saat.....da düzenlenmiş ve imzalanmıştır.      ..../..../2015 </a:t>
            </a:r>
          </a:p>
          <a:p>
            <a:pPr fontAlgn="auto">
              <a:spcBef>
                <a:spcPts val="0"/>
              </a:spcBef>
              <a:spcAft>
                <a:spcPts val="0"/>
              </a:spcAft>
              <a:defRPr/>
            </a:pPr>
            <a:r>
              <a:rPr lang="tr-TR" sz="2400" dirty="0">
                <a:solidFill>
                  <a:srgbClr val="090FF7"/>
                </a:solidFill>
                <a:latin typeface="Times New Roman" pitchFamily="18" charset="0"/>
                <a:cs typeface="Times New Roman" pitchFamily="18" charset="0"/>
              </a:rPr>
              <a:t> </a:t>
            </a:r>
          </a:p>
          <a:p>
            <a:pPr fontAlgn="auto">
              <a:spcBef>
                <a:spcPts val="0"/>
              </a:spcBef>
              <a:spcAft>
                <a:spcPts val="0"/>
              </a:spcAft>
              <a:defRPr/>
            </a:pPr>
            <a:r>
              <a:rPr lang="tr-TR" sz="2400" dirty="0">
                <a:solidFill>
                  <a:srgbClr val="090FF7"/>
                </a:solidFill>
                <a:latin typeface="Times New Roman" pitchFamily="18" charset="0"/>
                <a:cs typeface="Times New Roman" pitchFamily="18" charset="0"/>
              </a:rPr>
              <a:t> </a:t>
            </a:r>
          </a:p>
          <a:p>
            <a:pPr fontAlgn="auto">
              <a:spcBef>
                <a:spcPts val="0"/>
              </a:spcBef>
              <a:spcAft>
                <a:spcPts val="0"/>
              </a:spcAft>
              <a:defRPr/>
            </a:pPr>
            <a:r>
              <a:rPr lang="tr-TR" sz="2400" dirty="0">
                <a:solidFill>
                  <a:srgbClr val="090FF7"/>
                </a:solidFill>
                <a:latin typeface="Times New Roman" pitchFamily="18" charset="0"/>
                <a:cs typeface="Times New Roman" pitchFamily="18" charset="0"/>
              </a:rPr>
              <a:t>	Yazı Sahibi:      Tanık        Ön İnceleme  Görevlisi</a:t>
            </a:r>
          </a:p>
          <a:p>
            <a:pPr fontAlgn="auto">
              <a:spcBef>
                <a:spcPts val="0"/>
              </a:spcBef>
              <a:spcAft>
                <a:spcPts val="0"/>
              </a:spcAft>
              <a:defRPr/>
            </a:pPr>
            <a:r>
              <a:rPr lang="tr-TR" sz="2400" dirty="0">
                <a:solidFill>
                  <a:srgbClr val="090FF7"/>
                </a:solidFill>
                <a:latin typeface="Times New Roman" pitchFamily="18" charset="0"/>
                <a:cs typeface="Times New Roman" pitchFamily="18" charset="0"/>
              </a:rPr>
              <a:t>     </a:t>
            </a:r>
            <a:r>
              <a:rPr lang="tr-TR" sz="2400" dirty="0">
                <a:solidFill>
                  <a:srgbClr val="090FF7"/>
                </a:solidFill>
                <a:latin typeface="Times New Roman" pitchFamily="18" charset="0"/>
                <a:cs typeface="+mn-cs"/>
              </a:rPr>
              <a:t>         ….</a:t>
            </a:r>
            <a:r>
              <a:rPr lang="tr-TR" sz="2400" dirty="0">
                <a:solidFill>
                  <a:srgbClr val="090FF7"/>
                </a:solidFill>
                <a:latin typeface="Times New Roman" pitchFamily="18" charset="0"/>
                <a:cs typeface="Times New Roman" pitchFamily="18" charset="0"/>
              </a:rPr>
              <a:t>                    ….              …..</a:t>
            </a:r>
            <a:endParaRPr lang="tr-TR" sz="2400" dirty="0">
              <a:solidFill>
                <a:srgbClr val="090FF7"/>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90818"/>
                                        </p:tgtEl>
                                        <p:attrNameLst>
                                          <p:attrName>style.visibility</p:attrName>
                                        </p:attrNameLst>
                                      </p:cBhvr>
                                      <p:to>
                                        <p:strVal val="visible"/>
                                      </p:to>
                                    </p:set>
                                    <p:anim calcmode="lin" valueType="num">
                                      <p:cBhvr>
                                        <p:cTn id="7" dur="300" fill="hold"/>
                                        <p:tgtEl>
                                          <p:spTgt spid="290818"/>
                                        </p:tgtEl>
                                        <p:attrNameLst>
                                          <p:attrName>ppt_w</p:attrName>
                                        </p:attrNameLst>
                                      </p:cBhvr>
                                      <p:tavLst>
                                        <p:tav tm="0">
                                          <p:val>
                                            <p:fltVal val="0"/>
                                          </p:val>
                                        </p:tav>
                                        <p:tav tm="100000">
                                          <p:val>
                                            <p:strVal val="#ppt_w"/>
                                          </p:val>
                                        </p:tav>
                                      </p:tavLst>
                                    </p:anim>
                                    <p:anim calcmode="lin" valueType="num">
                                      <p:cBhvr>
                                        <p:cTn id="8" dur="300" fill="hold"/>
                                        <p:tgtEl>
                                          <p:spTgt spid="29081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autoUpdateAnimBg="0"/>
    </p:bld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1026"/>
          <p:cNvSpPr>
            <a:spLocks noChangeArrowheads="1"/>
          </p:cNvSpPr>
          <p:nvPr/>
        </p:nvSpPr>
        <p:spPr bwMode="auto">
          <a:xfrm>
            <a:off x="250825" y="333375"/>
            <a:ext cx="8713788" cy="6200775"/>
          </a:xfrm>
          <a:prstGeom prst="rect">
            <a:avLst/>
          </a:prstGeom>
          <a:noFill/>
          <a:ln w="12700" cap="sq">
            <a:noFill/>
            <a:miter lim="800000"/>
            <a:headEnd type="none" w="sm" len="sm"/>
            <a:tailEnd type="none" w="sm" len="sm"/>
          </a:ln>
          <a:effectLst/>
        </p:spPr>
        <p:txBody>
          <a:bodyPr bIns="0">
            <a:spAutoFit/>
          </a:bodyPr>
          <a:lstStyle/>
          <a:p>
            <a:pPr fontAlgn="auto">
              <a:spcBef>
                <a:spcPts val="0"/>
              </a:spcBef>
              <a:spcAft>
                <a:spcPts val="0"/>
              </a:spcAft>
              <a:defRPr/>
            </a:pPr>
            <a:r>
              <a:rPr lang="tr-TR" b="1" dirty="0">
                <a:solidFill>
                  <a:srgbClr val="333399"/>
                </a:solidFill>
                <a:latin typeface="Times New Roman" pitchFamily="18" charset="0"/>
                <a:cs typeface="+mn-cs"/>
              </a:rPr>
              <a:t>                                              </a:t>
            </a:r>
            <a:r>
              <a:rPr lang="tr-TR" sz="2000" b="1" dirty="0">
                <a:solidFill>
                  <a:srgbClr val="EA1648"/>
                </a:solidFill>
                <a:effectLst>
                  <a:outerShdw blurRad="38100" dist="38100" dir="2700000" algn="tl">
                    <a:srgbClr val="000000"/>
                  </a:outerShdw>
                </a:effectLst>
                <a:latin typeface="Times New Roman" pitchFamily="18" charset="0"/>
                <a:cs typeface="Times New Roman" pitchFamily="18" charset="0"/>
              </a:rPr>
              <a:t>YAZILI İFADE ALINMASI</a:t>
            </a:r>
          </a:p>
          <a:p>
            <a:pPr fontAlgn="auto">
              <a:spcBef>
                <a:spcPts val="0"/>
              </a:spcBef>
              <a:spcAft>
                <a:spcPts val="0"/>
              </a:spcAft>
              <a:defRPr/>
            </a:pPr>
            <a:r>
              <a:rPr lang="tr-TR" sz="2000" b="1" dirty="0">
                <a:solidFill>
                  <a:srgbClr val="333399"/>
                </a:solidFill>
                <a:latin typeface="Times New Roman" pitchFamily="18" charset="0"/>
                <a:cs typeface="Times New Roman" pitchFamily="18" charset="0"/>
              </a:rPr>
              <a:t> </a:t>
            </a:r>
            <a:endParaRPr lang="tr-TR" sz="2000" dirty="0">
              <a:solidFill>
                <a:srgbClr val="333399"/>
              </a:solidFill>
              <a:latin typeface="Times New Roman" pitchFamily="18" charset="0"/>
              <a:cs typeface="Times New Roman" pitchFamily="18" charset="0"/>
            </a:endParaRPr>
          </a:p>
          <a:p>
            <a:pPr fontAlgn="auto">
              <a:spcBef>
                <a:spcPts val="0"/>
              </a:spcBef>
              <a:spcAft>
                <a:spcPts val="0"/>
              </a:spcAft>
              <a:defRPr/>
            </a:pPr>
            <a:r>
              <a:rPr lang="tr-TR" dirty="0">
                <a:latin typeface="Times New Roman" pitchFamily="18" charset="0"/>
                <a:cs typeface="Times New Roman" pitchFamily="18" charset="0"/>
              </a:rPr>
              <a:t>SAYI:</a:t>
            </a:r>
          </a:p>
          <a:p>
            <a:pPr fontAlgn="auto">
              <a:spcBef>
                <a:spcPts val="0"/>
              </a:spcBef>
              <a:spcAft>
                <a:spcPts val="0"/>
              </a:spcAft>
              <a:defRPr/>
            </a:pPr>
            <a:r>
              <a:rPr lang="tr-TR" dirty="0">
                <a:latin typeface="Times New Roman" pitchFamily="18" charset="0"/>
                <a:cs typeface="Times New Roman" pitchFamily="18" charset="0"/>
              </a:rPr>
              <a:t>KONU: İfade                                                                  </a:t>
            </a:r>
            <a:r>
              <a:rPr lang="tr-TR" dirty="0">
                <a:latin typeface="Times New Roman" pitchFamily="18" charset="0"/>
                <a:cs typeface="+mn-cs"/>
              </a:rPr>
              <a:t>                     </a:t>
            </a:r>
            <a:r>
              <a:rPr lang="tr-TR" dirty="0">
                <a:latin typeface="Times New Roman" pitchFamily="18" charset="0"/>
                <a:cs typeface="Times New Roman" pitchFamily="18" charset="0"/>
              </a:rPr>
              <a:t>  ..../.../2015 </a:t>
            </a:r>
          </a:p>
          <a:p>
            <a:pPr fontAlgn="auto">
              <a:spcBef>
                <a:spcPts val="0"/>
              </a:spcBef>
              <a:spcAft>
                <a:spcPts val="0"/>
              </a:spcAft>
              <a:defRPr/>
            </a:pPr>
            <a:r>
              <a:rPr lang="tr-TR" dirty="0">
                <a:latin typeface="Times New Roman" pitchFamily="18" charset="0"/>
                <a:cs typeface="Times New Roman" pitchFamily="18" charset="0"/>
              </a:rPr>
              <a:t>				Sayın....................................</a:t>
            </a:r>
          </a:p>
          <a:p>
            <a:pPr fontAlgn="auto">
              <a:spcBef>
                <a:spcPts val="0"/>
              </a:spcBef>
              <a:spcAft>
                <a:spcPts val="0"/>
              </a:spcAft>
              <a:defRPr/>
            </a:pPr>
            <a:r>
              <a:rPr lang="tr-TR" dirty="0">
                <a:latin typeface="Times New Roman" pitchFamily="18" charset="0"/>
                <a:cs typeface="Times New Roman" pitchFamily="18" charset="0"/>
              </a:rPr>
              <a:t>		(Hakkında inceleme yapılanın adı-soyadı ve görevi)</a:t>
            </a:r>
          </a:p>
          <a:p>
            <a:pPr fontAlgn="auto">
              <a:spcBef>
                <a:spcPts val="0"/>
              </a:spcBef>
              <a:spcAft>
                <a:spcPts val="0"/>
              </a:spcAft>
              <a:defRPr/>
            </a:pPr>
            <a:r>
              <a:rPr lang="tr-TR" dirty="0">
                <a:latin typeface="Times New Roman" pitchFamily="18" charset="0"/>
                <a:cs typeface="Times New Roman" pitchFamily="18" charset="0"/>
              </a:rPr>
              <a:t> </a:t>
            </a:r>
          </a:p>
          <a:p>
            <a:pPr fontAlgn="auto">
              <a:spcBef>
                <a:spcPts val="0"/>
              </a:spcBef>
              <a:spcAft>
                <a:spcPts val="0"/>
              </a:spcAft>
              <a:defRPr/>
            </a:pPr>
            <a:r>
              <a:rPr lang="tr-TR" dirty="0">
                <a:latin typeface="Times New Roman" pitchFamily="18" charset="0"/>
                <a:cs typeface="Times New Roman" pitchFamily="18" charset="0"/>
              </a:rPr>
              <a:t>	Hakkınızda:</a:t>
            </a:r>
          </a:p>
          <a:p>
            <a:pPr fontAlgn="auto">
              <a:spcBef>
                <a:spcPts val="0"/>
              </a:spcBef>
              <a:spcAft>
                <a:spcPts val="0"/>
              </a:spcAft>
              <a:defRPr/>
            </a:pPr>
            <a:r>
              <a:rPr lang="tr-TR" dirty="0">
                <a:latin typeface="Times New Roman" pitchFamily="18" charset="0"/>
                <a:cs typeface="Times New Roman" pitchFamily="18" charset="0"/>
              </a:rPr>
              <a:t>	1-......................................................................................................</a:t>
            </a:r>
          </a:p>
          <a:p>
            <a:pPr fontAlgn="auto">
              <a:spcBef>
                <a:spcPts val="0"/>
              </a:spcBef>
              <a:spcAft>
                <a:spcPts val="0"/>
              </a:spcAft>
              <a:defRPr/>
            </a:pPr>
            <a:r>
              <a:rPr lang="tr-TR" dirty="0">
                <a:latin typeface="Times New Roman" pitchFamily="18" charset="0"/>
                <a:cs typeface="Times New Roman" pitchFamily="18" charset="0"/>
              </a:rPr>
              <a:t>	2-.....................................................................................................</a:t>
            </a:r>
          </a:p>
          <a:p>
            <a:pPr fontAlgn="auto">
              <a:spcBef>
                <a:spcPts val="0"/>
              </a:spcBef>
              <a:spcAft>
                <a:spcPts val="0"/>
              </a:spcAft>
              <a:defRPr/>
            </a:pPr>
            <a:r>
              <a:rPr lang="tr-TR" dirty="0">
                <a:latin typeface="Times New Roman" pitchFamily="18" charset="0"/>
                <a:cs typeface="Times New Roman" pitchFamily="18" charset="0"/>
              </a:rPr>
              <a:t>	İddia edilmektedir.</a:t>
            </a:r>
          </a:p>
          <a:p>
            <a:pPr fontAlgn="auto">
              <a:spcBef>
                <a:spcPts val="0"/>
              </a:spcBef>
              <a:spcAft>
                <a:spcPts val="0"/>
              </a:spcAft>
              <a:defRPr/>
            </a:pPr>
            <a:r>
              <a:rPr lang="tr-TR" dirty="0">
                <a:latin typeface="Times New Roman" pitchFamily="18" charset="0"/>
                <a:cs typeface="Times New Roman" pitchFamily="18" charset="0"/>
              </a:rPr>
              <a:t>	Yukarıda belirtilen iddialardan dolayı............</a:t>
            </a:r>
            <a:r>
              <a:rPr lang="tr-TR" dirty="0" err="1">
                <a:latin typeface="Times New Roman" pitchFamily="18" charset="0"/>
                <a:cs typeface="Times New Roman" pitchFamily="18" charset="0"/>
              </a:rPr>
              <a:t>nın</a:t>
            </a:r>
            <a:r>
              <a:rPr lang="tr-TR" dirty="0">
                <a:latin typeface="Times New Roman" pitchFamily="18" charset="0"/>
                <a:cs typeface="Times New Roman" pitchFamily="18" charset="0"/>
              </a:rPr>
              <a:t>...........gün......ve...</a:t>
            </a:r>
          </a:p>
          <a:p>
            <a:pPr fontAlgn="auto">
              <a:spcBef>
                <a:spcPts val="0"/>
              </a:spcBef>
              <a:spcAft>
                <a:spcPts val="0"/>
              </a:spcAft>
              <a:defRPr/>
            </a:pPr>
            <a:r>
              <a:rPr lang="tr-TR" dirty="0">
                <a:latin typeface="Times New Roman" pitchFamily="18" charset="0"/>
                <a:cs typeface="Times New Roman" pitchFamily="18" charset="0"/>
              </a:rPr>
              <a:t>Sayılı ön inceleme emirleri gereğince ön inceleme yürütülmektedir.</a:t>
            </a:r>
          </a:p>
          <a:p>
            <a:pPr algn="just" fontAlgn="auto">
              <a:spcBef>
                <a:spcPts val="0"/>
              </a:spcBef>
              <a:spcAft>
                <a:spcPts val="0"/>
              </a:spcAft>
              <a:defRPr/>
            </a:pPr>
            <a:r>
              <a:rPr lang="tr-TR" dirty="0">
                <a:latin typeface="Times New Roman" pitchFamily="18" charset="0"/>
                <a:cs typeface="Times New Roman" pitchFamily="18" charset="0"/>
              </a:rPr>
              <a:t>	Söz konusu iddialarla ilgili ifadenizi,bu yazının tarafınıza tebliğ tarihinden itibaren en geç...gün içinde aşağıda belirtilen adresime iki örnek halinde ve şahsınıza ait nüfus cüzdanının onaylı bir örneğinin</a:t>
            </a:r>
            <a:r>
              <a:rPr lang="tr-TR" dirty="0">
                <a:latin typeface="Times New Roman" pitchFamily="18" charset="0"/>
                <a:cs typeface="+mn-cs"/>
              </a:rPr>
              <a:t> e</a:t>
            </a:r>
            <a:r>
              <a:rPr lang="tr-TR" dirty="0">
                <a:latin typeface="Times New Roman" pitchFamily="18" charset="0"/>
                <a:cs typeface="Times New Roman" pitchFamily="18" charset="0"/>
              </a:rPr>
              <a:t>klenmesi suretiyle göndermenizi,aksi takdirde ifade vermekten çekinmiş sayılacağınızın bilinmesini önemle rica-(arz ederim) ederim.</a:t>
            </a:r>
          </a:p>
          <a:p>
            <a:pPr fontAlgn="auto">
              <a:spcBef>
                <a:spcPts val="0"/>
              </a:spcBef>
              <a:spcAft>
                <a:spcPts val="0"/>
              </a:spcAft>
              <a:defRPr/>
            </a:pPr>
            <a:r>
              <a:rPr lang="tr-TR" dirty="0">
                <a:latin typeface="Times New Roman" pitchFamily="18" charset="0"/>
                <a:cs typeface="Times New Roman" pitchFamily="18" charset="0"/>
              </a:rPr>
              <a:t>	YAZININ GÖNDERİLECEĞİ ADRES:                </a:t>
            </a:r>
            <a:r>
              <a:rPr lang="tr-TR" dirty="0">
                <a:latin typeface="Times New Roman" pitchFamily="18" charset="0"/>
                <a:cs typeface="+mn-cs"/>
              </a:rPr>
              <a:t>   </a:t>
            </a:r>
            <a:r>
              <a:rPr lang="tr-TR" dirty="0">
                <a:latin typeface="Times New Roman" pitchFamily="18" charset="0"/>
                <a:cs typeface="Times New Roman" pitchFamily="18" charset="0"/>
              </a:rPr>
              <a:t>  </a:t>
            </a:r>
            <a:r>
              <a:rPr lang="tr-TR" dirty="0">
                <a:latin typeface="Times New Roman" pitchFamily="18" charset="0"/>
                <a:cs typeface="+mn-cs"/>
              </a:rPr>
              <a:t>        </a:t>
            </a:r>
            <a:r>
              <a:rPr lang="tr-TR" dirty="0">
                <a:latin typeface="Times New Roman" pitchFamily="18" charset="0"/>
                <a:cs typeface="Times New Roman" pitchFamily="18" charset="0"/>
              </a:rPr>
              <a:t>........</a:t>
            </a:r>
          </a:p>
          <a:p>
            <a:pPr fontAlgn="auto">
              <a:spcBef>
                <a:spcPts val="0"/>
              </a:spcBef>
              <a:spcAft>
                <a:spcPts val="0"/>
              </a:spcAft>
              <a:defRPr/>
            </a:pPr>
            <a:r>
              <a:rPr lang="tr-TR" dirty="0">
                <a:latin typeface="Times New Roman" pitchFamily="18" charset="0"/>
                <a:cs typeface="Times New Roman" pitchFamily="18" charset="0"/>
              </a:rPr>
              <a:t>    ..............................................................                        </a:t>
            </a:r>
            <a:r>
              <a:rPr lang="tr-TR" dirty="0">
                <a:latin typeface="Times New Roman" pitchFamily="18" charset="0"/>
                <a:cs typeface="+mn-cs"/>
              </a:rPr>
              <a:t>           </a:t>
            </a:r>
            <a:r>
              <a:rPr lang="tr-TR" dirty="0">
                <a:latin typeface="Times New Roman" pitchFamily="18" charset="0"/>
                <a:cs typeface="Times New Roman" pitchFamily="18" charset="0"/>
              </a:rPr>
              <a:t> ….</a:t>
            </a:r>
            <a:endParaRPr lang="tr-TR" dirty="0">
              <a:latin typeface="Times New Roman" pitchFamily="18" charset="0"/>
              <a:cs typeface="+mn-cs"/>
            </a:endParaRPr>
          </a:p>
          <a:p>
            <a:pPr fontAlgn="auto">
              <a:spcBef>
                <a:spcPts val="0"/>
              </a:spcBef>
              <a:spcAft>
                <a:spcPts val="0"/>
              </a:spcAft>
              <a:defRPr/>
            </a:pPr>
            <a:r>
              <a:rPr lang="tr-TR" dirty="0">
                <a:latin typeface="Times New Roman" pitchFamily="18" charset="0"/>
                <a:cs typeface="+mn-cs"/>
              </a:rPr>
              <a:t>(</a:t>
            </a:r>
            <a:r>
              <a:rPr lang="tr-TR" dirty="0">
                <a:latin typeface="Times New Roman" pitchFamily="18" charset="0"/>
                <a:cs typeface="Times New Roman" pitchFamily="18" charset="0"/>
              </a:rPr>
              <a:t>iadeli taahhütlü olarak gönderilir,acil</a:t>
            </a:r>
            <a:r>
              <a:rPr lang="tr-TR" dirty="0">
                <a:latin typeface="Times New Roman" pitchFamily="18" charset="0"/>
                <a:cs typeface="+mn-cs"/>
              </a:rPr>
              <a:t>                                ÖN İNCELEME ELAMANI</a:t>
            </a:r>
          </a:p>
          <a:p>
            <a:pPr fontAlgn="auto">
              <a:spcBef>
                <a:spcPts val="0"/>
              </a:spcBef>
              <a:spcAft>
                <a:spcPts val="0"/>
              </a:spcAft>
              <a:defRPr/>
            </a:pPr>
            <a:r>
              <a:rPr lang="tr-TR" dirty="0">
                <a:latin typeface="Times New Roman" pitchFamily="18" charset="0"/>
                <a:cs typeface="Times New Roman" pitchFamily="18" charset="0"/>
              </a:rPr>
              <a:t>durumlarda inceleme yapılanın bağlı bulunduğu</a:t>
            </a:r>
          </a:p>
          <a:p>
            <a:pPr fontAlgn="auto">
              <a:spcBef>
                <a:spcPts val="0"/>
              </a:spcBef>
              <a:spcAft>
                <a:spcPts val="0"/>
              </a:spcAft>
              <a:defRPr/>
            </a:pPr>
            <a:r>
              <a:rPr lang="tr-TR" dirty="0">
                <a:latin typeface="Times New Roman" pitchFamily="18" charset="0"/>
                <a:cs typeface="Times New Roman" pitchFamily="18" charset="0"/>
              </a:rPr>
              <a:t>birim amirine yazı yazılarak tebliğ istenebilir.)</a:t>
            </a:r>
            <a:endParaRPr lang="tr-TR" dirty="0">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286722"/>
                                        </p:tgtEl>
                                        <p:attrNameLst>
                                          <p:attrName>style.visibility</p:attrName>
                                        </p:attrNameLst>
                                      </p:cBhvr>
                                      <p:to>
                                        <p:strVal val="visible"/>
                                      </p:to>
                                    </p:set>
                                    <p:anim calcmode="lin" valueType="num">
                                      <p:cBhvr>
                                        <p:cTn id="7" dur="300" fill="hold"/>
                                        <p:tgtEl>
                                          <p:spTgt spid="286722"/>
                                        </p:tgtEl>
                                        <p:attrNameLst>
                                          <p:attrName>ppt_w</p:attrName>
                                        </p:attrNameLst>
                                      </p:cBhvr>
                                      <p:tavLst>
                                        <p:tav tm="0">
                                          <p:val>
                                            <p:fltVal val="0"/>
                                          </p:val>
                                        </p:tav>
                                        <p:tav tm="100000">
                                          <p:val>
                                            <p:strVal val="#ppt_w"/>
                                          </p:val>
                                        </p:tav>
                                      </p:tavLst>
                                    </p:anim>
                                    <p:anim calcmode="lin" valueType="num">
                                      <p:cBhvr>
                                        <p:cTn id="8" dur="300" fill="hold"/>
                                        <p:tgtEl>
                                          <p:spTgt spid="28672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autoUpdateAnimBg="0"/>
    </p:bld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9" name="WordArt 5"/>
          <p:cNvSpPr>
            <a:spLocks noChangeArrowheads="1" noChangeShapeType="1" noTextEdit="1"/>
          </p:cNvSpPr>
          <p:nvPr/>
        </p:nvSpPr>
        <p:spPr bwMode="auto">
          <a:xfrm>
            <a:off x="250825" y="1700213"/>
            <a:ext cx="8208963" cy="4392612"/>
          </a:xfrm>
          <a:prstGeom prst="rect">
            <a:avLst/>
          </a:prstGeom>
        </p:spPr>
        <p:txBody>
          <a:bodyPr wrap="none" fromWordArt="1">
            <a:prstTxWarp prst="textFadeUp">
              <a:avLst>
                <a:gd name="adj" fmla="val 9991"/>
              </a:avLst>
            </a:prstTxWarp>
          </a:bodyPr>
          <a:lstStyle/>
          <a:p>
            <a:r>
              <a:rPr lang="tr-TR"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GÖRÜŞLER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8629"/>
                                        </p:tgtEl>
                                        <p:attrNameLst>
                                          <p:attrName>style.visibility</p:attrName>
                                        </p:attrNameLst>
                                      </p:cBhvr>
                                      <p:to>
                                        <p:strVal val="visible"/>
                                      </p:to>
                                    </p:set>
                                    <p:anim calcmode="lin" valueType="num">
                                      <p:cBhvr additive="base">
                                        <p:cTn id="7" dur="3000" fill="hold"/>
                                        <p:tgtEl>
                                          <p:spTgt spid="538629"/>
                                        </p:tgtEl>
                                        <p:attrNameLst>
                                          <p:attrName>ppt_x</p:attrName>
                                        </p:attrNameLst>
                                      </p:cBhvr>
                                      <p:tavLst>
                                        <p:tav tm="0">
                                          <p:val>
                                            <p:strVal val="#ppt_x"/>
                                          </p:val>
                                        </p:tav>
                                        <p:tav tm="100000">
                                          <p:val>
                                            <p:strVal val="#ppt_x"/>
                                          </p:val>
                                        </p:tav>
                                      </p:tavLst>
                                    </p:anim>
                                    <p:anim calcmode="lin" valueType="num">
                                      <p:cBhvr additive="base">
                                        <p:cTn id="8" dur="3000" fill="hold"/>
                                        <p:tgtEl>
                                          <p:spTgt spid="538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9" grpId="0" animBg="1"/>
    </p:bld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4294967295"/>
          </p:nvPr>
        </p:nvSpPr>
        <p:spPr>
          <a:xfrm>
            <a:off x="0" y="260350"/>
            <a:ext cx="9144000" cy="6408738"/>
          </a:xfrm>
        </p:spPr>
        <p:txBody>
          <a:bodyPr rtlCol="0">
            <a:normAutofit fontScale="92500" lnSpcReduction="10000"/>
          </a:bodyPr>
          <a:lstStyle/>
          <a:p>
            <a:pPr algn="just" eaLnBrk="1" fontAlgn="auto" hangingPunct="1">
              <a:lnSpc>
                <a:spcPct val="80000"/>
              </a:lnSpc>
              <a:spcAft>
                <a:spcPts val="0"/>
              </a:spcAft>
              <a:buFont typeface="Wingdings" pitchFamily="2" charset="2"/>
              <a:buNone/>
              <a:defRPr/>
            </a:pPr>
            <a:r>
              <a:rPr lang="tr-TR" sz="2000" b="1" dirty="0" smtClean="0">
                <a:solidFill>
                  <a:schemeClr val="accent2"/>
                </a:solidFill>
              </a:rPr>
              <a:t>      </a:t>
            </a:r>
            <a:r>
              <a:rPr lang="tr-TR" sz="2600" b="1" dirty="0" smtClean="0">
                <a:solidFill>
                  <a:schemeClr val="accent2"/>
                </a:solidFill>
              </a:rPr>
              <a:t>Muhakkiklerce yürütülen disiplin soruşturması sırasında muhakkikçe hakkında soruşturma yapılan devlet memurunun ifadesinin mi, 657 Sayılı Devlet Memurları Kanununun 130 uncu maddesine göre savunmasının mı alınacağı</a:t>
            </a:r>
          </a:p>
          <a:p>
            <a:pPr eaLnBrk="1" fontAlgn="auto" hangingPunct="1">
              <a:lnSpc>
                <a:spcPct val="80000"/>
              </a:lnSpc>
              <a:spcAft>
                <a:spcPts val="0"/>
              </a:spcAft>
              <a:buFont typeface="Wingdings" pitchFamily="2" charset="2"/>
              <a:buNone/>
              <a:defRPr/>
            </a:pPr>
            <a:endParaRPr lang="tr-TR" sz="2600" dirty="0" smtClean="0">
              <a:solidFill>
                <a:schemeClr val="accent2"/>
              </a:solidFill>
            </a:endParaRPr>
          </a:p>
          <a:p>
            <a:pPr algn="just" eaLnBrk="1" fontAlgn="auto" hangingPunct="1">
              <a:lnSpc>
                <a:spcPct val="80000"/>
              </a:lnSpc>
              <a:spcAft>
                <a:spcPts val="0"/>
              </a:spcAft>
              <a:buFont typeface="Wingdings" pitchFamily="2" charset="2"/>
              <a:buNone/>
              <a:defRPr/>
            </a:pPr>
            <a:r>
              <a:rPr lang="tr-TR" sz="2600" dirty="0" smtClean="0"/>
              <a:t>Bilindiği üzere, T.C. Anayasasının 129 uncu maddesinde “... Memurlar ve diğer kamu görevlileri ile kamu kurumu niteliğindeki meslek kuruluşları ve bunların üst kuruluşları mensuplarına savunma hakkı tanınmadıkça disiplin cezası verilemez. ...”, 657 Sayılı Devlet Memurları Kanununun 130 uncu maddesinin birinci fıkrasında da “Devlet memurları hakkında savunması alınmadan disiplin cezası verilemez. Soruşturmayı yapanın (buradaki “soruşturmayı yapanın” ifadesinden cezayı verecek disiplin amiri ya da disiplin kurulu anlaşılır.) veya yetkili Disiplin Kurulunun yedi günden az olmamak üzere verdiği süre içinde veya belirtilen bir tarihte savunmasını yapmayan memur, savunma hakkından vazgeçmiş sayılır” hükümlerine yer verilmiştir.</a:t>
            </a:r>
          </a:p>
          <a:p>
            <a:pPr algn="just" eaLnBrk="1" fontAlgn="auto" hangingPunct="1">
              <a:lnSpc>
                <a:spcPct val="80000"/>
              </a:lnSpc>
              <a:spcAft>
                <a:spcPts val="0"/>
              </a:spcAft>
              <a:buFont typeface="Wingdings" pitchFamily="2" charset="2"/>
              <a:buNone/>
              <a:defRPr/>
            </a:pPr>
            <a:r>
              <a:rPr lang="tr-TR" sz="2600" dirty="0" smtClean="0"/>
              <a:t>Yukarıda belirtilen hükümlerden muhakkiklerin, disiplin soruşturması aşamasında savunma almaları söz konusu olmayıp kusurlu ya da suçlu konumundaki kişilerden yazılı ifade veya ifade zaptı suretiyle bilgi almaları; savunmanın ise soruşturma raporunda teklif edilen disiplin cezasını verecek olan disiplin amiri veya disiplin kurulu tarafından alınması gerekmektedir</a:t>
            </a:r>
            <a:r>
              <a:rPr lang="tr-TR" sz="2000" dirty="0" smtClean="0"/>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a:xfrm>
            <a:off x="251520" y="249447"/>
            <a:ext cx="8676456" cy="6597352"/>
          </a:xfrm>
        </p:spPr>
        <p:txBody>
          <a:bodyPr rtlCol="0">
            <a:normAutofit fontScale="62500" lnSpcReduction="20000"/>
          </a:bodyPr>
          <a:lstStyle/>
          <a:p>
            <a:pPr algn="just" eaLnBrk="1" fontAlgn="auto" hangingPunct="1">
              <a:lnSpc>
                <a:spcPct val="80000"/>
              </a:lnSpc>
              <a:spcAft>
                <a:spcPts val="0"/>
              </a:spcAft>
              <a:buFont typeface="Wingdings" pitchFamily="2" charset="2"/>
              <a:buNone/>
              <a:defRPr/>
            </a:pPr>
            <a:r>
              <a:rPr lang="tr-TR" sz="4200" b="1" dirty="0" smtClean="0">
                <a:solidFill>
                  <a:schemeClr val="accent2"/>
                </a:solidFill>
              </a:rPr>
              <a:t>Devlet memurlarının kesintisiz devamsızlığının hesaplanmasında, Cumartesi Pazar günlerinde görevli olmamaları halinde bugünlerin devamsızlıktan sayılıp sayılmayacağı</a:t>
            </a:r>
          </a:p>
          <a:p>
            <a:pPr eaLnBrk="1" fontAlgn="auto" hangingPunct="1">
              <a:lnSpc>
                <a:spcPct val="80000"/>
              </a:lnSpc>
              <a:spcAft>
                <a:spcPts val="0"/>
              </a:spcAft>
              <a:buFont typeface="Wingdings" pitchFamily="2" charset="2"/>
              <a:buNone/>
              <a:defRPr/>
            </a:pPr>
            <a:endParaRPr lang="tr-TR" sz="4200" dirty="0" smtClean="0">
              <a:solidFill>
                <a:schemeClr val="accent2"/>
              </a:solidFill>
            </a:endParaRPr>
          </a:p>
          <a:p>
            <a:pPr algn="just" eaLnBrk="1" fontAlgn="auto" hangingPunct="1">
              <a:lnSpc>
                <a:spcPct val="80000"/>
              </a:lnSpc>
              <a:spcAft>
                <a:spcPts val="0"/>
              </a:spcAft>
              <a:buFont typeface="Wingdings" pitchFamily="2" charset="2"/>
              <a:buNone/>
              <a:defRPr/>
            </a:pPr>
            <a:r>
              <a:rPr lang="tr-TR" sz="4200" dirty="0" smtClean="0"/>
              <a:t>Bilindiği üzere Ulusal Bayram ve Genel Tatiller Hakkında Kanunun 3 üncü maddesinde </a:t>
            </a:r>
            <a:r>
              <a:rPr lang="tr-TR" sz="4200" b="1" dirty="0" smtClean="0"/>
              <a:t>“Hafta tatili Pazar günüdür. Bu tatil 35 saatten az olmamak üzere Cumartesi günü en geç</a:t>
            </a:r>
            <a:r>
              <a:rPr lang="tr-TR" sz="4200" dirty="0" smtClean="0"/>
              <a:t> </a:t>
            </a:r>
            <a:r>
              <a:rPr lang="tr-TR" sz="4200" b="1" dirty="0" smtClean="0"/>
              <a:t>saat 13.00’den itibaren başlar.</a:t>
            </a:r>
          </a:p>
          <a:p>
            <a:pPr algn="just" eaLnBrk="1" fontAlgn="auto" hangingPunct="1">
              <a:lnSpc>
                <a:spcPct val="80000"/>
              </a:lnSpc>
              <a:spcAft>
                <a:spcPts val="0"/>
              </a:spcAft>
              <a:buFont typeface="Wingdings" pitchFamily="2" charset="2"/>
              <a:buNone/>
              <a:defRPr/>
            </a:pPr>
            <a:r>
              <a:rPr lang="tr-TR" sz="4200" b="1" dirty="0" smtClean="0"/>
              <a:t>394 sayılı Hafta Tatili Kanunu, 657 sayılı Devlet Memurları Kanunu, 926 sayılı Türk Silahlı Kuvvetleri Personel Kanunu, 1475 sayılı İş Kanunu ve diğer kanunlardaki hafta tatili ile ilgili hükümler saklıdır.” </a:t>
            </a:r>
            <a:r>
              <a:rPr lang="tr-TR" sz="4200" dirty="0" smtClean="0"/>
              <a:t>hükmüne yer verilmiştir.</a:t>
            </a:r>
          </a:p>
          <a:p>
            <a:pPr algn="just" eaLnBrk="1" fontAlgn="auto" hangingPunct="1">
              <a:lnSpc>
                <a:spcPct val="80000"/>
              </a:lnSpc>
              <a:spcAft>
                <a:spcPts val="0"/>
              </a:spcAft>
              <a:buFont typeface="Wingdings" pitchFamily="2" charset="2"/>
              <a:buNone/>
              <a:defRPr/>
            </a:pPr>
            <a:r>
              <a:rPr lang="tr-TR" sz="4200" dirty="0" smtClean="0"/>
              <a:t>Ayrıca, Devlet Memurları Kanununun Çalışma saatleri başlıklı 99 uncu maddesinde </a:t>
            </a:r>
            <a:r>
              <a:rPr lang="tr-TR" sz="4200" b="1" dirty="0" smtClean="0"/>
              <a:t>“Memurların haftalık çalışma süresi genel olarak 40 saattir. Bu süre Cumartesi ve Pazar</a:t>
            </a:r>
            <a:r>
              <a:rPr lang="tr-TR" sz="4200" dirty="0" smtClean="0"/>
              <a:t> </a:t>
            </a:r>
            <a:r>
              <a:rPr lang="tr-TR" sz="4200" b="1" dirty="0" smtClean="0"/>
              <a:t>günleri tatil olmak üzere düzenlenir. ...” </a:t>
            </a:r>
            <a:r>
              <a:rPr lang="tr-TR" sz="4200" dirty="0" smtClean="0"/>
              <a:t>denilmektedir.</a:t>
            </a:r>
          </a:p>
          <a:p>
            <a:pPr algn="just" eaLnBrk="1" fontAlgn="auto" hangingPunct="1">
              <a:lnSpc>
                <a:spcPct val="80000"/>
              </a:lnSpc>
              <a:spcAft>
                <a:spcPts val="0"/>
              </a:spcAft>
              <a:buFont typeface="Wingdings" pitchFamily="2" charset="2"/>
              <a:buNone/>
              <a:defRPr/>
            </a:pPr>
            <a:r>
              <a:rPr lang="tr-TR" sz="4200" dirty="0" smtClean="0"/>
              <a:t>Yukarıdaki hükümler birlikte değerlendirildiğinde; her ne kadar Cumartesi ve Pazar günleri memurun görevli olmadığı günler gibi düşünülse de 657 sayılı Devlet Memurları Kanununun 62, 78, 79, 82, izinle ilgili ve diğer maddelerindeki süre hesabında, çalışma günleri arasındaki Cumartesi ve Pazar günleri, Kanunun sayılan maddelerindeki sürelerden sayılmakta ancak, bu sürelerin sonundaki tatil günleri hesaplanmayabilmektedir</a:t>
            </a:r>
            <a:r>
              <a:rPr lang="tr-TR" sz="2000" dirty="0" smtClean="0"/>
              <a:t>..</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250825" y="1135063"/>
            <a:ext cx="8893175" cy="4725987"/>
          </a:xfrm>
          <a:prstGeom prst="rect">
            <a:avLst/>
          </a:prstGeom>
          <a:noFill/>
          <a:ln w="9525" algn="ctr">
            <a:noFill/>
            <a:miter lim="800000"/>
            <a:headEnd/>
            <a:tailEnd/>
          </a:ln>
        </p:spPr>
        <p:txBody>
          <a:bodyPr lIns="92075" tIns="46038" rIns="92075" bIns="46038" anchor="ctr">
            <a:spAutoFit/>
          </a:bodyPr>
          <a:lstStyle/>
          <a:p>
            <a:pPr algn="just" fontAlgn="auto">
              <a:spcBef>
                <a:spcPts val="0"/>
              </a:spcBef>
              <a:spcAft>
                <a:spcPts val="0"/>
              </a:spcAft>
              <a:defRPr/>
            </a:pPr>
            <a:r>
              <a:rPr lang="tr-TR" sz="2500" b="1" dirty="0">
                <a:solidFill>
                  <a:schemeClr val="accent2"/>
                </a:solidFill>
                <a:latin typeface="+mn-lt"/>
                <a:cs typeface="+mn-cs"/>
              </a:rPr>
              <a:t>İl Millî Eğitim Müdür Yardımcıları, İlçe Millî Eğitim Müdürü, İl ve İlçe Millî Eğitim Şube Müdürleri Maarif </a:t>
            </a:r>
            <a:r>
              <a:rPr lang="tr-TR" sz="2500" b="1" dirty="0" smtClean="0">
                <a:solidFill>
                  <a:schemeClr val="accent2"/>
                </a:solidFill>
                <a:latin typeface="+mn-lt"/>
                <a:cs typeface="+mn-cs"/>
              </a:rPr>
              <a:t>Müfettişlerine </a:t>
            </a:r>
            <a:r>
              <a:rPr lang="tr-TR" sz="2500" b="1" dirty="0">
                <a:solidFill>
                  <a:schemeClr val="accent2"/>
                </a:solidFill>
                <a:latin typeface="+mn-lt"/>
                <a:cs typeface="+mn-cs"/>
              </a:rPr>
              <a:t>“Kademe İlerlemesinin Durdurulması” cezası teklifi getirilmesi halinde durumlarının İl Disiplin Kurulu’nda mı, İl Millî Eğitim Disiplin Kurulu’nda mı görüşüleceği…</a:t>
            </a:r>
          </a:p>
          <a:p>
            <a:pPr fontAlgn="auto">
              <a:spcBef>
                <a:spcPts val="0"/>
              </a:spcBef>
              <a:spcAft>
                <a:spcPts val="0"/>
              </a:spcAft>
              <a:defRPr/>
            </a:pPr>
            <a:endParaRPr lang="tr-TR" sz="2500" dirty="0">
              <a:solidFill>
                <a:schemeClr val="accent2"/>
              </a:solidFill>
              <a:latin typeface="+mn-lt"/>
              <a:cs typeface="+mn-cs"/>
            </a:endParaRPr>
          </a:p>
          <a:p>
            <a:pPr algn="just" fontAlgn="auto">
              <a:spcBef>
                <a:spcPts val="0"/>
              </a:spcBef>
              <a:spcAft>
                <a:spcPts val="0"/>
              </a:spcAft>
              <a:defRPr/>
            </a:pPr>
            <a:r>
              <a:rPr lang="tr-TR" sz="2500" dirty="0">
                <a:latin typeface="+mn-lt"/>
                <a:cs typeface="+mn-cs"/>
              </a:rPr>
              <a:t>Bilindiği üzere, Disiplin Kurulları ve Disiplin Amirleri Hakkında Yönetmeliğin “Kurulların Görev Alanı” ile ilgili 8’inci maddesinde: “Başbakanlık ve Bakanlıklar ile bunların bağlı kuruluşlarında görevli memurların kademe ilerlemesinin durdurulması cezası ile ilgili işleri memurların bağlı oldukları kurumların disiplin kurullarınca karara bağlanır</a:t>
            </a:r>
            <a:r>
              <a:rPr lang="tr-TR" sz="2600" dirty="0">
                <a:latin typeface="+mn-lt"/>
                <a:cs typeface="+mn-cs"/>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3 Dikdörtgen"/>
          <p:cNvSpPr>
            <a:spLocks noChangeArrowheads="1"/>
          </p:cNvSpPr>
          <p:nvPr/>
        </p:nvSpPr>
        <p:spPr bwMode="auto">
          <a:xfrm>
            <a:off x="323528" y="404664"/>
            <a:ext cx="8604448" cy="6632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tr-TR" altLang="tr-TR" sz="2500" dirty="0">
                <a:latin typeface="Arial" charset="0"/>
              </a:rPr>
              <a:t>Ancak, bu kurumların illerde görevli memurlarından Bakanlar Kurulu kararı veya ortak kararla atananlar dışındakilerin aynı disiplin cezası ile ilgili işleri hakkında karar verme yetkisi ilgili İl Disiplin Kuruluna; illerde Millî Eğitim Bakanlığına bağlı teşkilatta görevli öğretmen, yönetici, uzman ve uzman yardımcısı ile gezici öğretmenlerin kademe ilerlemesinin durdurulması cezası ile ilgili işleri hakkında karar verme yetkisi ise ilgili İl Millî Eğitim Disiplin Kuruluna aittir.” denilmektedir. </a:t>
            </a:r>
          </a:p>
          <a:p>
            <a:pPr algn="just" eaLnBrk="1" hangingPunct="1">
              <a:spcBef>
                <a:spcPct val="0"/>
              </a:spcBef>
              <a:buFontTx/>
              <a:buNone/>
            </a:pPr>
            <a:r>
              <a:rPr lang="tr-TR" altLang="tr-TR" sz="2500" dirty="0">
                <a:latin typeface="Arial" charset="0"/>
              </a:rPr>
              <a:t>Yukarıdaki madde hükmünden, Bakanlığımızın ildeki yöneticileri arasında bir ayırım yapılmadığından; İl Millî Eğitim Müdür Yardımcıları, İlçe Millî Eğitim Müdürü, İl ve İlçe Millî Eğitim Şube Müdürlerinin kademe ilerlemesinin durdurulması cezasına ait işlemlerin İl Millî Eğitim Disiplin kurulunda, Maarif Müfettişlerine getirilen kademe ilerlemesinin durdurulması cezası teklifi ile ilgili işlemlerin ise İl Disiplin kurulunda görüşüleceği düşünülmektedir.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3"/>
          <p:cNvSpPr>
            <a:spLocks noGrp="1" noChangeArrowheads="1"/>
          </p:cNvSpPr>
          <p:nvPr>
            <p:ph type="body" idx="1"/>
          </p:nvPr>
        </p:nvSpPr>
        <p:spPr>
          <a:xfrm>
            <a:off x="251520" y="332656"/>
            <a:ext cx="8676456" cy="6264994"/>
          </a:xfrm>
        </p:spPr>
        <p:txBody>
          <a:bodyPr/>
          <a:lstStyle/>
          <a:p>
            <a:pPr algn="just" eaLnBrk="1" hangingPunct="1">
              <a:lnSpc>
                <a:spcPct val="80000"/>
              </a:lnSpc>
              <a:buFont typeface="Wingdings" pitchFamily="2" charset="2"/>
              <a:buNone/>
            </a:pPr>
            <a:r>
              <a:rPr lang="tr-TR" altLang="tr-TR" sz="2600" b="1" dirty="0" smtClean="0">
                <a:solidFill>
                  <a:schemeClr val="accent2"/>
                </a:solidFill>
              </a:rPr>
              <a:t>Yüksek disiplin kurulunun, Devlet memurluğundan çıkarma cezasını kabul etmesi halinde, Kurul kararının; gerek atamaya yetkili amirin Bakan olduğu memurlar, gerekse atamaya yetkili amirin vali olduğu memurlar açısından, Bakan onayına sunulup sunulmayacağı</a:t>
            </a:r>
            <a:endParaRPr lang="tr-TR" altLang="tr-TR" sz="2600" dirty="0" smtClean="0">
              <a:solidFill>
                <a:schemeClr val="accent2"/>
              </a:solidFill>
            </a:endParaRPr>
          </a:p>
          <a:p>
            <a:pPr algn="just" eaLnBrk="1" hangingPunct="1">
              <a:lnSpc>
                <a:spcPct val="80000"/>
              </a:lnSpc>
              <a:buFont typeface="Wingdings" pitchFamily="2" charset="2"/>
              <a:buNone/>
            </a:pPr>
            <a:r>
              <a:rPr lang="tr-TR" altLang="tr-TR" sz="2600" dirty="0" smtClean="0"/>
              <a:t>Bilindiği üzere, 657 sayılı Devlet Memurları Kanununun 126 </a:t>
            </a:r>
            <a:r>
              <a:rPr lang="tr-TR" altLang="tr-TR" sz="2600" dirty="0" err="1" smtClean="0"/>
              <a:t>ncı</a:t>
            </a:r>
            <a:r>
              <a:rPr lang="tr-TR" altLang="tr-TR" sz="2600" dirty="0" smtClean="0"/>
              <a:t> maddesinin ikinci fıkrasında </a:t>
            </a:r>
            <a:r>
              <a:rPr lang="tr-TR" altLang="tr-TR" sz="2600" b="1" dirty="0" smtClean="0"/>
              <a:t>“Devlet memurluğundan çıkarma cezası amirlerin bu yoldaki isteği üzerine, memurun bağlı bulunduğu kurumun yüksek disiplin kurulu kararı ile verilir.”</a:t>
            </a:r>
            <a:r>
              <a:rPr lang="tr-TR" altLang="tr-TR" sz="2600" dirty="0" smtClean="0"/>
              <a:t> denilmektedir.</a:t>
            </a:r>
          </a:p>
          <a:p>
            <a:pPr algn="just" eaLnBrk="1" hangingPunct="1">
              <a:lnSpc>
                <a:spcPct val="80000"/>
              </a:lnSpc>
              <a:buFont typeface="Wingdings" pitchFamily="2" charset="2"/>
              <a:buNone/>
            </a:pPr>
            <a:r>
              <a:rPr lang="tr-TR" altLang="tr-TR" sz="2600" dirty="0" smtClean="0"/>
              <a:t>Disiplin Kurulları ve Disiplin Amirleri Hakkında Yönetmeliğin 15 inci maddesinde ise, </a:t>
            </a:r>
            <a:r>
              <a:rPr lang="tr-TR" altLang="tr-TR" sz="2600" b="1" dirty="0" smtClean="0"/>
              <a:t>“... Memuriyetten çıkarma cezasına ilişkin Yüksek Disiplin Kurulu Kararı Kurul Başkanı</a:t>
            </a:r>
            <a:r>
              <a:rPr lang="tr-TR" altLang="tr-TR" sz="2600" dirty="0" smtClean="0"/>
              <a:t> </a:t>
            </a:r>
            <a:r>
              <a:rPr lang="tr-TR" altLang="tr-TR" sz="2600" b="1" dirty="0" smtClean="0"/>
              <a:t>tarafından en geç kararların verildiği tarihi izleyen 15 gün içinde ilgililere tebliğ olunur.”</a:t>
            </a:r>
            <a:r>
              <a:rPr lang="tr-TR" altLang="tr-TR" sz="2600" dirty="0" smtClean="0"/>
              <a:t> denilmektedir.</a:t>
            </a:r>
          </a:p>
          <a:p>
            <a:pPr algn="just" eaLnBrk="1" hangingPunct="1">
              <a:lnSpc>
                <a:spcPct val="80000"/>
              </a:lnSpc>
              <a:buFont typeface="Wingdings" pitchFamily="2" charset="2"/>
              <a:buNone/>
            </a:pPr>
            <a:r>
              <a:rPr lang="tr-TR" altLang="tr-TR" sz="2600" dirty="0" smtClean="0"/>
              <a:t>Bu itibarla, Yüksek Disiplin Kurulu tarafından verilen Devlet memurluğundan çıkarma cezalarının, Bakan onayına sunulmadan Kurul Başkanı tarafından ilgiliye tebliğ edilmesi gerektiği mütalâa edilmektedir.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Sözleşmeli Personel:</a:t>
            </a:r>
            <a:endParaRPr lang="tr-TR" dirty="0"/>
          </a:p>
        </p:txBody>
      </p:sp>
      <p:sp>
        <p:nvSpPr>
          <p:cNvPr id="3" name="İçerik Yer Tutucusu 2"/>
          <p:cNvSpPr>
            <a:spLocks noGrp="1"/>
          </p:cNvSpPr>
          <p:nvPr>
            <p:ph idx="1"/>
          </p:nvPr>
        </p:nvSpPr>
        <p:spPr/>
        <p:txBody>
          <a:bodyPr/>
          <a:lstStyle/>
          <a:p>
            <a:pPr algn="just"/>
            <a:r>
              <a:rPr lang="tr-TR" dirty="0" smtClean="0"/>
              <a:t>657 </a:t>
            </a:r>
            <a:r>
              <a:rPr lang="tr-TR" dirty="0"/>
              <a:t>sayılı Kanuna tabi olan ve bu Kanunun 4/B maddesi kapsamında yer alan işlerde geçici olarak çalıştırılan, işçi sayılmayan kamu hizmeti görevlisidir.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966419701"/>
      </p:ext>
    </p:extLst>
  </p:cSld>
  <p:clrMapOvr>
    <a:masterClrMapping/>
  </p:clrMapOvr>
  <p:transition spd="slow">
    <p:wipe dir="u"/>
  </p:transition>
</p:sld>
</file>

<file path=ppt/slides/slide2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Text Box 3"/>
          <p:cNvSpPr txBox="1">
            <a:spLocks noChangeArrowheads="1"/>
          </p:cNvSpPr>
          <p:nvPr/>
        </p:nvSpPr>
        <p:spPr bwMode="auto">
          <a:xfrm>
            <a:off x="1042988" y="1196975"/>
            <a:ext cx="7416800" cy="1107996"/>
          </a:xfrm>
          <a:prstGeom prst="rect">
            <a:avLst/>
          </a:prstGeom>
          <a:noFill/>
          <a:ln w="12700" cap="sq">
            <a:noFill/>
            <a:miter lim="800000"/>
            <a:headEnd type="none" w="sm" len="sm"/>
            <a:tailEnd type="none" w="sm" len="sm"/>
          </a:ln>
        </p:spPr>
        <p:txBody>
          <a:bodyPr>
            <a:spAutoFit/>
          </a:bodyPr>
          <a:lstStyle/>
          <a:p>
            <a:pPr algn="ctr" fontAlgn="auto">
              <a:spcBef>
                <a:spcPts val="0"/>
              </a:spcBef>
              <a:spcAft>
                <a:spcPts val="0"/>
              </a:spcAft>
              <a:defRPr/>
            </a:pPr>
            <a:r>
              <a:rPr lang="tr-TR" sz="6600" b="1" dirty="0">
                <a:solidFill>
                  <a:schemeClr val="tx1">
                    <a:lumMod val="65000"/>
                  </a:schemeClr>
                </a:solidFill>
                <a:latin typeface="+mn-lt"/>
                <a:cs typeface="+mn-cs"/>
              </a:rPr>
              <a:t>Başarılar </a:t>
            </a:r>
            <a:r>
              <a:rPr lang="tr-TR" sz="6600" b="1" dirty="0" smtClean="0">
                <a:solidFill>
                  <a:schemeClr val="tx1">
                    <a:lumMod val="65000"/>
                  </a:schemeClr>
                </a:solidFill>
                <a:latin typeface="+mn-lt"/>
                <a:cs typeface="+mn-cs"/>
              </a:rPr>
              <a:t>Dilerim</a:t>
            </a:r>
            <a:endParaRPr lang="tr-TR" sz="6600" b="1" dirty="0">
              <a:solidFill>
                <a:schemeClr val="tx1">
                  <a:lumMod val="65000"/>
                </a:schemeClr>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Denetim / Genel Denetim:</a:t>
            </a:r>
            <a:endParaRPr lang="tr-TR" dirty="0"/>
          </a:p>
        </p:txBody>
      </p:sp>
      <p:sp>
        <p:nvSpPr>
          <p:cNvPr id="3" name="İçerik Yer Tutucusu 2"/>
          <p:cNvSpPr>
            <a:spLocks noGrp="1"/>
          </p:cNvSpPr>
          <p:nvPr>
            <p:ph idx="1"/>
          </p:nvPr>
        </p:nvSpPr>
        <p:spPr/>
        <p:txBody>
          <a:bodyPr>
            <a:normAutofit/>
          </a:bodyPr>
          <a:lstStyle/>
          <a:p>
            <a:pPr algn="just"/>
            <a:r>
              <a:rPr lang="tr-TR" dirty="0" smtClean="0"/>
              <a:t>Kamu </a:t>
            </a:r>
            <a:r>
              <a:rPr lang="tr-TR" dirty="0"/>
              <a:t>kurum ve kuruluşunun, Devletin gözetim ve denetimi altında bulundurulan kuruluşun, tüzel kişilerin yıllık veya dönemsel faaliyetlerinin tümünün veya belirlenen kısımlarının, yetkili makam veya merciin onayı veya emri üzerine, yetkili görevlilerce mevzuata uygunluk ve yerindelik, verimlilik yönlerinden araştırılması, incelenmesi ve irdelenmesi faaliyetlerinin bütünüdür.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482749379"/>
      </p:ext>
    </p:extLst>
  </p:cSld>
  <p:clrMapOvr>
    <a:masterClrMapping/>
  </p:clrMapOvr>
  <p:transition spd="slow">
    <p:wipe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İnceleme:</a:t>
            </a:r>
            <a:endParaRPr lang="tr-TR" dirty="0"/>
          </a:p>
        </p:txBody>
      </p:sp>
      <p:sp>
        <p:nvSpPr>
          <p:cNvPr id="3" name="İçerik Yer Tutucusu 2"/>
          <p:cNvSpPr>
            <a:spLocks noGrp="1"/>
          </p:cNvSpPr>
          <p:nvPr>
            <p:ph idx="1"/>
          </p:nvPr>
        </p:nvSpPr>
        <p:spPr/>
        <p:txBody>
          <a:bodyPr/>
          <a:lstStyle/>
          <a:p>
            <a:pPr algn="just"/>
            <a:r>
              <a:rPr lang="tr-TR" dirty="0" smtClean="0"/>
              <a:t>Yetkili</a:t>
            </a:r>
            <a:r>
              <a:rPr lang="tr-TR" b="1" dirty="0" smtClean="0"/>
              <a:t> </a:t>
            </a:r>
            <a:r>
              <a:rPr lang="tr-TR" dirty="0"/>
              <a:t>makam</a:t>
            </a:r>
            <a:r>
              <a:rPr lang="tr-TR" b="1" dirty="0"/>
              <a:t> </a:t>
            </a:r>
            <a:r>
              <a:rPr lang="tr-TR" dirty="0"/>
              <a:t>veya mercilerin onay ve emirleri üzerine, ilgili görevliler tarafından gerçekleştirilen, ihbara veya şikayete konu olan hususların açıklığa kavuşturulması çalışmalarının ya da denetim çalışmaları sırasında belirlenen bazı durumların, aksaklık ve noksanlıkların ilgili mevzuat yönünden irdelenmesi ve değerlendirilmesi çalışmalarının bütünüdür.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625889846"/>
      </p:ext>
    </p:extLst>
  </p:cSld>
  <p:clrMapOvr>
    <a:masterClrMapping/>
  </p:clrMapOvr>
  <p:transition spd="slow">
    <p:wipe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Ön İnceleme:</a:t>
            </a:r>
            <a:endParaRPr lang="tr-TR" dirty="0"/>
          </a:p>
        </p:txBody>
      </p:sp>
      <p:sp>
        <p:nvSpPr>
          <p:cNvPr id="3" name="İçerik Yer Tutucusu 2"/>
          <p:cNvSpPr>
            <a:spLocks noGrp="1"/>
          </p:cNvSpPr>
          <p:nvPr>
            <p:ph idx="1"/>
          </p:nvPr>
        </p:nvSpPr>
        <p:spPr/>
        <p:txBody>
          <a:bodyPr/>
          <a:lstStyle/>
          <a:p>
            <a:pPr algn="just"/>
            <a:r>
              <a:rPr lang="tr-TR" dirty="0" smtClean="0"/>
              <a:t>Yetkili </a:t>
            </a:r>
            <a:r>
              <a:rPr lang="tr-TR" dirty="0"/>
              <a:t>merci tarafından 4483 sayılı Kanunda belirtilen usul ve esaslar dahilinde yapılan/yaptırılan inceleme ve soruşturma çalışmalarının bütünüdür.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4259431937"/>
      </p:ext>
    </p:extLst>
  </p:cSld>
  <p:clrMapOvr>
    <a:masterClrMapping/>
  </p:clrMapOvr>
  <p:transition spd="slow">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Hak:</a:t>
            </a:r>
            <a:endParaRPr lang="tr-TR" dirty="0"/>
          </a:p>
        </p:txBody>
      </p:sp>
      <p:sp>
        <p:nvSpPr>
          <p:cNvPr id="3" name="İçerik Yer Tutucusu 2"/>
          <p:cNvSpPr>
            <a:spLocks noGrp="1"/>
          </p:cNvSpPr>
          <p:nvPr>
            <p:ph idx="1"/>
          </p:nvPr>
        </p:nvSpPr>
        <p:spPr/>
        <p:txBody>
          <a:bodyPr>
            <a:normAutofit/>
          </a:bodyPr>
          <a:lstStyle/>
          <a:p>
            <a:pPr algn="just"/>
            <a:r>
              <a:rPr lang="tr-TR" dirty="0" smtClean="0"/>
              <a:t>Hukuk </a:t>
            </a:r>
            <a:r>
              <a:rPr lang="tr-TR" dirty="0"/>
              <a:t>kuralları tarafından kişilere tanınan ve belirli bazı eylemlerin yapılmasına müsaadeyi gerektiren bir kudret, bir yetkidir. </a:t>
            </a:r>
            <a:endParaRPr lang="tr-TR" dirty="0" smtClean="0"/>
          </a:p>
          <a:p>
            <a:pPr algn="just"/>
            <a:r>
              <a:rPr lang="tr-TR" dirty="0" smtClean="0"/>
              <a:t>Kişilere </a:t>
            </a:r>
            <a:r>
              <a:rPr lang="tr-TR" dirty="0"/>
              <a:t>hukuk tarafından verilmiş olan bu çeşit yetkilere “</a:t>
            </a:r>
            <a:r>
              <a:rPr lang="tr-TR" dirty="0" smtClean="0"/>
              <a:t>hak” denir. </a:t>
            </a:r>
          </a:p>
          <a:p>
            <a:pPr algn="just"/>
            <a:r>
              <a:rPr lang="tr-TR" dirty="0" smtClean="0"/>
              <a:t>Hak</a:t>
            </a:r>
            <a:r>
              <a:rPr lang="tr-TR" dirty="0"/>
              <a:t>;</a:t>
            </a:r>
            <a:r>
              <a:rPr lang="tr-TR" b="1" dirty="0"/>
              <a:t> </a:t>
            </a:r>
            <a:r>
              <a:rPr lang="tr-TR" dirty="0"/>
              <a:t>hukuk düzeni tarafından kişilere tanınan yetkidir</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936446944"/>
      </p:ext>
    </p:extLst>
  </p:cSld>
  <p:clrMapOvr>
    <a:masterClrMapping/>
  </p:clrMapOvr>
  <p:transition spd="slow">
    <p:wipe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Tevsi-i Tahkikat:</a:t>
            </a:r>
            <a:endParaRPr lang="tr-TR" dirty="0"/>
          </a:p>
        </p:txBody>
      </p:sp>
      <p:sp>
        <p:nvSpPr>
          <p:cNvPr id="3" name="İçerik Yer Tutucusu 2"/>
          <p:cNvSpPr>
            <a:spLocks noGrp="1"/>
          </p:cNvSpPr>
          <p:nvPr>
            <p:ph idx="1"/>
          </p:nvPr>
        </p:nvSpPr>
        <p:spPr/>
        <p:txBody>
          <a:bodyPr/>
          <a:lstStyle/>
          <a:p>
            <a:pPr algn="just"/>
            <a:r>
              <a:rPr lang="tr-TR" dirty="0" smtClean="0"/>
              <a:t>Yeni </a:t>
            </a:r>
            <a:r>
              <a:rPr lang="tr-TR" dirty="0"/>
              <a:t>çıkan bazı olgular nedeniyle, yapılmış olan tahkikatın genişletilmesi ve  derinleştirilmesi halidir.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663901181"/>
      </p:ext>
    </p:extLst>
  </p:cSld>
  <p:clrMapOvr>
    <a:masterClrMapping/>
  </p:clrMapOvr>
  <p:transition spd="slow">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Soruşturma:</a:t>
            </a:r>
            <a:endParaRPr lang="tr-TR" dirty="0"/>
          </a:p>
        </p:txBody>
      </p:sp>
      <p:sp>
        <p:nvSpPr>
          <p:cNvPr id="3" name="İçerik Yer Tutucusu 2"/>
          <p:cNvSpPr>
            <a:spLocks noGrp="1"/>
          </p:cNvSpPr>
          <p:nvPr>
            <p:ph idx="1"/>
          </p:nvPr>
        </p:nvSpPr>
        <p:spPr/>
        <p:txBody>
          <a:bodyPr/>
          <a:lstStyle/>
          <a:p>
            <a:pPr algn="just"/>
            <a:r>
              <a:rPr lang="tr-TR" dirty="0" smtClean="0"/>
              <a:t>Kanuna </a:t>
            </a:r>
            <a:r>
              <a:rPr lang="tr-TR" dirty="0"/>
              <a:t>göre yetkili mercilerce suç şüphesinin öğrenilmesinden iddianamenin kabulüne kadar geçen evrede yürütülen iş ve işlemlerdir. (CMK md:2)</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851574577"/>
      </p:ext>
    </p:extLst>
  </p:cSld>
  <p:clrMapOvr>
    <a:masterClrMapping/>
  </p:clrMapOvr>
  <p:transition spd="slow">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İfade Alma:</a:t>
            </a:r>
            <a:endParaRPr lang="tr-TR" dirty="0"/>
          </a:p>
        </p:txBody>
      </p:sp>
      <p:sp>
        <p:nvSpPr>
          <p:cNvPr id="3" name="İçerik Yer Tutucusu 2"/>
          <p:cNvSpPr>
            <a:spLocks noGrp="1"/>
          </p:cNvSpPr>
          <p:nvPr>
            <p:ph idx="1"/>
          </p:nvPr>
        </p:nvSpPr>
        <p:spPr/>
        <p:txBody>
          <a:bodyPr>
            <a:normAutofit fontScale="92500"/>
          </a:bodyPr>
          <a:lstStyle/>
          <a:p>
            <a:pPr algn="just" hangingPunct="0"/>
            <a:r>
              <a:rPr lang="tr-TR" dirty="0" smtClean="0"/>
              <a:t>(</a:t>
            </a:r>
            <a:r>
              <a:rPr lang="tr-TR" dirty="0"/>
              <a:t>1)</a:t>
            </a:r>
            <a:r>
              <a:rPr lang="tr-TR" b="1" dirty="0"/>
              <a:t> </a:t>
            </a:r>
            <a:r>
              <a:rPr lang="tr-TR" dirty="0"/>
              <a:t>Şüphelinin kolluk görevlileri veya Cumhuriyet savcısı tarafından soruşturma konusu suçla ilgili olarak dinlenmesi işlemidir. (CMK md:2)</a:t>
            </a:r>
          </a:p>
          <a:p>
            <a:pPr algn="just" hangingPunct="0"/>
            <a:r>
              <a:rPr lang="tr-TR" dirty="0" smtClean="0"/>
              <a:t>(</a:t>
            </a:r>
            <a:r>
              <a:rPr lang="tr-TR" dirty="0"/>
              <a:t>2) Hakkında bazı iddialar ileri sürülen veya bazı konular dolayısıyla hakkında şikayette bulunulan </a:t>
            </a:r>
            <a:r>
              <a:rPr lang="tr-TR" dirty="0" smtClean="0"/>
              <a:t>memurun / kamu </a:t>
            </a:r>
            <a:r>
              <a:rPr lang="tr-TR" dirty="0"/>
              <a:t>görevlisinin </a:t>
            </a:r>
            <a:r>
              <a:rPr lang="tr-TR" u="sng" dirty="0"/>
              <a:t>disiplin soruşturmasına</a:t>
            </a:r>
            <a:r>
              <a:rPr lang="tr-TR" dirty="0"/>
              <a:t> konu olan hususlarda </a:t>
            </a:r>
            <a:r>
              <a:rPr lang="tr-TR" dirty="0" smtClean="0"/>
              <a:t>müfettiş / muhakkik </a:t>
            </a:r>
            <a:r>
              <a:rPr lang="tr-TR" dirty="0"/>
              <a:t>tarafından </a:t>
            </a:r>
            <a:r>
              <a:rPr lang="tr-TR" dirty="0" smtClean="0"/>
              <a:t>dinlenmesi / açıklamalarının </a:t>
            </a:r>
            <a:r>
              <a:rPr lang="tr-TR" dirty="0"/>
              <a:t>alınması işlemidir. </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99173749"/>
      </p:ext>
    </p:extLst>
  </p:cSld>
  <p:clrMapOvr>
    <a:masterClrMapping/>
  </p:clrMapOvr>
  <p:transition spd="slow">
    <p:wipe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Savunma Alınma:</a:t>
            </a:r>
            <a:endParaRPr lang="tr-TR" dirty="0"/>
          </a:p>
        </p:txBody>
      </p:sp>
      <p:sp>
        <p:nvSpPr>
          <p:cNvPr id="3" name="İçerik Yer Tutucusu 2"/>
          <p:cNvSpPr>
            <a:spLocks noGrp="1"/>
          </p:cNvSpPr>
          <p:nvPr>
            <p:ph idx="1"/>
          </p:nvPr>
        </p:nvSpPr>
        <p:spPr/>
        <p:txBody>
          <a:bodyPr/>
          <a:lstStyle/>
          <a:p>
            <a:pPr algn="just"/>
            <a:r>
              <a:rPr lang="tr-TR" dirty="0" smtClean="0"/>
              <a:t>Hakkında </a:t>
            </a:r>
            <a:r>
              <a:rPr lang="tr-TR" u="sng" dirty="0"/>
              <a:t>disiplin soruşturması</a:t>
            </a:r>
            <a:r>
              <a:rPr lang="tr-TR" dirty="0"/>
              <a:t> raporu düzenlenmiş memurun/kamu görevlisinin, ortaya konulan, doğrulanan fiil ve halleri ile ilgili açıklamalarının yazılı olarak yetkili disiplin amiri veya disiplin kurulu tarafından istenilmesi işlemidir.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962739982"/>
      </p:ext>
    </p:extLst>
  </p:cSld>
  <p:clrMapOvr>
    <a:masterClrMapping/>
  </p:clrMapOvr>
  <p:transition spd="slow">
    <p:wipe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Tanık:</a:t>
            </a:r>
            <a:endParaRPr lang="tr-TR" dirty="0"/>
          </a:p>
        </p:txBody>
      </p:sp>
      <p:sp>
        <p:nvSpPr>
          <p:cNvPr id="3" name="İçerik Yer Tutucusu 2"/>
          <p:cNvSpPr>
            <a:spLocks noGrp="1"/>
          </p:cNvSpPr>
          <p:nvPr>
            <p:ph idx="1"/>
          </p:nvPr>
        </p:nvSpPr>
        <p:spPr/>
        <p:txBody>
          <a:bodyPr>
            <a:normAutofit fontScale="92500" lnSpcReduction="10000"/>
          </a:bodyPr>
          <a:lstStyle/>
          <a:p>
            <a:pPr algn="just" hangingPunct="0"/>
            <a:r>
              <a:rPr lang="tr-TR" b="1" dirty="0"/>
              <a:t>Tanık: </a:t>
            </a:r>
            <a:r>
              <a:rPr lang="tr-TR" dirty="0"/>
              <a:t> Ceza ve/veya hukuk  davasında bilgisine, görgüsüne başvurulan üçüncü şahıstır. Davanın tarafları  tanık olamaz. </a:t>
            </a:r>
          </a:p>
          <a:p>
            <a:pPr algn="just" hangingPunct="0"/>
            <a:r>
              <a:rPr lang="tr-TR" b="1" dirty="0"/>
              <a:t>Tanık</a:t>
            </a:r>
            <a:r>
              <a:rPr lang="tr-TR" dirty="0"/>
              <a:t>: Gördüğünü ve bildiğini anlatan, bilgi veren kimsedir.</a:t>
            </a:r>
          </a:p>
          <a:p>
            <a:pPr algn="just"/>
            <a:r>
              <a:rPr lang="tr-TR" b="1" dirty="0"/>
              <a:t>Tanık</a:t>
            </a:r>
            <a:r>
              <a:rPr lang="tr-TR" dirty="0"/>
              <a:t> </a:t>
            </a:r>
            <a:r>
              <a:rPr lang="tr-TR" b="1" dirty="0"/>
              <a:t>(Şahit):</a:t>
            </a:r>
            <a:r>
              <a:rPr lang="tr-TR" dirty="0"/>
              <a:t> Tanıklık (şahadet) eden kimse; yargılamada bir olay hakkında görgüsüne veya bilgisine başvurulan kimse; bir olayın vuku bulduğunu (olduğunu) gören kimse; olay veya işlem sırasında hazır bulunan kimse.</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117728047"/>
      </p:ext>
    </p:extLst>
  </p:cSld>
  <p:clrMapOvr>
    <a:masterClrMapping/>
  </p:clrMapOvr>
  <p:transition spd="slow">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Müşteki (Şikayetçi, Yakınıcı):</a:t>
            </a:r>
            <a:endParaRPr lang="tr-TR" dirty="0"/>
          </a:p>
        </p:txBody>
      </p:sp>
      <p:sp>
        <p:nvSpPr>
          <p:cNvPr id="3" name="İçerik Yer Tutucusu 2"/>
          <p:cNvSpPr>
            <a:spLocks noGrp="1"/>
          </p:cNvSpPr>
          <p:nvPr>
            <p:ph idx="1"/>
          </p:nvPr>
        </p:nvSpPr>
        <p:spPr/>
        <p:txBody>
          <a:bodyPr/>
          <a:lstStyle/>
          <a:p>
            <a:pPr algn="just"/>
            <a:r>
              <a:rPr lang="tr-TR" dirty="0" smtClean="0"/>
              <a:t>Bir </a:t>
            </a:r>
            <a:r>
              <a:rPr lang="tr-TR" dirty="0"/>
              <a:t>suçtan zarar görmesine rağmen, zarar ve ziyan tazminini istemeden durumu ilgili makam ve mercilere bildiren kimsedir.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135723139"/>
      </p:ext>
    </p:extLst>
  </p:cSld>
  <p:clrMapOvr>
    <a:masterClrMapping/>
  </p:clrMapOvr>
  <p:transition spd="slow">
    <p:wipe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Suç:</a:t>
            </a:r>
            <a:endParaRPr lang="tr-TR" dirty="0"/>
          </a:p>
        </p:txBody>
      </p:sp>
      <p:sp>
        <p:nvSpPr>
          <p:cNvPr id="3" name="İçerik Yer Tutucusu 2"/>
          <p:cNvSpPr>
            <a:spLocks noGrp="1"/>
          </p:cNvSpPr>
          <p:nvPr>
            <p:ph idx="1"/>
          </p:nvPr>
        </p:nvSpPr>
        <p:spPr/>
        <p:txBody>
          <a:bodyPr/>
          <a:lstStyle/>
          <a:p>
            <a:pPr algn="just" hangingPunct="0"/>
            <a:r>
              <a:rPr lang="tr-TR" dirty="0" smtClean="0"/>
              <a:t>Hukuk</a:t>
            </a:r>
            <a:r>
              <a:rPr lang="tr-TR" b="1" dirty="0" smtClean="0"/>
              <a:t> </a:t>
            </a:r>
            <a:r>
              <a:rPr lang="tr-TR" dirty="0"/>
              <a:t>kurallarının yasakladığı ve yapılmasına veya yapılmamasına cezai yaptırım (müeyyide) bağladığı eylemdir. Cezai nitelikte hukuka aykırı fiildir. </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055564149"/>
      </p:ext>
    </p:extLst>
  </p:cSld>
  <p:clrMapOvr>
    <a:masterClrMapping/>
  </p:clrMapOvr>
  <p:transition spd="slow">
    <p:wipe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Fail:</a:t>
            </a:r>
            <a:endParaRPr lang="tr-TR" dirty="0"/>
          </a:p>
        </p:txBody>
      </p:sp>
      <p:sp>
        <p:nvSpPr>
          <p:cNvPr id="3" name="İçerik Yer Tutucusu 2"/>
          <p:cNvSpPr>
            <a:spLocks noGrp="1"/>
          </p:cNvSpPr>
          <p:nvPr>
            <p:ph idx="1"/>
          </p:nvPr>
        </p:nvSpPr>
        <p:spPr/>
        <p:txBody>
          <a:bodyPr/>
          <a:lstStyle/>
          <a:p>
            <a:r>
              <a:rPr lang="tr-TR" dirty="0" smtClean="0"/>
              <a:t>Cezai </a:t>
            </a:r>
            <a:r>
              <a:rPr lang="tr-TR" dirty="0"/>
              <a:t>nitelikte hukuka aykırı fiil işleyen  kişiye denir</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837355648"/>
      </p:ext>
    </p:extLst>
  </p:cSld>
  <p:clrMapOvr>
    <a:masterClrMapping/>
  </p:clrMapOvr>
  <p:transition spd="slow">
    <p:wipe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Disiplin Cezası:</a:t>
            </a:r>
            <a:endParaRPr lang="tr-TR" dirty="0"/>
          </a:p>
        </p:txBody>
      </p:sp>
      <p:sp>
        <p:nvSpPr>
          <p:cNvPr id="3" name="İçerik Yer Tutucusu 2"/>
          <p:cNvSpPr>
            <a:spLocks noGrp="1"/>
          </p:cNvSpPr>
          <p:nvPr>
            <p:ph idx="1"/>
          </p:nvPr>
        </p:nvSpPr>
        <p:spPr/>
        <p:txBody>
          <a:bodyPr>
            <a:normAutofit fontScale="92500" lnSpcReduction="10000"/>
          </a:bodyPr>
          <a:lstStyle/>
          <a:p>
            <a:pPr algn="just" hangingPunct="0"/>
            <a:r>
              <a:rPr lang="tr-TR" dirty="0" smtClean="0"/>
              <a:t>Belirli </a:t>
            </a:r>
            <a:r>
              <a:rPr lang="tr-TR" dirty="0"/>
              <a:t>bir statüde bulunan kişilere görevleri dolayısıyla veya görev yapılan yerdeki kusurları dolayısıyla verilen cezalara disiplin cezası denilir. </a:t>
            </a:r>
          </a:p>
          <a:p>
            <a:pPr algn="just" hangingPunct="0"/>
            <a:r>
              <a:rPr lang="tr-TR" dirty="0"/>
              <a:t>Ceza hukukunun özelliği bu hukukun her ferde uygulanmasında görülür. Disiplin hukukunda ise cezalar asker, memur, öğrenci gibi belli bir statüde bulunan kimselere uygulanır. Disiplin cezalarında genellik unsuru yoktur. Disiplin cezaları mahkemeler tarafından değil idare makamları tarafından verilir</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042699189"/>
      </p:ext>
    </p:extLst>
  </p:cSld>
  <p:clrMapOvr>
    <a:masterClrMapping/>
  </p:clrMapOvr>
  <p:transition spd="slow">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Ceza Kanununun Bağlayıcılığı:</a:t>
            </a:r>
            <a:endParaRPr lang="tr-TR" dirty="0"/>
          </a:p>
        </p:txBody>
      </p:sp>
      <p:sp>
        <p:nvSpPr>
          <p:cNvPr id="3" name="İçerik Yer Tutucusu 2"/>
          <p:cNvSpPr>
            <a:spLocks noGrp="1"/>
          </p:cNvSpPr>
          <p:nvPr>
            <p:ph idx="1"/>
          </p:nvPr>
        </p:nvSpPr>
        <p:spPr/>
        <p:txBody>
          <a:bodyPr/>
          <a:lstStyle/>
          <a:p>
            <a:r>
              <a:rPr lang="tr-TR" dirty="0" smtClean="0"/>
              <a:t>Ceza </a:t>
            </a:r>
            <a:r>
              <a:rPr lang="tr-TR" dirty="0"/>
              <a:t>kanunlarını bilmemek mazeret sayılmaz</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487010153"/>
      </p:ext>
    </p:extLst>
  </p:cSld>
  <p:clrMapOvr>
    <a:masterClrMapping/>
  </p:clrMapOvr>
  <p:transition spd="slow">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Hukuk:</a:t>
            </a:r>
            <a:endParaRPr lang="tr-TR" dirty="0"/>
          </a:p>
        </p:txBody>
      </p:sp>
      <p:sp>
        <p:nvSpPr>
          <p:cNvPr id="3" name="İçerik Yer Tutucusu 2"/>
          <p:cNvSpPr>
            <a:spLocks noGrp="1"/>
          </p:cNvSpPr>
          <p:nvPr>
            <p:ph idx="1"/>
          </p:nvPr>
        </p:nvSpPr>
        <p:spPr/>
        <p:txBody>
          <a:bodyPr/>
          <a:lstStyle/>
          <a:p>
            <a:pPr algn="just"/>
            <a:r>
              <a:rPr lang="tr-TR" dirty="0" smtClean="0"/>
              <a:t>Toplum </a:t>
            </a:r>
            <a:r>
              <a:rPr lang="tr-TR" dirty="0"/>
              <a:t>hayatında kişilerin birbirleriyle ve toplumla olan ilişkilerini düzenleyen ve uyulması kamu gücü ile desteklenmiş bulunan sosyal kurallar bütünüdür. Hukuk, toplumun genel yararını veya bireylerin ve toplumun ortak iyiliği  amacıyla yetkili makam tarafından konulmuş ve Devlet yaptırımıyla donatılmış sosyal kurallar bütünüdür. </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801526961"/>
      </p:ext>
    </p:extLst>
  </p:cSld>
  <p:clrMapOvr>
    <a:masterClrMapping/>
  </p:clrMapOvr>
  <p:transition spd="slow">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Ceza Kanununun Zaman Bakımından Uygulanma Alanı:</a:t>
            </a:r>
            <a:endParaRPr lang="tr-TR" dirty="0"/>
          </a:p>
        </p:txBody>
      </p:sp>
      <p:sp>
        <p:nvSpPr>
          <p:cNvPr id="3" name="İçerik Yer Tutucusu 2"/>
          <p:cNvSpPr>
            <a:spLocks noGrp="1"/>
          </p:cNvSpPr>
          <p:nvPr>
            <p:ph idx="1"/>
          </p:nvPr>
        </p:nvSpPr>
        <p:spPr/>
        <p:txBody>
          <a:bodyPr/>
          <a:lstStyle/>
          <a:p>
            <a:pPr algn="just"/>
            <a:r>
              <a:rPr lang="tr-TR" dirty="0" smtClean="0"/>
              <a:t>Suçun </a:t>
            </a:r>
            <a:r>
              <a:rPr lang="tr-TR" dirty="0"/>
              <a:t>işlendiği zaman yürürlükte bulunan kanun ile sonradan yürürlüğe giren kanunların hükümleri farklı ise </a:t>
            </a:r>
            <a:r>
              <a:rPr lang="tr-TR" dirty="0">
                <a:solidFill>
                  <a:srgbClr val="FF0000"/>
                </a:solidFill>
              </a:rPr>
              <a:t>failin lehine olan kanun uygulanır</a:t>
            </a:r>
            <a:r>
              <a:rPr lang="tr-TR" dirty="0"/>
              <a:t> ve infaz olunur.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408894042"/>
      </p:ext>
    </p:extLst>
  </p:cSld>
  <p:clrMapOvr>
    <a:masterClrMapping/>
  </p:clrMapOvr>
  <p:transition spd="slow">
    <p:wipe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Kasıt:</a:t>
            </a:r>
            <a:endParaRPr lang="tr-TR" dirty="0"/>
          </a:p>
        </p:txBody>
      </p:sp>
      <p:sp>
        <p:nvSpPr>
          <p:cNvPr id="3" name="İçerik Yer Tutucusu 2"/>
          <p:cNvSpPr>
            <a:spLocks noGrp="1"/>
          </p:cNvSpPr>
          <p:nvPr>
            <p:ph idx="1"/>
          </p:nvPr>
        </p:nvSpPr>
        <p:spPr/>
        <p:txBody>
          <a:bodyPr>
            <a:normAutofit/>
          </a:bodyPr>
          <a:lstStyle/>
          <a:p>
            <a:pPr algn="just"/>
            <a:r>
              <a:rPr lang="tr-TR" dirty="0" smtClean="0"/>
              <a:t>Kast</a:t>
            </a:r>
            <a:r>
              <a:rPr lang="tr-TR" dirty="0"/>
              <a:t>, kişi ile işlediği suçun maddî unsurları arasındaki psikolojik bağı ifade etmektedir. Suçun kanuni tanımındaki maddî unsurların </a:t>
            </a:r>
            <a:r>
              <a:rPr lang="tr-TR" dirty="0">
                <a:solidFill>
                  <a:srgbClr val="FF0000"/>
                </a:solidFill>
              </a:rPr>
              <a:t>bilerek ve istenerek gerçekleştirilmesi</a:t>
            </a:r>
            <a:r>
              <a:rPr lang="tr-TR" dirty="0"/>
              <a:t>, kastın varlığı için zorunludur. Suç tanımında yer almakla birlikte, fiilin ifade ettiği haksızlık üzerinde etkili olmayan koşulların gerçekleştiğinin bilinip bilinmemesi, kastın varlığı </a:t>
            </a:r>
            <a:r>
              <a:rPr lang="tr-TR" dirty="0" smtClean="0"/>
              <a:t>açısından </a:t>
            </a:r>
            <a:r>
              <a:rPr lang="tr-TR" dirty="0"/>
              <a:t>önem taşımamaktadır.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021691695"/>
      </p:ext>
    </p:extLst>
  </p:cSld>
  <p:clrMapOvr>
    <a:masterClrMapping/>
  </p:clrMapOvr>
  <p:transition spd="slow">
    <p:wipe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Taksir:</a:t>
            </a:r>
            <a:endParaRPr lang="tr-TR" dirty="0"/>
          </a:p>
        </p:txBody>
      </p:sp>
      <p:sp>
        <p:nvSpPr>
          <p:cNvPr id="3" name="İçerik Yer Tutucusu 2"/>
          <p:cNvSpPr>
            <a:spLocks noGrp="1"/>
          </p:cNvSpPr>
          <p:nvPr>
            <p:ph idx="1"/>
          </p:nvPr>
        </p:nvSpPr>
        <p:spPr/>
        <p:txBody>
          <a:bodyPr/>
          <a:lstStyle/>
          <a:p>
            <a:pPr algn="just"/>
            <a:r>
              <a:rPr lang="tr-TR" dirty="0" smtClean="0"/>
              <a:t>Kusur </a:t>
            </a:r>
            <a:r>
              <a:rPr lang="tr-TR" dirty="0"/>
              <a:t>demektir. </a:t>
            </a:r>
            <a:r>
              <a:rPr lang="tr-TR" dirty="0">
                <a:solidFill>
                  <a:srgbClr val="FF0000"/>
                </a:solidFill>
              </a:rPr>
              <a:t>Suçlar, kural olarak kasten işlenirler</a:t>
            </a:r>
            <a:r>
              <a:rPr lang="tr-TR" dirty="0"/>
              <a:t>. </a:t>
            </a:r>
            <a:r>
              <a:rPr lang="tr-TR" u="sng" dirty="0"/>
              <a:t>Ancak, </a:t>
            </a:r>
            <a:r>
              <a:rPr lang="tr-TR" u="sng" dirty="0" err="1"/>
              <a:t>istisnâen</a:t>
            </a:r>
            <a:r>
              <a:rPr lang="tr-TR" u="sng" dirty="0"/>
              <a:t> taksirle işlenen belli fiiller de kanunlarda suç olarak tanımlanmaktadır</a:t>
            </a:r>
            <a:r>
              <a:rPr lang="tr-TR" dirty="0"/>
              <a:t>.</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891961851"/>
      </p:ext>
    </p:extLst>
  </p:cSld>
  <p:clrMapOvr>
    <a:masterClrMapping/>
  </p:clrMapOvr>
  <p:transition spd="slow">
    <p:wipe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Haksız Fiil:</a:t>
            </a:r>
            <a:endParaRPr lang="tr-TR" dirty="0"/>
          </a:p>
        </p:txBody>
      </p:sp>
      <p:sp>
        <p:nvSpPr>
          <p:cNvPr id="3" name="İçerik Yer Tutucusu 2"/>
          <p:cNvSpPr>
            <a:spLocks noGrp="1"/>
          </p:cNvSpPr>
          <p:nvPr>
            <p:ph idx="1"/>
          </p:nvPr>
        </p:nvSpPr>
        <p:spPr/>
        <p:txBody>
          <a:bodyPr/>
          <a:lstStyle/>
          <a:p>
            <a:pPr algn="just"/>
            <a:r>
              <a:rPr lang="tr-TR" dirty="0" smtClean="0"/>
              <a:t>Bir </a:t>
            </a:r>
            <a:r>
              <a:rPr lang="tr-TR" dirty="0"/>
              <a:t>fiili işleyen ile o fiilden zarar gören arasında hukukî ilişki olmadan, kanun tarafından konmuş bir hak veya durumun ihlâl edilmesidir. Haksız bir fiilin varlığı için dört unsurun bulunması gerekir. Bunlar; kusur, zarar, fiilin hukuka aykırı olması ve nedensellik (illiyet) bağıdır.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972558021"/>
      </p:ext>
    </p:extLst>
  </p:cSld>
  <p:clrMapOvr>
    <a:masterClrMapping/>
  </p:clrMapOvr>
  <p:transition spd="slow">
    <p:wipe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İptal Davası:</a:t>
            </a:r>
            <a:endParaRPr lang="tr-TR" dirty="0"/>
          </a:p>
        </p:txBody>
      </p:sp>
      <p:sp>
        <p:nvSpPr>
          <p:cNvPr id="3" name="İçerik Yer Tutucusu 2"/>
          <p:cNvSpPr>
            <a:spLocks noGrp="1"/>
          </p:cNvSpPr>
          <p:nvPr>
            <p:ph idx="1"/>
          </p:nvPr>
        </p:nvSpPr>
        <p:spPr/>
        <p:txBody>
          <a:bodyPr/>
          <a:lstStyle/>
          <a:p>
            <a:pPr algn="just"/>
            <a:r>
              <a:rPr lang="tr-TR" dirty="0" smtClean="0"/>
              <a:t>Hukuka </a:t>
            </a:r>
            <a:r>
              <a:rPr lang="tr-TR" dirty="0"/>
              <a:t>aykırı bir idari işlemin, idari yargı yerlerince iptal edilmesini sağlayan bir dava türüdür. İptal davası, İdari Yargılama Usulü Kanunu tarafından “idari işlemler hakkında yetki, şekil, sebep, konu ve maksat yönlerinden biri ile hukuka aykırı olduklarından dolayı açılan” davalar olarak tanımlanmıştır.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128723974"/>
      </p:ext>
    </p:extLst>
  </p:cSld>
  <p:clrMapOvr>
    <a:masterClrMapping/>
  </p:clrMapOvr>
  <p:transition spd="slow">
    <p:wipe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3000" b="1" dirty="0"/>
              <a:t>İptal Kararlarının Yerine Getirilme Zorunluluğu:</a:t>
            </a:r>
            <a:endParaRPr lang="tr-TR" sz="3000" dirty="0"/>
          </a:p>
        </p:txBody>
      </p:sp>
      <p:sp>
        <p:nvSpPr>
          <p:cNvPr id="3" name="İçerik Yer Tutucusu 2"/>
          <p:cNvSpPr>
            <a:spLocks noGrp="1"/>
          </p:cNvSpPr>
          <p:nvPr>
            <p:ph idx="1"/>
          </p:nvPr>
        </p:nvSpPr>
        <p:spPr>
          <a:xfrm>
            <a:off x="457200" y="980728"/>
            <a:ext cx="8229600" cy="5472608"/>
          </a:xfrm>
        </p:spPr>
        <p:txBody>
          <a:bodyPr>
            <a:normAutofit fontScale="55000" lnSpcReduction="20000"/>
          </a:bodyPr>
          <a:lstStyle/>
          <a:p>
            <a:pPr algn="just" hangingPunct="0"/>
            <a:r>
              <a:rPr lang="tr-TR" dirty="0" smtClean="0"/>
              <a:t>Hukukumuza </a:t>
            </a:r>
            <a:r>
              <a:rPr lang="tr-TR" dirty="0"/>
              <a:t>göre, İdare, iptal kararlarını yerine getirmek, iptal kararlarının gereklerine göre işlem yapmak zorundadır. Bu konu ile ilgili olarak 1982 Anayasasının 138. maddesinin son fıkrasında; “Yasama ve yürütme organları ve idare, mahkeme kararlarına uymak zorundadır; bu organlar ve idare, mahkeme kararlarını hiçbir surette değiştiremez ve bunların yerine getirilmesini geciktiremez.” hükmü getirilmiştir.</a:t>
            </a:r>
          </a:p>
          <a:p>
            <a:pPr algn="just" hangingPunct="0"/>
            <a:r>
              <a:rPr lang="tr-TR" dirty="0"/>
              <a:t>Ayrıca, İdari Yargılama Usulü Kanununun 28. maddesinde bu alanda  daha ayrıntılı bir düzenlemeye gidilmiştir.</a:t>
            </a:r>
          </a:p>
          <a:p>
            <a:pPr algn="just" hangingPunct="0"/>
            <a:r>
              <a:rPr lang="tr-TR" dirty="0"/>
              <a:t>a) Esas hakkındaki kararlar gibi, yürütmenin durdurulması kararlarının  da yerine getirilmesi zorunludur.</a:t>
            </a:r>
          </a:p>
          <a:p>
            <a:pPr algn="just" hangingPunct="0"/>
            <a:r>
              <a:rPr lang="tr-TR" dirty="0"/>
              <a:t>b) </a:t>
            </a:r>
            <a:r>
              <a:rPr lang="tr-TR" dirty="0">
                <a:solidFill>
                  <a:srgbClr val="FF0000"/>
                </a:solidFill>
              </a:rPr>
              <a:t>Kararlar en geç otuz gün içinde </a:t>
            </a:r>
            <a:r>
              <a:rPr lang="tr-TR" dirty="0"/>
              <a:t>yerine getirilir.</a:t>
            </a:r>
          </a:p>
          <a:p>
            <a:pPr algn="just" hangingPunct="0"/>
            <a:r>
              <a:rPr lang="tr-TR" dirty="0" smtClean="0"/>
              <a:t>c)Kararların </a:t>
            </a:r>
            <a:r>
              <a:rPr lang="tr-TR" dirty="0"/>
              <a:t>yerine getirilmesinin geciktirilmesi, Yönetimin hukuksal sorumluluğunu gerektirir.</a:t>
            </a:r>
          </a:p>
          <a:p>
            <a:pPr algn="just" hangingPunct="0"/>
            <a:r>
              <a:rPr lang="tr-TR" dirty="0"/>
              <a:t>d) Kararın kamu görevlisi tarafından kasten yerine getirilmemesi, kamu görevlisinin sorumluluğunu gerektirir.</a:t>
            </a:r>
          </a:p>
          <a:p>
            <a:pPr algn="just" hangingPunct="0"/>
            <a:r>
              <a:rPr lang="tr-TR" dirty="0"/>
              <a:t>e) Tam yargı davalarına ilişkin kararlar genel hükümlere göre yerine getirilir.</a:t>
            </a:r>
          </a:p>
          <a:p>
            <a:pPr algn="just" hangingPunct="0"/>
            <a:r>
              <a:rPr lang="tr-TR" dirty="0"/>
              <a:t>f)</a:t>
            </a:r>
            <a:r>
              <a:rPr lang="tr-TR" b="1" dirty="0"/>
              <a:t> </a:t>
            </a:r>
            <a:r>
              <a:rPr lang="tr-TR" dirty="0"/>
              <a:t>Tazminat kararları ile vergi uyuşmazlıklarına ilişkin karaların uygulanmasının geciktirilmesi durumunda yasal gecikme faizi ödenir. </a:t>
            </a:r>
          </a:p>
          <a:p>
            <a:pPr algn="just"/>
            <a:r>
              <a:rPr lang="tr-TR" dirty="0"/>
              <a:t>Bu kurallardan açıkça anlaşılacağı gibi, idare yargı kararlarını yerine getirmek zorundadır. Bu konuda idareye, yargı kararlarını yerine getirmenin dışında herhangi bir olanak tanınmamıştır.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912519506"/>
      </p:ext>
    </p:extLst>
  </p:cSld>
  <p:clrMapOvr>
    <a:masterClrMapping/>
  </p:clrMapOvr>
  <p:transition spd="slow">
    <p:wipe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Dikdörtgen"/>
          <p:cNvSpPr>
            <a:spLocks noChangeArrowheads="1"/>
          </p:cNvSpPr>
          <p:nvPr/>
        </p:nvSpPr>
        <p:spPr bwMode="auto">
          <a:xfrm>
            <a:off x="250825" y="765175"/>
            <a:ext cx="8713788" cy="280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800" b="1" dirty="0">
                <a:solidFill>
                  <a:srgbClr val="FF0000"/>
                </a:solidFill>
                <a:latin typeface="Arial" charset="0"/>
              </a:rPr>
              <a:t>          </a:t>
            </a:r>
            <a:r>
              <a:rPr lang="tr-TR" altLang="tr-TR" sz="3600" b="1" dirty="0">
                <a:solidFill>
                  <a:srgbClr val="FF0000"/>
                </a:solidFill>
                <a:latin typeface="Arial" charset="0"/>
              </a:rPr>
              <a:t>Kamu Hizmetleri</a:t>
            </a:r>
            <a:r>
              <a:rPr lang="tr-TR" altLang="tr-TR" sz="3600" dirty="0">
                <a:solidFill>
                  <a:srgbClr val="FF0000"/>
                </a:solidFill>
                <a:latin typeface="Arial" charset="0"/>
              </a:rPr>
              <a:t>;</a:t>
            </a:r>
          </a:p>
          <a:p>
            <a:pPr algn="just" eaLnBrk="1" hangingPunct="1">
              <a:spcBef>
                <a:spcPct val="0"/>
              </a:spcBef>
              <a:buFontTx/>
              <a:buNone/>
            </a:pPr>
            <a:r>
              <a:rPr lang="tr-TR" altLang="tr-TR" sz="2800" dirty="0">
                <a:latin typeface="Arial" charset="0"/>
              </a:rPr>
              <a:t>      Devlet veya kamu tüzel kişileri tarafından veya bunların gözetimi altında genel ve ortak ihtiyaçları karşılamak ve </a:t>
            </a:r>
            <a:r>
              <a:rPr lang="tr-TR" altLang="tr-TR" sz="2800" dirty="0" smtClean="0">
                <a:latin typeface="Arial" charset="0"/>
              </a:rPr>
              <a:t>temin </a:t>
            </a:r>
            <a:r>
              <a:rPr lang="tr-TR" altLang="tr-TR" sz="2800" dirty="0">
                <a:latin typeface="Arial" charset="0"/>
              </a:rPr>
              <a:t>etmek, kamu faydasını sağlamak için yapılan ve kamuya sunulmuş bulunan devamlı ve düzenli faaliyetlerdir.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179388" y="301625"/>
            <a:ext cx="8785225" cy="6094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indent="288925"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defRPr/>
            </a:pPr>
            <a:r>
              <a:rPr lang="tr-TR" altLang="tr-TR" sz="3000" b="1" dirty="0" smtClean="0">
                <a:solidFill>
                  <a:srgbClr val="FF0000"/>
                </a:solidFill>
                <a:latin typeface="Times New Roman" pitchFamily="18" charset="0"/>
              </a:rPr>
              <a:t>Disiplin</a:t>
            </a:r>
            <a:r>
              <a:rPr lang="tr-TR" altLang="tr-TR" sz="3000" dirty="0" smtClean="0">
                <a:solidFill>
                  <a:srgbClr val="FF0000"/>
                </a:solidFill>
                <a:latin typeface="Times New Roman" pitchFamily="18" charset="0"/>
              </a:rPr>
              <a:t>;</a:t>
            </a:r>
            <a:r>
              <a:rPr lang="tr-TR" altLang="tr-TR" sz="3000" dirty="0" smtClean="0">
                <a:solidFill>
                  <a:srgbClr val="000000"/>
                </a:solidFill>
                <a:latin typeface="Times New Roman" pitchFamily="18" charset="0"/>
              </a:rPr>
              <a:t> </a:t>
            </a:r>
          </a:p>
          <a:p>
            <a:pPr algn="just">
              <a:spcBef>
                <a:spcPct val="0"/>
              </a:spcBef>
              <a:buFontTx/>
              <a:buNone/>
              <a:defRPr/>
            </a:pPr>
            <a:r>
              <a:rPr lang="tr-TR" altLang="tr-TR" sz="3000" dirty="0" smtClean="0">
                <a:solidFill>
                  <a:srgbClr val="000000"/>
                </a:solidFill>
                <a:latin typeface="+mj-lt"/>
              </a:rPr>
              <a:t>Kamu hizmetlerini vermek için oluşturulan idari teşebbüslerde </a:t>
            </a:r>
            <a:r>
              <a:rPr lang="tr-TR" altLang="tr-TR" sz="3000" b="1" dirty="0" smtClean="0">
                <a:solidFill>
                  <a:schemeClr val="tx2"/>
                </a:solidFill>
                <a:latin typeface="+mj-lt"/>
              </a:rPr>
              <a:t>görev ifa eden personelin o idari teşebbüsün yasalarına ve düzenle ilgili ortaya konan kurallarına özenle uymalarını sağlamak amacıyla alınan önlemler bütünü</a:t>
            </a:r>
            <a:r>
              <a:rPr lang="tr-TR" altLang="tr-TR" sz="3000" dirty="0" smtClean="0">
                <a:solidFill>
                  <a:srgbClr val="000000"/>
                </a:solidFill>
                <a:latin typeface="+mj-lt"/>
              </a:rPr>
              <a:t> olarak tanımlanmaktadır. </a:t>
            </a:r>
          </a:p>
          <a:p>
            <a:pPr algn="just">
              <a:spcBef>
                <a:spcPct val="0"/>
              </a:spcBef>
              <a:buFontTx/>
              <a:buNone/>
              <a:defRPr/>
            </a:pPr>
            <a:r>
              <a:rPr lang="tr-TR" altLang="tr-TR" sz="3000" dirty="0" smtClean="0">
                <a:solidFill>
                  <a:srgbClr val="000000"/>
                </a:solidFill>
                <a:latin typeface="+mj-lt"/>
              </a:rPr>
              <a:t>İdari yapı içinde görev ifa eden personelin o idari yapı tarafından belirlenmiş </a:t>
            </a:r>
            <a:r>
              <a:rPr lang="tr-TR" altLang="tr-TR" sz="3000" b="1" i="1" dirty="0" smtClean="0">
                <a:solidFill>
                  <a:schemeClr val="accent1">
                    <a:lumMod val="75000"/>
                  </a:schemeClr>
                </a:solidFill>
                <a:latin typeface="+mj-lt"/>
              </a:rPr>
              <a:t>ödev</a:t>
            </a:r>
            <a:r>
              <a:rPr lang="tr-TR" altLang="tr-TR" sz="3000" b="1" i="1" dirty="0" smtClean="0">
                <a:solidFill>
                  <a:schemeClr val="tx2"/>
                </a:solidFill>
                <a:latin typeface="+mj-lt"/>
              </a:rPr>
              <a:t> ve yasaklarına uygun davranmaları</a:t>
            </a:r>
            <a:r>
              <a:rPr lang="tr-TR" altLang="tr-TR" sz="3000" dirty="0" smtClean="0">
                <a:solidFill>
                  <a:srgbClr val="000000"/>
                </a:solidFill>
                <a:latin typeface="+mj-lt"/>
              </a:rPr>
              <a:t>nı sağlamaya yönelik </a:t>
            </a:r>
            <a:r>
              <a:rPr lang="tr-TR" altLang="tr-TR" sz="3000" b="1" dirty="0" smtClean="0">
                <a:solidFill>
                  <a:srgbClr val="000000"/>
                </a:solidFill>
                <a:latin typeface="+mj-lt"/>
              </a:rPr>
              <a:t>cezalandırma işlemidir.</a:t>
            </a:r>
            <a:r>
              <a:rPr lang="tr-TR" altLang="tr-TR" sz="3000" dirty="0" smtClean="0">
                <a:solidFill>
                  <a:srgbClr val="000000"/>
                </a:solidFill>
                <a:latin typeface="+mj-lt"/>
              </a:rPr>
              <a:t> </a:t>
            </a:r>
          </a:p>
          <a:p>
            <a:pPr algn="just">
              <a:spcBef>
                <a:spcPct val="0"/>
              </a:spcBef>
              <a:buFontTx/>
              <a:buNone/>
              <a:defRPr/>
            </a:pPr>
            <a:r>
              <a:rPr lang="tr-TR" altLang="tr-TR" sz="3000" dirty="0" smtClean="0">
                <a:solidFill>
                  <a:srgbClr val="000000"/>
                </a:solidFill>
                <a:latin typeface="+mj-lt"/>
              </a:rPr>
              <a:t>Şayet idarenin personeli iş hayatında belirlenen kurallara uygun davranmazsa ortaya disiplin suçu çıkmaktadır. </a:t>
            </a:r>
            <a:endParaRPr lang="tr-TR" altLang="tr-TR" sz="3000" dirty="0" smtClean="0">
              <a:latin typeface="+mj-l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4 Başlık"/>
          <p:cNvSpPr>
            <a:spLocks noGrp="1"/>
          </p:cNvSpPr>
          <p:nvPr>
            <p:ph type="title"/>
          </p:nvPr>
        </p:nvSpPr>
        <p:spPr>
          <a:xfrm>
            <a:off x="457200" y="274638"/>
            <a:ext cx="8229600" cy="777875"/>
          </a:xfrm>
        </p:spPr>
        <p:txBody>
          <a:bodyPr/>
          <a:lstStyle/>
          <a:p>
            <a:pPr eaLnBrk="1" hangingPunct="1"/>
            <a:r>
              <a:rPr lang="tr-TR" altLang="tr-TR" smtClean="0"/>
              <a:t>DİSİPLİN SUÇLARI</a:t>
            </a:r>
          </a:p>
        </p:txBody>
      </p:sp>
      <p:sp>
        <p:nvSpPr>
          <p:cNvPr id="6" name="2 İçerik Yer Tutucusu"/>
          <p:cNvSpPr txBox="1">
            <a:spLocks/>
          </p:cNvSpPr>
          <p:nvPr/>
        </p:nvSpPr>
        <p:spPr>
          <a:xfrm>
            <a:off x="357188" y="1196975"/>
            <a:ext cx="8102600" cy="5276850"/>
          </a:xfrm>
          <a:prstGeom prst="rect">
            <a:avLst/>
          </a:prstGeo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fontAlgn="auto">
              <a:spcBef>
                <a:spcPts val="0"/>
              </a:spcBef>
              <a:spcAft>
                <a:spcPts val="0"/>
              </a:spcAft>
              <a:buFont typeface="Arial" pitchFamily="34" charset="0"/>
              <a:buNone/>
              <a:defRPr/>
            </a:pPr>
            <a:r>
              <a:rPr lang="tr-TR" sz="3200" dirty="0">
                <a:solidFill>
                  <a:srgbClr val="FF0000"/>
                </a:solidFill>
              </a:rPr>
              <a:t>Disiplin suçu</a:t>
            </a:r>
            <a:r>
              <a:rPr lang="tr-TR" sz="3200" dirty="0"/>
              <a:t>;</a:t>
            </a:r>
          </a:p>
          <a:p>
            <a:pPr algn="ctr" fontAlgn="auto">
              <a:spcBef>
                <a:spcPts val="0"/>
              </a:spcBef>
              <a:spcAft>
                <a:spcPts val="0"/>
              </a:spcAft>
              <a:buFont typeface="Arial" pitchFamily="34" charset="0"/>
              <a:buNone/>
              <a:defRPr/>
            </a:pPr>
            <a:r>
              <a:rPr lang="tr-TR" sz="3200" dirty="0"/>
              <a:t> kamu hizmetlerinin gereği gibi yürütülmesini sağlamak amacı ile </a:t>
            </a:r>
            <a:r>
              <a:rPr lang="tr-TR" sz="3200" dirty="0" smtClean="0"/>
              <a:t>kanun</a:t>
            </a:r>
            <a:r>
              <a:rPr lang="tr-TR" sz="3200" dirty="0"/>
              <a:t>, tüzük  ve  </a:t>
            </a:r>
            <a:r>
              <a:rPr lang="tr-TR" sz="3200" dirty="0" smtClean="0"/>
              <a:t>yönetmeliklerin, Devlet memuru</a:t>
            </a:r>
            <a:r>
              <a:rPr lang="tr-TR" sz="3200" dirty="0"/>
              <a:t>  olarak  emrettiği </a:t>
            </a:r>
            <a:r>
              <a:rPr lang="tr-TR" sz="3200" b="1" dirty="0">
                <a:solidFill>
                  <a:schemeClr val="accent2">
                    <a:lumMod val="75000"/>
                  </a:schemeClr>
                </a:solidFill>
              </a:rPr>
              <a:t>ödevleri</a:t>
            </a:r>
            <a:r>
              <a:rPr lang="tr-TR" sz="3200" dirty="0"/>
              <a:t> yurt içinde veya dışında </a:t>
            </a:r>
            <a:r>
              <a:rPr lang="tr-TR" sz="3200" b="1" dirty="0">
                <a:solidFill>
                  <a:schemeClr val="accent2">
                    <a:lumMod val="75000"/>
                  </a:schemeClr>
                </a:solidFill>
              </a:rPr>
              <a:t>yerine getirmemek</a:t>
            </a:r>
            <a:r>
              <a:rPr lang="tr-TR" sz="3200" dirty="0"/>
              <a:t>, </a:t>
            </a:r>
            <a:r>
              <a:rPr lang="tr-TR" sz="3200" b="1" dirty="0">
                <a:solidFill>
                  <a:srgbClr val="00B050"/>
                </a:solidFill>
              </a:rPr>
              <a:t>uyulmasını zorunlu kıldığı hususlara uymamak,</a:t>
            </a:r>
            <a:r>
              <a:rPr lang="tr-TR" sz="3200" dirty="0"/>
              <a:t> </a:t>
            </a:r>
            <a:r>
              <a:rPr lang="tr-TR" sz="3200" b="1" dirty="0">
                <a:solidFill>
                  <a:schemeClr val="bg2">
                    <a:lumMod val="50000"/>
                  </a:schemeClr>
                </a:solidFill>
              </a:rPr>
              <a:t>yasakladığı işleri yapmaktır </a:t>
            </a:r>
            <a:r>
              <a:rPr lang="tr-TR" sz="1400" dirty="0"/>
              <a:t>(657 S.K./Md.124).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50825" y="333375"/>
            <a:ext cx="8642350" cy="5724525"/>
          </a:xfrm>
          <a:prstGeom prst="rect">
            <a:avLst/>
          </a:prstGeom>
        </p:spPr>
        <p:txBody>
          <a:bodyPr>
            <a:spAutoFit/>
          </a:bodyPr>
          <a:lstStyle/>
          <a:p>
            <a:pPr fontAlgn="auto">
              <a:spcBef>
                <a:spcPts val="0"/>
              </a:spcBef>
              <a:spcAft>
                <a:spcPts val="0"/>
              </a:spcAft>
              <a:defRPr/>
            </a:pPr>
            <a:r>
              <a:rPr lang="tr-TR" sz="2800" b="1" dirty="0">
                <a:solidFill>
                  <a:srgbClr val="C00000"/>
                </a:solidFill>
                <a:latin typeface="+mn-lt"/>
                <a:cs typeface="+mn-cs"/>
              </a:rPr>
              <a:t>Memur veya kamu görevlisinin herhangi bir fiilinin disiplin suçu olarak nitelendirilebilmesi için, </a:t>
            </a:r>
          </a:p>
          <a:p>
            <a:pPr fontAlgn="auto">
              <a:spcBef>
                <a:spcPts val="0"/>
              </a:spcBef>
              <a:spcAft>
                <a:spcPts val="0"/>
              </a:spcAft>
              <a:defRPr/>
            </a:pPr>
            <a:endParaRPr lang="tr-TR" sz="1600" b="1" dirty="0">
              <a:solidFill>
                <a:srgbClr val="C00000"/>
              </a:solidFill>
              <a:latin typeface="+mn-lt"/>
              <a:cs typeface="+mn-cs"/>
            </a:endParaRPr>
          </a:p>
          <a:p>
            <a:pPr algn="just" fontAlgn="auto">
              <a:spcBef>
                <a:spcPts val="0"/>
              </a:spcBef>
              <a:spcAft>
                <a:spcPts val="0"/>
              </a:spcAft>
              <a:buFont typeface="Arial" charset="0"/>
              <a:buChar char="•"/>
              <a:defRPr/>
            </a:pPr>
            <a:r>
              <a:rPr lang="tr-TR" sz="2800" dirty="0">
                <a:latin typeface="+mn-lt"/>
                <a:cs typeface="+mn-cs"/>
              </a:rPr>
              <a:t> Bu fiilin mevzuatın emrettiği bir ödev veya sorumluluk ya da uyulması zorunlu bir husus olup olmadığına ve yasaklanıp yasaklanmadığına bakmak gerekir. </a:t>
            </a:r>
          </a:p>
          <a:p>
            <a:pPr fontAlgn="auto">
              <a:spcBef>
                <a:spcPts val="0"/>
              </a:spcBef>
              <a:spcAft>
                <a:spcPts val="0"/>
              </a:spcAft>
              <a:defRPr/>
            </a:pPr>
            <a:endParaRPr lang="tr-TR" sz="1400" dirty="0">
              <a:latin typeface="+mn-lt"/>
              <a:cs typeface="+mn-cs"/>
            </a:endParaRPr>
          </a:p>
          <a:p>
            <a:pPr algn="just" fontAlgn="auto">
              <a:spcBef>
                <a:spcPts val="0"/>
              </a:spcBef>
              <a:spcAft>
                <a:spcPts val="0"/>
              </a:spcAft>
              <a:buFont typeface="Arial" charset="0"/>
              <a:buChar char="•"/>
              <a:defRPr/>
            </a:pPr>
            <a:r>
              <a:rPr lang="tr-TR" sz="2800" b="1" dirty="0">
                <a:solidFill>
                  <a:srgbClr val="0070C0"/>
                </a:solidFill>
                <a:latin typeface="+mn-lt"/>
                <a:cs typeface="+mn-cs"/>
              </a:rPr>
              <a:t>Devlet Memurlarının ödev ve sorumlulukları ile haklarında getirilen yasaklar genel olarak 657 Sayılı Devlet Memurları Kanununda açıklanmıştır</a:t>
            </a:r>
            <a:r>
              <a:rPr lang="tr-TR" sz="2800" dirty="0">
                <a:solidFill>
                  <a:srgbClr val="0070C0"/>
                </a:solidFill>
                <a:latin typeface="+mn-lt"/>
                <a:cs typeface="+mn-cs"/>
              </a:rPr>
              <a:t>.  </a:t>
            </a:r>
          </a:p>
          <a:p>
            <a:pPr algn="just" fontAlgn="auto">
              <a:spcBef>
                <a:spcPts val="0"/>
              </a:spcBef>
              <a:spcAft>
                <a:spcPts val="0"/>
              </a:spcAft>
              <a:buFont typeface="Arial" charset="0"/>
              <a:buChar char="•"/>
              <a:defRPr/>
            </a:pPr>
            <a:r>
              <a:rPr lang="tr-TR" sz="2800" b="1" dirty="0">
                <a:solidFill>
                  <a:schemeClr val="accent6">
                    <a:lumMod val="50000"/>
                  </a:schemeClr>
                </a:solidFill>
                <a:latin typeface="+mn-lt"/>
                <a:cs typeface="+mn-cs"/>
              </a:rPr>
              <a:t>Ancak, söz konusu ödev, sorumluluk ve yasaklar bununla sınırlı olmayıp, ilgili diğer hukuksal düzenlemelerde de </a:t>
            </a:r>
            <a:r>
              <a:rPr lang="tr-TR" sz="2800" dirty="0">
                <a:solidFill>
                  <a:schemeClr val="accent6">
                    <a:lumMod val="50000"/>
                  </a:schemeClr>
                </a:solidFill>
                <a:latin typeface="+mn-lt"/>
                <a:cs typeface="+mn-cs"/>
              </a:rPr>
              <a:t>(Özel Kanun, Tüzük, Yönetmelik, vb) </a:t>
            </a:r>
            <a:r>
              <a:rPr lang="tr-TR" sz="2800" b="1" dirty="0">
                <a:solidFill>
                  <a:schemeClr val="accent6">
                    <a:lumMod val="50000"/>
                  </a:schemeClr>
                </a:solidFill>
                <a:latin typeface="+mn-lt"/>
                <a:cs typeface="+mn-cs"/>
              </a:rPr>
              <a:t>belirtilmiştir.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Hukuk Devleti</a:t>
            </a:r>
            <a:r>
              <a:rPr lang="tr-TR" dirty="0"/>
              <a:t>:</a:t>
            </a:r>
          </a:p>
        </p:txBody>
      </p:sp>
      <p:sp>
        <p:nvSpPr>
          <p:cNvPr id="3" name="İçerik Yer Tutucusu 2"/>
          <p:cNvSpPr>
            <a:spLocks noGrp="1"/>
          </p:cNvSpPr>
          <p:nvPr>
            <p:ph idx="1"/>
          </p:nvPr>
        </p:nvSpPr>
        <p:spPr/>
        <p:txBody>
          <a:bodyPr>
            <a:normAutofit fontScale="92500"/>
          </a:bodyPr>
          <a:lstStyle/>
          <a:p>
            <a:pPr algn="just"/>
            <a:r>
              <a:rPr lang="tr-TR" dirty="0" smtClean="0"/>
              <a:t>Sadece Yönetilenlerin </a:t>
            </a:r>
            <a:r>
              <a:rPr lang="tr-TR" dirty="0"/>
              <a:t>değil, yönetenlerin de kurallara uyduğu devlettir. Bir ülkede yerleşmiş hukuk düzenine yalnız bireylerin değil yönetimin de uymasını gerektiren bir ilkedir. </a:t>
            </a:r>
            <a:endParaRPr lang="tr-TR" dirty="0" smtClean="0"/>
          </a:p>
          <a:p>
            <a:pPr algn="just"/>
            <a:r>
              <a:rPr lang="tr-TR" dirty="0" smtClean="0"/>
              <a:t>Vatandaşlarının </a:t>
            </a:r>
            <a:r>
              <a:rPr lang="tr-TR" dirty="0"/>
              <a:t>hukuki güvenlik içerisinde yaşadığı, </a:t>
            </a:r>
            <a:r>
              <a:rPr lang="tr-TR" dirty="0">
                <a:solidFill>
                  <a:srgbClr val="FF0000"/>
                </a:solidFill>
              </a:rPr>
              <a:t>hak ve özgürlüklerin anayasal güvence altında bulunduğu, devlet işlemlerinin bağımsız yargı organları tarafından hukuka uygunluk denetiminden geçirildiği devlettir</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1957548704"/>
      </p:ext>
    </p:extLst>
  </p:cSld>
  <p:clrMapOvr>
    <a:masterClrMapping/>
  </p:clrMapOvr>
  <p:transition spd="slow">
    <p:wipe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391525"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fontScale="85000" lnSpcReduction="20000"/>
          </a:bodyPr>
          <a:lstStyle/>
          <a:p>
            <a:pPr eaLnBrk="1" fontAlgn="auto" hangingPunct="1">
              <a:spcAft>
                <a:spcPts val="0"/>
              </a:spcAft>
              <a:buFont typeface="Arial" pitchFamily="34" charset="0"/>
              <a:buChar char="•"/>
              <a:defRPr/>
            </a:pPr>
            <a:r>
              <a:rPr lang="tr-TR" sz="3600" dirty="0" smtClean="0"/>
              <a:t>Disiplin </a:t>
            </a:r>
            <a:r>
              <a:rPr lang="tr-TR" sz="3600" dirty="0"/>
              <a:t>cezalarının kaynağı, </a:t>
            </a:r>
            <a:r>
              <a:rPr lang="tr-TR" sz="3600" dirty="0" smtClean="0"/>
              <a:t>memurun </a:t>
            </a:r>
            <a:r>
              <a:rPr lang="tr-TR" sz="3600" dirty="0"/>
              <a:t>“hal ve hareketlerdir”. </a:t>
            </a:r>
            <a:endParaRPr lang="tr-TR" sz="3600" dirty="0" smtClean="0"/>
          </a:p>
          <a:p>
            <a:pPr eaLnBrk="1" fontAlgn="auto" hangingPunct="1">
              <a:spcAft>
                <a:spcPts val="0"/>
              </a:spcAft>
              <a:buFont typeface="Arial" pitchFamily="34" charset="0"/>
              <a:buChar char="•"/>
              <a:defRPr/>
            </a:pPr>
            <a:r>
              <a:rPr lang="tr-TR" sz="3600" dirty="0" smtClean="0">
                <a:solidFill>
                  <a:srgbClr val="F9076F"/>
                </a:solidFill>
              </a:rPr>
              <a:t>Disiplin </a:t>
            </a:r>
            <a:r>
              <a:rPr lang="tr-TR" sz="3600" dirty="0">
                <a:solidFill>
                  <a:srgbClr val="F9076F"/>
                </a:solidFill>
              </a:rPr>
              <a:t>cezaları, ceza hukuku bakımından ceza niteliğini taşımaz. </a:t>
            </a:r>
            <a:endParaRPr lang="tr-TR" sz="3600" dirty="0" smtClean="0">
              <a:solidFill>
                <a:srgbClr val="F9076F"/>
              </a:solidFill>
            </a:endParaRPr>
          </a:p>
          <a:p>
            <a:pPr algn="just" eaLnBrk="1" fontAlgn="auto" hangingPunct="1">
              <a:spcAft>
                <a:spcPts val="0"/>
              </a:spcAft>
              <a:buFont typeface="Arial" pitchFamily="34" charset="0"/>
              <a:buChar char="•"/>
              <a:defRPr/>
            </a:pPr>
            <a:r>
              <a:rPr lang="tr-TR" sz="3600" dirty="0" smtClean="0"/>
              <a:t>Disiplin </a:t>
            </a:r>
            <a:r>
              <a:rPr lang="tr-TR" sz="3600" dirty="0"/>
              <a:t>cezası şeklinde gösterilen tepki, memurun hürriyetine ve mal varlığına zarar vermeden sadece kariyerine ve görevinden kaynaklanan haklarına zarar verici sonuçlar doğuran </a:t>
            </a:r>
            <a:r>
              <a:rPr lang="tr-TR" sz="3600" dirty="0" smtClean="0"/>
              <a:t>yaptırımları </a:t>
            </a:r>
            <a:r>
              <a:rPr lang="tr-TR" sz="3600" dirty="0"/>
              <a:t>içerir. </a:t>
            </a:r>
            <a:endParaRPr lang="tr-TR" sz="3600" dirty="0" smtClean="0"/>
          </a:p>
          <a:p>
            <a:pPr eaLnBrk="1" fontAlgn="auto" hangingPunct="1">
              <a:spcAft>
                <a:spcPts val="0"/>
              </a:spcAft>
              <a:buFont typeface="Arial" pitchFamily="34" charset="0"/>
              <a:buChar char="•"/>
              <a:defRPr/>
            </a:pPr>
            <a:r>
              <a:rPr lang="tr-TR" sz="3600" dirty="0" smtClean="0">
                <a:solidFill>
                  <a:srgbClr val="041C82"/>
                </a:solidFill>
              </a:rPr>
              <a:t>Temelde </a:t>
            </a:r>
            <a:r>
              <a:rPr lang="tr-TR" sz="3600" dirty="0">
                <a:solidFill>
                  <a:srgbClr val="041C82"/>
                </a:solidFill>
              </a:rPr>
              <a:t>mesleki nitelikte cezalardır</a:t>
            </a:r>
            <a:r>
              <a:rPr lang="tr-TR" sz="3600" dirty="0" smtClean="0">
                <a:solidFill>
                  <a:srgbClr val="041C82"/>
                </a:solidFill>
              </a:rPr>
              <a:t>.</a:t>
            </a:r>
          </a:p>
          <a:p>
            <a:pPr algn="just" eaLnBrk="1" fontAlgn="auto" hangingPunct="1">
              <a:spcAft>
                <a:spcPts val="0"/>
              </a:spcAft>
              <a:buFont typeface="Arial" pitchFamily="34" charset="0"/>
              <a:buChar char="•"/>
              <a:defRPr/>
            </a:pPr>
            <a:r>
              <a:rPr lang="tr-TR" sz="3600" dirty="0"/>
              <a:t>Disiplin cezalarının amacı, çalışma düzenini korumak ve çalışmaların gereği gibi yürütülmesini sağlamaktır. </a:t>
            </a:r>
            <a:r>
              <a:rPr lang="tr-TR" sz="3600" dirty="0" smtClean="0"/>
              <a:t> </a:t>
            </a:r>
            <a:endParaRPr lang="tr-TR" sz="3600" dirty="0"/>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CEZALARI </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391525"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a:bodyPr>
          <a:lstStyle/>
          <a:p>
            <a:pPr marL="0" indent="0" eaLnBrk="1" fontAlgn="auto" hangingPunct="1">
              <a:spcAft>
                <a:spcPts val="0"/>
              </a:spcAft>
              <a:buFont typeface="Arial" pitchFamily="34" charset="0"/>
              <a:buNone/>
              <a:defRPr/>
            </a:pPr>
            <a:r>
              <a:rPr lang="tr-TR" sz="3600" b="1" dirty="0" smtClean="0">
                <a:solidFill>
                  <a:srgbClr val="F9076F"/>
                </a:solidFill>
              </a:rPr>
              <a:t>Disiplin Cezalarının Nitelikleri-1 </a:t>
            </a:r>
          </a:p>
          <a:p>
            <a:pPr marL="0" indent="0" algn="just" eaLnBrk="1" fontAlgn="auto" hangingPunct="1">
              <a:spcAft>
                <a:spcPts val="0"/>
              </a:spcAft>
              <a:buFont typeface="Arial" pitchFamily="34" charset="0"/>
              <a:buNone/>
              <a:defRPr/>
            </a:pPr>
            <a:r>
              <a:rPr lang="tr-TR" sz="3600" dirty="0"/>
              <a:t>Anayasanın 38’inci maddesinde yer alan “İdare, kişi hürriyetinin kısıtlanması sonucunu doğuran bir müeyyide uygulayamaz” hükmü gereğince, kişinin hayatına, mal varlığına veya Anayasanın koruması altında bulunan herhangi bir hürriyetine dokunan </a:t>
            </a:r>
            <a:r>
              <a:rPr lang="tr-TR" sz="3600" b="1" dirty="0">
                <a:solidFill>
                  <a:srgbClr val="0082B0"/>
                </a:solidFill>
              </a:rPr>
              <a:t>tarzda disiplin cezası verilemez</a:t>
            </a:r>
            <a:r>
              <a:rPr lang="tr-TR" sz="3600" dirty="0"/>
              <a:t> </a:t>
            </a:r>
            <a:r>
              <a:rPr lang="tr-TR" sz="1500" dirty="0"/>
              <a:t>(2709 S.K/Md.38). </a:t>
            </a:r>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CEZALARI </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247062"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a:bodyPr>
          <a:lstStyle/>
          <a:p>
            <a:pPr marL="0" indent="0" eaLnBrk="1" fontAlgn="auto" hangingPunct="1">
              <a:spcAft>
                <a:spcPts val="0"/>
              </a:spcAft>
              <a:buFont typeface="Arial" pitchFamily="34" charset="0"/>
              <a:buNone/>
              <a:defRPr/>
            </a:pPr>
            <a:r>
              <a:rPr lang="tr-TR" sz="3600" b="1" dirty="0" smtClean="0">
                <a:solidFill>
                  <a:srgbClr val="F9076F"/>
                </a:solidFill>
              </a:rPr>
              <a:t>Disiplin Cezalarının Nitelikleri-3 </a:t>
            </a:r>
          </a:p>
          <a:p>
            <a:pPr algn="just" eaLnBrk="1" fontAlgn="auto" hangingPunct="1">
              <a:spcAft>
                <a:spcPts val="0"/>
              </a:spcAft>
              <a:buFont typeface="Arial" pitchFamily="34" charset="0"/>
              <a:buChar char="•"/>
              <a:defRPr/>
            </a:pPr>
            <a:r>
              <a:rPr lang="tr-TR" sz="3600" dirty="0" smtClean="0">
                <a:solidFill>
                  <a:schemeClr val="tx1"/>
                </a:solidFill>
              </a:rPr>
              <a:t>Disiplin </a:t>
            </a:r>
            <a:r>
              <a:rPr lang="tr-TR" sz="3600" dirty="0">
                <a:solidFill>
                  <a:schemeClr val="tx1"/>
                </a:solidFill>
              </a:rPr>
              <a:t>cezaları, savunma hakkı tanınmadıkça verilemez. İleri sürülen disiplin suçu, ilgili kamu görevlisine açık bir şekilde yazılı olarak </a:t>
            </a:r>
            <a:r>
              <a:rPr lang="tr-TR" sz="3600" dirty="0" smtClean="0">
                <a:solidFill>
                  <a:schemeClr val="tx1"/>
                </a:solidFill>
              </a:rPr>
              <a:t>bildirilir.</a:t>
            </a:r>
          </a:p>
          <a:p>
            <a:pPr algn="just" eaLnBrk="1" fontAlgn="auto" hangingPunct="1">
              <a:spcAft>
                <a:spcPts val="0"/>
              </a:spcAft>
              <a:buFont typeface="Arial" pitchFamily="34" charset="0"/>
              <a:buChar char="•"/>
              <a:defRPr/>
            </a:pPr>
            <a:r>
              <a:rPr lang="tr-TR" sz="3600" dirty="0" smtClean="0">
                <a:solidFill>
                  <a:srgbClr val="F9076F"/>
                </a:solidFill>
              </a:rPr>
              <a:t>Disiplin </a:t>
            </a:r>
            <a:r>
              <a:rPr lang="tr-TR" sz="3600" dirty="0">
                <a:solidFill>
                  <a:srgbClr val="F9076F"/>
                </a:solidFill>
              </a:rPr>
              <a:t>cezaları takdiri cezalar olup, takdir yetkisi belli makam ve kurullara aittir. Ancak, bu takdir yetkisi belirli usul ve esaslara göre kullanılır</a:t>
            </a:r>
            <a:r>
              <a:rPr lang="tr-TR" sz="3600" dirty="0" smtClean="0">
                <a:solidFill>
                  <a:srgbClr val="F9076F"/>
                </a:solidFill>
              </a:rPr>
              <a:t>.</a:t>
            </a:r>
            <a:endParaRPr lang="tr-TR" sz="3600" dirty="0">
              <a:solidFill>
                <a:srgbClr val="F9076F"/>
              </a:solidFill>
            </a:endParaRPr>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CEZALARI </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462962"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lnSpcReduction="10000"/>
          </a:bodyPr>
          <a:lstStyle/>
          <a:p>
            <a:pPr marL="0" indent="0" eaLnBrk="1" fontAlgn="auto" hangingPunct="1">
              <a:spcAft>
                <a:spcPts val="0"/>
              </a:spcAft>
              <a:buFont typeface="Arial" pitchFamily="34" charset="0"/>
              <a:buNone/>
              <a:defRPr/>
            </a:pPr>
            <a:r>
              <a:rPr lang="tr-TR" sz="3500" b="1" dirty="0" smtClean="0">
                <a:solidFill>
                  <a:srgbClr val="F9076F"/>
                </a:solidFill>
              </a:rPr>
              <a:t>Disiplin Cezalarının Nitelikleri-4 </a:t>
            </a:r>
          </a:p>
          <a:p>
            <a:pPr eaLnBrk="1" fontAlgn="auto" hangingPunct="1">
              <a:spcAft>
                <a:spcPts val="0"/>
              </a:spcAft>
              <a:buFont typeface="Arial" pitchFamily="34" charset="0"/>
              <a:buChar char="•"/>
              <a:defRPr/>
            </a:pPr>
            <a:r>
              <a:rPr lang="tr-TR" sz="3600" dirty="0" smtClean="0"/>
              <a:t>Disiplin </a:t>
            </a:r>
            <a:r>
              <a:rPr lang="tr-TR" sz="3600" dirty="0"/>
              <a:t>cezalarının uygulanmasında eşitlik ilkesi esastır. Aynı eylemlerde bulunanların aynı nitelikte cezalara tabi tutulması temel alınır.</a:t>
            </a:r>
          </a:p>
          <a:p>
            <a:pPr algn="just" eaLnBrk="1" fontAlgn="auto" hangingPunct="1">
              <a:spcAft>
                <a:spcPts val="0"/>
              </a:spcAft>
              <a:buFont typeface="Arial" pitchFamily="34" charset="0"/>
              <a:buChar char="•"/>
              <a:defRPr/>
            </a:pPr>
            <a:r>
              <a:rPr lang="tr-TR" sz="3600" dirty="0" smtClean="0">
                <a:solidFill>
                  <a:srgbClr val="F9076F"/>
                </a:solidFill>
              </a:rPr>
              <a:t>Disiplin </a:t>
            </a:r>
            <a:r>
              <a:rPr lang="tr-TR" sz="3600" dirty="0">
                <a:solidFill>
                  <a:srgbClr val="F9076F"/>
                </a:solidFill>
              </a:rPr>
              <a:t>cezaları idari bir işlemdir, uygulanmasında yargı kararı aranmaz ve verildiği tarihten itibaren geçerlidir. Ertelenmeleri ve geri alınmaları mümkün değildir</a:t>
            </a:r>
            <a:r>
              <a:rPr lang="tr-TR" sz="3600" dirty="0" smtClean="0">
                <a:solidFill>
                  <a:srgbClr val="F9076F"/>
                </a:solidFill>
              </a:rPr>
              <a:t>.</a:t>
            </a:r>
            <a:endParaRPr lang="tr-TR" sz="3600" dirty="0">
              <a:solidFill>
                <a:srgbClr val="F9076F"/>
              </a:solidFill>
            </a:endParaRPr>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CEZALARI </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786812"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fontScale="85000" lnSpcReduction="20000"/>
          </a:bodyPr>
          <a:lstStyle/>
          <a:p>
            <a:pPr marL="0" indent="0" eaLnBrk="1" fontAlgn="auto" hangingPunct="1">
              <a:spcAft>
                <a:spcPts val="0"/>
              </a:spcAft>
              <a:buFont typeface="Arial" pitchFamily="34" charset="0"/>
              <a:buNone/>
              <a:defRPr/>
            </a:pPr>
            <a:r>
              <a:rPr lang="tr-TR" sz="3600" b="1" dirty="0" smtClean="0">
                <a:solidFill>
                  <a:srgbClr val="F9076F"/>
                </a:solidFill>
              </a:rPr>
              <a:t>Disiplin Cezalarının Nitelikleri-5 </a:t>
            </a:r>
          </a:p>
          <a:p>
            <a:pPr algn="just" eaLnBrk="1" fontAlgn="auto" hangingPunct="1">
              <a:spcAft>
                <a:spcPts val="0"/>
              </a:spcAft>
              <a:buFont typeface="Arial" pitchFamily="34" charset="0"/>
              <a:buChar char="•"/>
              <a:defRPr/>
            </a:pPr>
            <a:r>
              <a:rPr lang="tr-TR" sz="3600" dirty="0" smtClean="0">
                <a:solidFill>
                  <a:schemeClr val="tx1"/>
                </a:solidFill>
              </a:rPr>
              <a:t>Disiplin </a:t>
            </a:r>
            <a:r>
              <a:rPr lang="tr-TR" sz="3600" dirty="0">
                <a:solidFill>
                  <a:schemeClr val="tx1"/>
                </a:solidFill>
              </a:rPr>
              <a:t>cezaları hizmetten ayrılmış olanlara uygulanamaz. Ancak, disiplin mercilerince karar verilir. İlgili kamu görevlisinin hizmete geri dönmesi durumunda usulünce tatbik edilir.</a:t>
            </a:r>
          </a:p>
          <a:p>
            <a:pPr algn="just" eaLnBrk="1" fontAlgn="auto" hangingPunct="1">
              <a:spcAft>
                <a:spcPts val="0"/>
              </a:spcAft>
              <a:buFont typeface="Arial" pitchFamily="34" charset="0"/>
              <a:buChar char="•"/>
              <a:defRPr/>
            </a:pPr>
            <a:r>
              <a:rPr lang="tr-TR" sz="3600" b="1" dirty="0" smtClean="0">
                <a:solidFill>
                  <a:srgbClr val="0082B0"/>
                </a:solidFill>
              </a:rPr>
              <a:t>Disiplin </a:t>
            </a:r>
            <a:r>
              <a:rPr lang="tr-TR" sz="3600" b="1" dirty="0">
                <a:solidFill>
                  <a:srgbClr val="0082B0"/>
                </a:solidFill>
              </a:rPr>
              <a:t>cezaları, kamu görevlisinin haklarının geri iade edilmesi yoluyla veya genel af kanunlarıyla ortadan kaldırılamaz. Fakat, disiplin affı kanunuyla ortadan kalkar veya ilgili kanunda yazan sebeplerin oluşması ve sürelerin dolması sonunda sicilden silinir.  </a:t>
            </a:r>
          </a:p>
          <a:p>
            <a:pPr eaLnBrk="1" fontAlgn="auto" hangingPunct="1">
              <a:spcAft>
                <a:spcPts val="0"/>
              </a:spcAft>
              <a:buFont typeface="Arial" pitchFamily="34" charset="0"/>
              <a:buChar char="•"/>
              <a:defRPr/>
            </a:pPr>
            <a:r>
              <a:rPr lang="tr-TR" sz="3600" dirty="0" smtClean="0">
                <a:solidFill>
                  <a:srgbClr val="F9076F"/>
                </a:solidFill>
              </a:rPr>
              <a:t>Disiplin </a:t>
            </a:r>
            <a:r>
              <a:rPr lang="tr-TR" sz="3600" dirty="0">
                <a:solidFill>
                  <a:srgbClr val="F9076F"/>
                </a:solidFill>
              </a:rPr>
              <a:t>cezaları, disiplin suçlarının tekerrüründe etkilidir.</a:t>
            </a:r>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CEZALARI </a:t>
            </a:r>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765175"/>
            <a:ext cx="9324975" cy="5903913"/>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a:bodyPr>
          <a:lstStyle/>
          <a:p>
            <a:pPr marL="0" indent="0" eaLnBrk="1" fontAlgn="auto" hangingPunct="1">
              <a:spcAft>
                <a:spcPts val="0"/>
              </a:spcAft>
              <a:buFont typeface="Arial" pitchFamily="34" charset="0"/>
              <a:buNone/>
              <a:defRPr/>
            </a:pPr>
            <a:r>
              <a:rPr lang="tr-TR" sz="2000" dirty="0" smtClean="0"/>
              <a:t>Memurlar </a:t>
            </a:r>
            <a:r>
              <a:rPr lang="tr-TR" sz="2000" dirty="0"/>
              <a:t>ve diğer kamu görevlilerine verilecek disiplin cezalarının türleri, 657 Sayılı Devlet Memurları Kanununda belirtilmiştir. Bununla birlikte, kurumların hizmet özelliğine göre çıkarılan özel kanunlarda da bazı disiplin cezaları ön görülmüştür. </a:t>
            </a:r>
          </a:p>
          <a:p>
            <a:pPr marL="0" indent="0" eaLnBrk="1" fontAlgn="auto" hangingPunct="1">
              <a:spcAft>
                <a:spcPts val="0"/>
              </a:spcAft>
              <a:buFont typeface="Arial" pitchFamily="34" charset="0"/>
              <a:buNone/>
              <a:defRPr/>
            </a:pPr>
            <a:r>
              <a:rPr lang="tr-TR" sz="2000" dirty="0" smtClean="0"/>
              <a:t>Devlet memurlarına verilecek genel disiplin cezaları şunlardır (657 S.K./Md.125):</a:t>
            </a:r>
          </a:p>
          <a:p>
            <a:pPr marL="0" indent="0" eaLnBrk="1" fontAlgn="auto" hangingPunct="1">
              <a:spcAft>
                <a:spcPts val="0"/>
              </a:spcAft>
              <a:buFont typeface="Arial" pitchFamily="34" charset="0"/>
              <a:buNone/>
              <a:defRPr/>
            </a:pPr>
            <a:r>
              <a:rPr lang="tr-TR" sz="2000" b="1" dirty="0" smtClean="0">
                <a:solidFill>
                  <a:srgbClr val="FF0000"/>
                </a:solidFill>
              </a:rPr>
              <a:t>A) Uyarma: </a:t>
            </a:r>
            <a:r>
              <a:rPr lang="tr-TR" sz="2000" dirty="0" smtClean="0"/>
              <a:t>Memura, görevinde ve davranışlarında daha dikkatli olması gerektiğinin yazı ile bildirilmesidir.</a:t>
            </a:r>
          </a:p>
          <a:p>
            <a:pPr marL="0" indent="0" eaLnBrk="1" fontAlgn="auto" hangingPunct="1">
              <a:spcAft>
                <a:spcPts val="0"/>
              </a:spcAft>
              <a:buFont typeface="Arial" pitchFamily="34" charset="0"/>
              <a:buNone/>
              <a:defRPr/>
            </a:pPr>
            <a:r>
              <a:rPr lang="tr-TR" sz="2000" b="1" dirty="0" smtClean="0">
                <a:solidFill>
                  <a:srgbClr val="FF0000"/>
                </a:solidFill>
              </a:rPr>
              <a:t>B) Kınama: </a:t>
            </a:r>
            <a:r>
              <a:rPr lang="tr-TR" sz="2000" dirty="0" smtClean="0"/>
              <a:t>Memura, görevinde ve davranışlarında kusurlu olduğunun yazı ile bildirilmesidir.</a:t>
            </a:r>
          </a:p>
          <a:p>
            <a:pPr marL="0" indent="0" eaLnBrk="1" fontAlgn="auto" hangingPunct="1">
              <a:spcAft>
                <a:spcPts val="0"/>
              </a:spcAft>
              <a:buFont typeface="Arial" pitchFamily="34" charset="0"/>
              <a:buNone/>
              <a:defRPr/>
            </a:pPr>
            <a:r>
              <a:rPr lang="tr-TR" sz="2000" b="1" dirty="0" smtClean="0">
                <a:solidFill>
                  <a:srgbClr val="FF0000"/>
                </a:solidFill>
              </a:rPr>
              <a:t>C) Aylıktan Kesme</a:t>
            </a:r>
            <a:r>
              <a:rPr lang="tr-TR" sz="2000" b="1" dirty="0" smtClean="0">
                <a:solidFill>
                  <a:srgbClr val="00B050"/>
                </a:solidFill>
              </a:rPr>
              <a:t>: </a:t>
            </a:r>
            <a:r>
              <a:rPr lang="tr-TR" sz="2000" dirty="0" smtClean="0"/>
              <a:t>Memurun, brüt aylığından 1/30-1/8 arasında kesinti yapılmasıdır. </a:t>
            </a:r>
          </a:p>
          <a:p>
            <a:pPr marL="0" indent="0" eaLnBrk="1" fontAlgn="auto" hangingPunct="1">
              <a:spcAft>
                <a:spcPts val="0"/>
              </a:spcAft>
              <a:buFont typeface="Arial" pitchFamily="34" charset="0"/>
              <a:buNone/>
              <a:defRPr/>
            </a:pPr>
            <a:r>
              <a:rPr lang="tr-TR" sz="2000" b="1" dirty="0" smtClean="0">
                <a:solidFill>
                  <a:srgbClr val="FF0000"/>
                </a:solidFill>
              </a:rPr>
              <a:t>D) Kademe İlerlemesinin Durdurulması: </a:t>
            </a:r>
            <a:r>
              <a:rPr lang="tr-TR" sz="2000" dirty="0" smtClean="0"/>
              <a:t>Fiilin ağırlık derecesine göre memurun, bulunduğu kademede ilerlemesinin 1-3 yıl durdurulmasıdır. Ancak, öğrenim durumları nedeniyle yükselebilecekleri kadroların son kademelerinde bulunan Devlet memurlarının, kademe ilerlemesinin durdurulması cezasının verilmesini gerektiren hallerde, brüt aylıklarının 1/4'ü-1/2'si kesilir ve tekerrüründe görevlerine son verilir. Özel öğretim kurumlarında çalışan personel içinde bu hüküm uygulanır.</a:t>
            </a:r>
          </a:p>
          <a:p>
            <a:pPr marL="0" indent="0" eaLnBrk="1" fontAlgn="auto" hangingPunct="1">
              <a:spcAft>
                <a:spcPts val="0"/>
              </a:spcAft>
              <a:buFont typeface="Arial" pitchFamily="34" charset="0"/>
              <a:buNone/>
              <a:defRPr/>
            </a:pPr>
            <a:r>
              <a:rPr lang="tr-TR" sz="2000" b="1" dirty="0" smtClean="0">
                <a:solidFill>
                  <a:srgbClr val="FF0000"/>
                </a:solidFill>
              </a:rPr>
              <a:t>E) Devlet Memurluğundan Çıkarma: </a:t>
            </a:r>
            <a:r>
              <a:rPr lang="tr-TR" sz="2000" dirty="0" smtClean="0"/>
              <a:t>Bir daha Devlet memurluğuna atanmamak üzere memurluktan çıkarmaktır.</a:t>
            </a:r>
            <a:endParaRPr lang="tr-TR" sz="2000" dirty="0"/>
          </a:p>
        </p:txBody>
      </p:sp>
      <p:sp>
        <p:nvSpPr>
          <p:cNvPr id="7" name="6 Metin kutusu"/>
          <p:cNvSpPr txBox="1"/>
          <p:nvPr/>
        </p:nvSpPr>
        <p:spPr>
          <a:xfrm>
            <a:off x="323850" y="0"/>
            <a:ext cx="7777163" cy="646113"/>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600" b="1" dirty="0">
                <a:solidFill>
                  <a:srgbClr val="F9076F"/>
                </a:solidFill>
              </a:rPr>
              <a:t>Disiplin Cezalarının Türleri-1</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462962"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lnSpcReduction="10000"/>
          </a:bodyPr>
          <a:lstStyle/>
          <a:p>
            <a:pPr eaLnBrk="1" fontAlgn="auto" hangingPunct="1">
              <a:spcAft>
                <a:spcPts val="0"/>
              </a:spcAft>
              <a:buFont typeface="Arial" pitchFamily="34" charset="0"/>
              <a:buChar char="•"/>
              <a:defRPr/>
            </a:pPr>
            <a:r>
              <a:rPr lang="tr-TR" dirty="0" smtClean="0"/>
              <a:t>Disiplin </a:t>
            </a:r>
            <a:r>
              <a:rPr lang="tr-TR" dirty="0"/>
              <a:t>cezası verilmesine sebep olmuş bir fiil veya halin cezaların özlük dosyasından silinmesine ilişkin süre </a:t>
            </a:r>
            <a:r>
              <a:rPr lang="tr-TR" dirty="0" smtClean="0"/>
              <a:t>içinde </a:t>
            </a:r>
            <a:r>
              <a:rPr lang="tr-TR" b="1" dirty="0" smtClean="0"/>
              <a:t>tekerrüründe </a:t>
            </a:r>
            <a:r>
              <a:rPr lang="tr-TR" b="1" dirty="0"/>
              <a:t>bir derece ağır ceza </a:t>
            </a:r>
            <a:r>
              <a:rPr lang="tr-TR" dirty="0"/>
              <a:t>uygulanır. </a:t>
            </a:r>
            <a:endParaRPr lang="tr-TR" dirty="0" smtClean="0"/>
          </a:p>
          <a:p>
            <a:pPr eaLnBrk="1" fontAlgn="auto" hangingPunct="1">
              <a:spcAft>
                <a:spcPts val="0"/>
              </a:spcAft>
              <a:buFont typeface="Arial" pitchFamily="34" charset="0"/>
              <a:buChar char="•"/>
              <a:defRPr/>
            </a:pPr>
            <a:r>
              <a:rPr lang="tr-TR" dirty="0" smtClean="0"/>
              <a:t>Aynı </a:t>
            </a:r>
            <a:r>
              <a:rPr lang="tr-TR" dirty="0"/>
              <a:t>derecede cezayı gerektiren fakat </a:t>
            </a:r>
            <a:r>
              <a:rPr lang="tr-TR" b="1" dirty="0"/>
              <a:t>ayrı fiil veya haller nedeniyle </a:t>
            </a:r>
            <a:r>
              <a:rPr lang="tr-TR" b="1" dirty="0" smtClean="0"/>
              <a:t>verilen disiplin </a:t>
            </a:r>
            <a:r>
              <a:rPr lang="tr-TR" b="1" dirty="0"/>
              <a:t>cezalarının üçüncü uygulamasında </a:t>
            </a:r>
            <a:r>
              <a:rPr lang="tr-TR" u="sng" dirty="0"/>
              <a:t>bir derece ağır ceza </a:t>
            </a:r>
            <a:r>
              <a:rPr lang="tr-TR" dirty="0" smtClean="0"/>
              <a:t>verilir.</a:t>
            </a:r>
          </a:p>
          <a:p>
            <a:pPr eaLnBrk="1" fontAlgn="auto" hangingPunct="1">
              <a:spcAft>
                <a:spcPts val="0"/>
              </a:spcAft>
              <a:buFont typeface="Arial" pitchFamily="34" charset="0"/>
              <a:buChar char="•"/>
              <a:defRPr/>
            </a:pPr>
            <a:r>
              <a:rPr lang="tr-TR" dirty="0" smtClean="0"/>
              <a:t>Geçmiş hizmetleri sırasındaki </a:t>
            </a:r>
            <a:r>
              <a:rPr lang="tr-TR" b="1" dirty="0" smtClean="0">
                <a:solidFill>
                  <a:srgbClr val="F9076F"/>
                </a:solidFill>
              </a:rPr>
              <a:t>çalışmaları olumlu</a:t>
            </a:r>
            <a:r>
              <a:rPr lang="tr-TR" b="1" dirty="0" smtClean="0">
                <a:solidFill>
                  <a:srgbClr val="00B050"/>
                </a:solidFill>
              </a:rPr>
              <a:t> </a:t>
            </a:r>
            <a:r>
              <a:rPr lang="tr-TR" dirty="0" smtClean="0"/>
              <a:t>olan ve </a:t>
            </a:r>
            <a:r>
              <a:rPr lang="tr-TR" b="1" dirty="0" smtClean="0">
                <a:solidFill>
                  <a:srgbClr val="00B0F0"/>
                </a:solidFill>
              </a:rPr>
              <a:t>ödül veya başarı belgesi alan </a:t>
            </a:r>
            <a:r>
              <a:rPr lang="tr-TR" dirty="0" smtClean="0"/>
              <a:t>memurlar için verilecek cezalarda bir derece hafif olanı uygulanabilir.</a:t>
            </a:r>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b="1" dirty="0">
                <a:solidFill>
                  <a:srgbClr val="F9076F"/>
                </a:solidFill>
              </a:rPr>
              <a:t>Disiplin Cezalarının Türleri-2</a:t>
            </a:r>
            <a:r>
              <a:rPr lang="tr-TR" sz="3200" dirty="0"/>
              <a:t> </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391525"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fontScale="85000" lnSpcReduction="20000"/>
          </a:bodyPr>
          <a:lstStyle/>
          <a:p>
            <a:pPr marL="0" indent="0" eaLnBrk="1" fontAlgn="auto" hangingPunct="1">
              <a:spcAft>
                <a:spcPts val="0"/>
              </a:spcAft>
              <a:buFont typeface="Arial" pitchFamily="34" charset="0"/>
              <a:buNone/>
              <a:defRPr/>
            </a:pPr>
            <a:r>
              <a:rPr lang="tr-TR" b="1" dirty="0" smtClean="0">
                <a:solidFill>
                  <a:srgbClr val="FF0000"/>
                </a:solidFill>
              </a:rPr>
              <a:t>Disiplin </a:t>
            </a:r>
            <a:r>
              <a:rPr lang="tr-TR" b="1" dirty="0">
                <a:solidFill>
                  <a:srgbClr val="FF0000"/>
                </a:solidFill>
              </a:rPr>
              <a:t>Cezalarında </a:t>
            </a:r>
            <a:r>
              <a:rPr lang="tr-TR" b="1" dirty="0" smtClean="0">
                <a:solidFill>
                  <a:srgbClr val="FF0000"/>
                </a:solidFill>
              </a:rPr>
              <a:t>Zaman Aşımı-2</a:t>
            </a:r>
            <a:endParaRPr lang="tr-TR" dirty="0">
              <a:solidFill>
                <a:srgbClr val="FF0000"/>
              </a:solidFill>
            </a:endParaRPr>
          </a:p>
          <a:p>
            <a:pPr marL="0" indent="0" eaLnBrk="1" fontAlgn="auto" hangingPunct="1">
              <a:spcAft>
                <a:spcPts val="0"/>
              </a:spcAft>
              <a:buFont typeface="Arial" pitchFamily="34" charset="0"/>
              <a:buNone/>
              <a:defRPr/>
            </a:pPr>
            <a:r>
              <a:rPr lang="tr-TR" dirty="0" smtClean="0"/>
              <a:t>Kanunda </a:t>
            </a:r>
            <a:r>
              <a:rPr lang="tr-TR" dirty="0"/>
              <a:t>sayılan fiil ve halleri işleyenler hakkında, bu fiil ve hallerin işlendiğinin öğrenildiği tarihten itibaren; </a:t>
            </a:r>
          </a:p>
          <a:p>
            <a:pPr eaLnBrk="1" fontAlgn="auto" hangingPunct="1">
              <a:spcAft>
                <a:spcPts val="0"/>
              </a:spcAft>
              <a:buFont typeface="Arial" pitchFamily="34" charset="0"/>
              <a:buChar char="•"/>
              <a:defRPr/>
            </a:pPr>
            <a:r>
              <a:rPr lang="tr-TR" dirty="0" smtClean="0">
                <a:solidFill>
                  <a:srgbClr val="7030A0"/>
                </a:solidFill>
              </a:rPr>
              <a:t>Uyarma</a:t>
            </a:r>
            <a:r>
              <a:rPr lang="tr-TR" dirty="0">
                <a:solidFill>
                  <a:srgbClr val="7030A0"/>
                </a:solidFill>
              </a:rPr>
              <a:t>, kınama, aylıktan kesme ve kademe ilerlemesinin </a:t>
            </a:r>
            <a:r>
              <a:rPr lang="tr-TR" dirty="0"/>
              <a:t>durdurulması cezalarında </a:t>
            </a:r>
            <a:r>
              <a:rPr lang="tr-TR" b="1" dirty="0">
                <a:solidFill>
                  <a:srgbClr val="00B0F0"/>
                </a:solidFill>
              </a:rPr>
              <a:t>bir ay </a:t>
            </a:r>
            <a:r>
              <a:rPr lang="tr-TR" dirty="0"/>
              <a:t>içinde disiplin soruşturmasına,</a:t>
            </a:r>
          </a:p>
          <a:p>
            <a:pPr eaLnBrk="1" fontAlgn="auto" hangingPunct="1">
              <a:spcAft>
                <a:spcPts val="0"/>
              </a:spcAft>
              <a:buFont typeface="Arial" pitchFamily="34" charset="0"/>
              <a:buChar char="•"/>
              <a:defRPr/>
            </a:pPr>
            <a:r>
              <a:rPr lang="tr-TR" b="1" dirty="0" smtClean="0">
                <a:solidFill>
                  <a:srgbClr val="FF0000"/>
                </a:solidFill>
              </a:rPr>
              <a:t>Memurluktan </a:t>
            </a:r>
            <a:r>
              <a:rPr lang="tr-TR" b="1" dirty="0">
                <a:solidFill>
                  <a:srgbClr val="FF0000"/>
                </a:solidFill>
              </a:rPr>
              <a:t>çıkarma </a:t>
            </a:r>
            <a:r>
              <a:rPr lang="tr-TR" dirty="0"/>
              <a:t>cezasında </a:t>
            </a:r>
            <a:r>
              <a:rPr lang="tr-TR" b="1" dirty="0">
                <a:solidFill>
                  <a:srgbClr val="FF0000"/>
                </a:solidFill>
              </a:rPr>
              <a:t>altı ay </a:t>
            </a:r>
            <a:r>
              <a:rPr lang="tr-TR" dirty="0"/>
              <a:t>içinde disiplin kovuşturmasına,</a:t>
            </a:r>
          </a:p>
          <a:p>
            <a:pPr marL="0" indent="0" eaLnBrk="1" fontAlgn="auto" hangingPunct="1">
              <a:spcAft>
                <a:spcPts val="0"/>
              </a:spcAft>
              <a:buFont typeface="Arial" pitchFamily="34" charset="0"/>
              <a:buNone/>
              <a:defRPr/>
            </a:pPr>
            <a:r>
              <a:rPr lang="tr-TR" dirty="0"/>
              <a:t>başlanmadığı takdirde disiplin cezası verme yetkisi zamanaşımına uğrar </a:t>
            </a:r>
            <a:r>
              <a:rPr lang="tr-TR" sz="2100" dirty="0"/>
              <a:t>(657 S.K./Md.127). </a:t>
            </a:r>
            <a:endParaRPr lang="tr-TR" sz="2100" dirty="0" smtClean="0"/>
          </a:p>
          <a:p>
            <a:pPr marL="0" indent="0" eaLnBrk="1" fontAlgn="auto" hangingPunct="1">
              <a:spcAft>
                <a:spcPts val="0"/>
              </a:spcAft>
              <a:buFont typeface="Arial" pitchFamily="34" charset="0"/>
              <a:buNone/>
              <a:defRPr/>
            </a:pPr>
            <a:endParaRPr lang="tr-TR" sz="2100" dirty="0"/>
          </a:p>
          <a:p>
            <a:pPr marL="0" indent="0" eaLnBrk="1" fontAlgn="auto" hangingPunct="1">
              <a:spcAft>
                <a:spcPts val="0"/>
              </a:spcAft>
              <a:buFont typeface="Arial" pitchFamily="34" charset="0"/>
              <a:buNone/>
              <a:defRPr/>
            </a:pPr>
            <a:r>
              <a:rPr lang="tr-TR" dirty="0"/>
              <a:t>Disiplin cezasını gerektiren fiil ve hallerin işlendiği tarihten itibaren  nihayet </a:t>
            </a:r>
            <a:r>
              <a:rPr lang="tr-TR" b="1" dirty="0">
                <a:solidFill>
                  <a:srgbClr val="F9076F"/>
                </a:solidFill>
              </a:rPr>
              <a:t>iki yıl içinde </a:t>
            </a:r>
            <a:r>
              <a:rPr lang="tr-TR" dirty="0"/>
              <a:t>disiplin cezası verilmediği takdirde ceza verme yetkisi zamanaşımına uğrar </a:t>
            </a:r>
            <a:r>
              <a:rPr lang="tr-TR" sz="2100" dirty="0"/>
              <a:t>(657 S.K./Md.127</a:t>
            </a:r>
            <a:r>
              <a:rPr lang="tr-TR" sz="2100" dirty="0" smtClean="0"/>
              <a:t>).</a:t>
            </a:r>
            <a:endParaRPr lang="tr-TR" sz="2100" dirty="0"/>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CEZALARI </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535987"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fontScale="92500" lnSpcReduction="20000"/>
          </a:bodyPr>
          <a:lstStyle/>
          <a:p>
            <a:pPr marL="0" indent="0" eaLnBrk="1" fontAlgn="auto" hangingPunct="1">
              <a:spcAft>
                <a:spcPts val="0"/>
              </a:spcAft>
              <a:buFont typeface="Arial" pitchFamily="34" charset="0"/>
              <a:buNone/>
              <a:defRPr/>
            </a:pPr>
            <a:r>
              <a:rPr lang="tr-TR" b="1" dirty="0" smtClean="0">
                <a:solidFill>
                  <a:srgbClr val="F9076F"/>
                </a:solidFill>
              </a:rPr>
              <a:t>Disiplin Cezalarının Silinmesi-1 </a:t>
            </a:r>
            <a:r>
              <a:rPr lang="tr-TR" dirty="0">
                <a:solidFill>
                  <a:srgbClr val="F9076F"/>
                </a:solidFill>
              </a:rPr>
              <a:t>	</a:t>
            </a:r>
            <a:endParaRPr lang="tr-TR" dirty="0" smtClean="0">
              <a:solidFill>
                <a:srgbClr val="F9076F"/>
              </a:solidFill>
            </a:endParaRPr>
          </a:p>
          <a:p>
            <a:pPr algn="just" eaLnBrk="1" fontAlgn="auto" hangingPunct="1">
              <a:spcAft>
                <a:spcPts val="0"/>
              </a:spcAft>
              <a:buFont typeface="Arial" pitchFamily="34" charset="0"/>
              <a:buChar char="•"/>
              <a:defRPr/>
            </a:pPr>
            <a:r>
              <a:rPr lang="tr-TR" dirty="0" smtClean="0"/>
              <a:t>Disiplin </a:t>
            </a:r>
            <a:r>
              <a:rPr lang="tr-TR" dirty="0"/>
              <a:t>cezaları memurun özlük dosyasına işlenir. Devlet memurluğundan çıkarma cezasından başka bir disiplin cezasına çarptırılmış olan memur </a:t>
            </a:r>
            <a:r>
              <a:rPr lang="tr-TR" dirty="0">
                <a:solidFill>
                  <a:srgbClr val="FF0000"/>
                </a:solidFill>
              </a:rPr>
              <a:t>uyarma ve kınama cezalarının uygulanmasından 5 sene</a:t>
            </a:r>
            <a:r>
              <a:rPr lang="tr-TR" dirty="0"/>
              <a:t>, </a:t>
            </a:r>
            <a:r>
              <a:rPr lang="tr-TR" dirty="0">
                <a:solidFill>
                  <a:srgbClr val="FF0000"/>
                </a:solidFill>
              </a:rPr>
              <a:t>diğer cezaların uygulanmasından 10 sene sonra atamaya yetkili amire</a:t>
            </a:r>
            <a:r>
              <a:rPr lang="tr-TR" dirty="0"/>
              <a:t> başvurarak, verilmiş olan cezalarının özlük dosyasından silinmesini isteyebilir. </a:t>
            </a:r>
            <a:endParaRPr lang="tr-TR" dirty="0" smtClean="0"/>
          </a:p>
          <a:p>
            <a:pPr algn="just" eaLnBrk="1" fontAlgn="auto" hangingPunct="1">
              <a:spcAft>
                <a:spcPts val="0"/>
              </a:spcAft>
              <a:buFont typeface="Arial" pitchFamily="34" charset="0"/>
              <a:buChar char="•"/>
              <a:defRPr/>
            </a:pPr>
            <a:r>
              <a:rPr lang="tr-TR" dirty="0" smtClean="0">
                <a:solidFill>
                  <a:srgbClr val="041C82"/>
                </a:solidFill>
              </a:rPr>
              <a:t>Memurun</a:t>
            </a:r>
            <a:r>
              <a:rPr lang="tr-TR" dirty="0">
                <a:solidFill>
                  <a:srgbClr val="041C82"/>
                </a:solidFill>
              </a:rPr>
              <a:t>, yukarıda yazılan süreler içerisindeki davranışları, bu isteğini haklı kılacak nitelikte görülürse, isteğinin yerine getirilmesine karar </a:t>
            </a:r>
            <a:r>
              <a:rPr lang="tr-TR" dirty="0" smtClean="0">
                <a:solidFill>
                  <a:srgbClr val="041C82"/>
                </a:solidFill>
              </a:rPr>
              <a:t>verilerek </a:t>
            </a:r>
            <a:r>
              <a:rPr lang="tr-TR" dirty="0">
                <a:solidFill>
                  <a:srgbClr val="041C82"/>
                </a:solidFill>
              </a:rPr>
              <a:t>bu karar özlük dosyasına işlenir. </a:t>
            </a:r>
            <a:endParaRPr lang="tr-TR" dirty="0" smtClean="0">
              <a:solidFill>
                <a:srgbClr val="041C82"/>
              </a:solidFill>
            </a:endParaRPr>
          </a:p>
        </p:txBody>
      </p:sp>
      <p:sp>
        <p:nvSpPr>
          <p:cNvPr id="7" name="6 Metin kutusu"/>
          <p:cNvSpPr txBox="1"/>
          <p:nvPr/>
        </p:nvSpPr>
        <p:spPr>
          <a:xfrm>
            <a:off x="323850" y="214313"/>
            <a:ext cx="7777163"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CEZALARI </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908050"/>
            <a:ext cx="8175252" cy="5565775"/>
          </a:xfrm>
          <a:solidFill>
            <a:srgbClr val="BDFBC9"/>
          </a:solidFill>
        </p:spPr>
        <p:style>
          <a:lnRef idx="1">
            <a:schemeClr val="accent1"/>
          </a:lnRef>
          <a:fillRef idx="2">
            <a:schemeClr val="accent1"/>
          </a:fillRef>
          <a:effectRef idx="1">
            <a:schemeClr val="accent1"/>
          </a:effectRef>
          <a:fontRef idx="minor">
            <a:schemeClr val="dk1"/>
          </a:fontRef>
        </p:style>
        <p:txBody>
          <a:bodyPr rtlCol="0">
            <a:normAutofit/>
          </a:bodyPr>
          <a:lstStyle/>
          <a:p>
            <a:pPr marL="0" indent="0" eaLnBrk="1" fontAlgn="auto" hangingPunct="1">
              <a:spcAft>
                <a:spcPts val="0"/>
              </a:spcAft>
              <a:buFont typeface="Arial" pitchFamily="34" charset="0"/>
              <a:buNone/>
              <a:defRPr/>
            </a:pPr>
            <a:r>
              <a:rPr lang="tr-TR" b="1" dirty="0" smtClean="0">
                <a:solidFill>
                  <a:srgbClr val="F9076F"/>
                </a:solidFill>
              </a:rPr>
              <a:t>Disiplin Cezalarının Silinmesi-2 </a:t>
            </a:r>
            <a:r>
              <a:rPr lang="tr-TR" dirty="0">
                <a:solidFill>
                  <a:srgbClr val="F9076F"/>
                </a:solidFill>
              </a:rPr>
              <a:t>	</a:t>
            </a:r>
            <a:endParaRPr lang="tr-TR" dirty="0" smtClean="0">
              <a:solidFill>
                <a:srgbClr val="F9076F"/>
              </a:solidFill>
            </a:endParaRPr>
          </a:p>
          <a:p>
            <a:pPr algn="just" eaLnBrk="1" fontAlgn="auto" hangingPunct="1">
              <a:spcAft>
                <a:spcPts val="0"/>
              </a:spcAft>
              <a:buFont typeface="Arial" pitchFamily="34" charset="0"/>
              <a:buChar char="•"/>
              <a:defRPr/>
            </a:pPr>
            <a:r>
              <a:rPr lang="tr-TR" u="sng" dirty="0" smtClean="0"/>
              <a:t>Kademe </a:t>
            </a:r>
            <a:r>
              <a:rPr lang="tr-TR" u="sng" dirty="0"/>
              <a:t>ilerlemesinin durdurulması cezasının özlük dosyasından çıkarılmasında disiplin kurulunun mütalaası alındıktan sonra </a:t>
            </a:r>
            <a:r>
              <a:rPr lang="tr-TR" dirty="0"/>
              <a:t>yukarıdaki fıkra hükmü uygulanır </a:t>
            </a:r>
            <a:r>
              <a:rPr lang="tr-TR" sz="1500" dirty="0"/>
              <a:t>(657 S.K./Md.133</a:t>
            </a:r>
            <a:r>
              <a:rPr lang="tr-TR" sz="1500" dirty="0" smtClean="0"/>
              <a:t>).</a:t>
            </a:r>
          </a:p>
          <a:p>
            <a:pPr eaLnBrk="1" fontAlgn="auto" hangingPunct="1">
              <a:spcAft>
                <a:spcPts val="0"/>
              </a:spcAft>
              <a:buFont typeface="Arial" pitchFamily="34" charset="0"/>
              <a:buChar char="•"/>
              <a:defRPr/>
            </a:pPr>
            <a:r>
              <a:rPr lang="tr-TR" dirty="0" smtClean="0"/>
              <a:t>Ancak</a:t>
            </a:r>
            <a:r>
              <a:rPr lang="tr-TR" dirty="0"/>
              <a:t>, devlet memurluğundan çıkarma cezası tasfiye niteliği taşıyan bir ceza olduğu için sicilden silinmesi mümkün değildir. </a:t>
            </a:r>
          </a:p>
        </p:txBody>
      </p:sp>
      <p:sp>
        <p:nvSpPr>
          <p:cNvPr id="7" name="6 Metin kutusu"/>
          <p:cNvSpPr txBox="1"/>
          <p:nvPr/>
        </p:nvSpPr>
        <p:spPr>
          <a:xfrm>
            <a:off x="323850" y="214313"/>
            <a:ext cx="8208590" cy="58420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fontAlgn="auto">
              <a:spcBef>
                <a:spcPts val="600"/>
              </a:spcBef>
              <a:spcAft>
                <a:spcPts val="600"/>
              </a:spcAft>
              <a:defRPr/>
            </a:pPr>
            <a:r>
              <a:rPr lang="tr-TR" sz="3200" dirty="0"/>
              <a:t>DİSİPLİN CEZALARI</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Anayasa:</a:t>
            </a:r>
            <a:endParaRPr lang="tr-TR" dirty="0"/>
          </a:p>
        </p:txBody>
      </p:sp>
      <p:sp>
        <p:nvSpPr>
          <p:cNvPr id="3" name="İçerik Yer Tutucusu 2"/>
          <p:cNvSpPr>
            <a:spLocks noGrp="1"/>
          </p:cNvSpPr>
          <p:nvPr>
            <p:ph idx="1"/>
          </p:nvPr>
        </p:nvSpPr>
        <p:spPr/>
        <p:txBody>
          <a:bodyPr/>
          <a:lstStyle/>
          <a:p>
            <a:pPr algn="just"/>
            <a:r>
              <a:rPr lang="tr-TR" dirty="0" smtClean="0"/>
              <a:t>Devletin </a:t>
            </a:r>
            <a:r>
              <a:rPr lang="tr-TR" dirty="0"/>
              <a:t>temel yapısını, yani kuruluşunu, yönetim biçimini, Devletin temel organlarını, bunların birbirleriyle olan ilişkilerini, kişilerin Devlete karşı olan temel haklarını ve ödevlerini düzenleyen kanundur</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456532816"/>
      </p:ext>
    </p:extLst>
  </p:cSld>
  <p:clrMapOvr>
    <a:masterClrMapping/>
  </p:clrMapOvr>
  <p:transition spd="slow">
    <p:wipe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pPr eaLnBrk="1" hangingPunct="1"/>
            <a:r>
              <a:rPr lang="tr-TR" altLang="tr-TR" smtClean="0"/>
              <a:t>Suçun Unsurları;</a:t>
            </a:r>
          </a:p>
        </p:txBody>
      </p:sp>
      <p:sp>
        <p:nvSpPr>
          <p:cNvPr id="3" name="2 İçerik Yer Tutucusu"/>
          <p:cNvSpPr>
            <a:spLocks noGrp="1"/>
          </p:cNvSpPr>
          <p:nvPr>
            <p:ph sz="half" idx="1"/>
          </p:nvPr>
        </p:nvSpPr>
        <p:spPr>
          <a:xfrm>
            <a:off x="468313" y="1557338"/>
            <a:ext cx="4038600" cy="4525962"/>
          </a:xfrm>
        </p:spPr>
        <p:txBody>
          <a:bodyPr rtlCol="0">
            <a:normAutofit/>
          </a:bodyPr>
          <a:lstStyle/>
          <a:p>
            <a:pPr eaLnBrk="1" fontAlgn="auto" hangingPunct="1">
              <a:spcAft>
                <a:spcPts val="0"/>
              </a:spcAft>
              <a:buFont typeface="Arial" pitchFamily="34" charset="0"/>
              <a:buChar char="•"/>
              <a:defRPr/>
            </a:pPr>
            <a:r>
              <a:rPr lang="tr-TR" dirty="0" smtClean="0">
                <a:solidFill>
                  <a:srgbClr val="FF0000"/>
                </a:solidFill>
              </a:rPr>
              <a:t>I. Maddi unsurları,</a:t>
            </a:r>
          </a:p>
          <a:p>
            <a:pPr marL="0" indent="0" eaLnBrk="1" fontAlgn="auto" hangingPunct="1">
              <a:spcAft>
                <a:spcPts val="0"/>
              </a:spcAft>
              <a:buFont typeface="Arial" pitchFamily="34" charset="0"/>
              <a:buNone/>
              <a:defRPr/>
            </a:pPr>
            <a:r>
              <a:rPr lang="tr-TR" dirty="0" smtClean="0"/>
              <a:t>1-Fiil </a:t>
            </a:r>
          </a:p>
          <a:p>
            <a:pPr marL="0" indent="0" eaLnBrk="1" fontAlgn="auto" hangingPunct="1">
              <a:spcAft>
                <a:spcPts val="0"/>
              </a:spcAft>
              <a:buFont typeface="Arial" pitchFamily="34" charset="0"/>
              <a:buNone/>
              <a:defRPr/>
            </a:pPr>
            <a:r>
              <a:rPr lang="tr-TR" dirty="0" smtClean="0"/>
              <a:t>2-Netice</a:t>
            </a:r>
          </a:p>
          <a:p>
            <a:pPr marL="0" indent="0" eaLnBrk="1" fontAlgn="auto" hangingPunct="1">
              <a:spcAft>
                <a:spcPts val="0"/>
              </a:spcAft>
              <a:buFont typeface="Arial" pitchFamily="34" charset="0"/>
              <a:buNone/>
              <a:defRPr/>
            </a:pPr>
            <a:r>
              <a:rPr lang="tr-TR" dirty="0" smtClean="0"/>
              <a:t>3-Nedensellik bağı</a:t>
            </a:r>
          </a:p>
          <a:p>
            <a:pPr marL="0" indent="0" eaLnBrk="1" fontAlgn="auto" hangingPunct="1">
              <a:spcAft>
                <a:spcPts val="0"/>
              </a:spcAft>
              <a:buFont typeface="Arial" pitchFamily="34" charset="0"/>
              <a:buNone/>
              <a:defRPr/>
            </a:pPr>
            <a:r>
              <a:rPr lang="tr-TR" dirty="0" smtClean="0"/>
              <a:t>4-Fail</a:t>
            </a:r>
          </a:p>
          <a:p>
            <a:pPr marL="0" indent="0" eaLnBrk="1" fontAlgn="auto" hangingPunct="1">
              <a:spcAft>
                <a:spcPts val="0"/>
              </a:spcAft>
              <a:buFont typeface="Arial" pitchFamily="34" charset="0"/>
              <a:buNone/>
              <a:defRPr/>
            </a:pPr>
            <a:r>
              <a:rPr lang="tr-TR" dirty="0" smtClean="0"/>
              <a:t>5-Konu</a:t>
            </a:r>
          </a:p>
          <a:p>
            <a:pPr marL="0" indent="0" eaLnBrk="1" fontAlgn="auto" hangingPunct="1">
              <a:spcAft>
                <a:spcPts val="0"/>
              </a:spcAft>
              <a:buFont typeface="Arial" pitchFamily="34" charset="0"/>
              <a:buNone/>
              <a:defRPr/>
            </a:pPr>
            <a:r>
              <a:rPr lang="tr-TR" dirty="0" smtClean="0"/>
              <a:t>6-Mağdur</a:t>
            </a:r>
          </a:p>
          <a:p>
            <a:pPr eaLnBrk="1" fontAlgn="auto" hangingPunct="1">
              <a:spcAft>
                <a:spcPts val="0"/>
              </a:spcAft>
              <a:buFont typeface="Arial" pitchFamily="34" charset="0"/>
              <a:buNone/>
              <a:defRPr/>
            </a:pPr>
            <a:endParaRPr lang="tr-TR" dirty="0"/>
          </a:p>
        </p:txBody>
      </p:sp>
      <p:sp>
        <p:nvSpPr>
          <p:cNvPr id="4" name="3 İçerik Yer Tutucusu"/>
          <p:cNvSpPr>
            <a:spLocks noGrp="1"/>
          </p:cNvSpPr>
          <p:nvPr>
            <p:ph sz="half" idx="2"/>
          </p:nvPr>
        </p:nvSpPr>
        <p:spPr/>
        <p:txBody>
          <a:bodyPr rtlCol="0">
            <a:normAutofit/>
          </a:bodyPr>
          <a:lstStyle/>
          <a:p>
            <a:pPr eaLnBrk="1" fontAlgn="auto" hangingPunct="1">
              <a:spcAft>
                <a:spcPts val="0"/>
              </a:spcAft>
              <a:buFont typeface="Arial" pitchFamily="34" charset="0"/>
              <a:buChar char="•"/>
              <a:defRPr/>
            </a:pPr>
            <a:r>
              <a:rPr lang="tr-TR" dirty="0" smtClean="0">
                <a:solidFill>
                  <a:srgbClr val="FF0000"/>
                </a:solidFill>
              </a:rPr>
              <a:t>II. Manevi unsurları,</a:t>
            </a:r>
          </a:p>
          <a:p>
            <a:pPr marL="0" indent="0" eaLnBrk="1" fontAlgn="auto" hangingPunct="1">
              <a:spcAft>
                <a:spcPts val="0"/>
              </a:spcAft>
              <a:buFont typeface="Arial" pitchFamily="34" charset="0"/>
              <a:buNone/>
              <a:defRPr/>
            </a:pPr>
            <a:r>
              <a:rPr lang="tr-TR" dirty="0" smtClean="0">
                <a:solidFill>
                  <a:srgbClr val="041C82"/>
                </a:solidFill>
              </a:rPr>
              <a:t>1-Kast</a:t>
            </a:r>
          </a:p>
          <a:p>
            <a:pPr marL="0" indent="0" eaLnBrk="1" fontAlgn="auto" hangingPunct="1">
              <a:spcAft>
                <a:spcPts val="0"/>
              </a:spcAft>
              <a:buFont typeface="Arial" pitchFamily="34" charset="0"/>
              <a:buNone/>
              <a:defRPr/>
            </a:pPr>
            <a:r>
              <a:rPr lang="tr-TR" dirty="0" smtClean="0">
                <a:solidFill>
                  <a:srgbClr val="041C82"/>
                </a:solidFill>
              </a:rPr>
              <a:t>2-Taksir </a:t>
            </a:r>
          </a:p>
          <a:p>
            <a:pPr eaLnBrk="1" fontAlgn="auto" hangingPunct="1">
              <a:spcAft>
                <a:spcPts val="0"/>
              </a:spcAft>
              <a:buFont typeface="Arial" pitchFamily="34" charset="0"/>
              <a:buNone/>
              <a:defRPr/>
            </a:pPr>
            <a:endParaRPr lang="tr-TR" dirty="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p:cNvSpPr>
            <a:spLocks noGrp="1"/>
          </p:cNvSpPr>
          <p:nvPr>
            <p:ph idx="1"/>
          </p:nvPr>
        </p:nvSpPr>
        <p:spPr>
          <a:xfrm>
            <a:off x="457200" y="500063"/>
            <a:ext cx="8229600" cy="5626100"/>
          </a:xfrm>
        </p:spPr>
        <p:txBody>
          <a:bodyPr/>
          <a:lstStyle/>
          <a:p>
            <a:pPr eaLnBrk="1" hangingPunct="1"/>
            <a:endParaRPr lang="tr-TR" altLang="tr-TR" b="1" u="sng" smtClean="0"/>
          </a:p>
          <a:p>
            <a:pPr eaLnBrk="1" hangingPunct="1">
              <a:buFont typeface="Arial" charset="0"/>
              <a:buNone/>
            </a:pPr>
            <a:r>
              <a:rPr lang="tr-TR" altLang="tr-TR" b="1" smtClean="0"/>
              <a:t>		Suça Teşebbüs:</a:t>
            </a:r>
          </a:p>
          <a:p>
            <a:pPr eaLnBrk="1" hangingPunct="1">
              <a:buFont typeface="Arial" charset="0"/>
              <a:buNone/>
            </a:pPr>
            <a:endParaRPr lang="tr-TR" altLang="tr-TR" b="1" smtClean="0"/>
          </a:p>
          <a:p>
            <a:pPr algn="just" eaLnBrk="1" hangingPunct="1">
              <a:buFont typeface="Arial" charset="0"/>
              <a:buNone/>
            </a:pPr>
            <a:r>
              <a:rPr lang="tr-TR" altLang="tr-TR" smtClean="0"/>
              <a:t>		Kişi, işlemeyi kastettiği bir suçu elverişli hareketlerle doğrudan doğruya i</a:t>
            </a:r>
            <a:r>
              <a:rPr lang="tr-TR" altLang="tr-TR" b="1" u="sng" smtClean="0"/>
              <a:t>craya başlayıp da elinde olmayan nedenlerle tamamlayamaz</a:t>
            </a:r>
            <a:r>
              <a:rPr lang="tr-TR" altLang="tr-TR" b="1" smtClean="0"/>
              <a:t> </a:t>
            </a:r>
            <a:r>
              <a:rPr lang="tr-TR" altLang="tr-TR" smtClean="0"/>
              <a:t>ise teşebbüsten dolayı sorumlu tutulur.</a:t>
            </a:r>
          </a:p>
          <a:p>
            <a:pPr eaLnBrk="1" hangingPunct="1">
              <a:buFont typeface="Arial" charset="0"/>
              <a:buNone/>
            </a:pPr>
            <a:r>
              <a:rPr lang="tr-TR" altLang="tr-TR" smtClean="0"/>
              <a:t> </a:t>
            </a:r>
          </a:p>
          <a:p>
            <a:pPr eaLnBrk="1" hangingPunct="1">
              <a:buFont typeface="Arial" charset="0"/>
              <a:buNone/>
            </a:pPr>
            <a:r>
              <a:rPr lang="tr-TR" altLang="tr-TR" smtClean="0"/>
              <a:t> </a:t>
            </a:r>
          </a:p>
          <a:p>
            <a:pPr eaLnBrk="1" hangingPunct="1"/>
            <a:endParaRPr lang="tr-TR" altLang="tr-TR"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0" y="357188"/>
            <a:ext cx="8964613" cy="5768975"/>
          </a:xfrm>
        </p:spPr>
        <p:txBody>
          <a:bodyPr/>
          <a:lstStyle/>
          <a:p>
            <a:pPr eaLnBrk="1" hangingPunct="1"/>
            <a:endParaRPr lang="tr-TR" altLang="tr-TR" b="1" u="sng" smtClean="0"/>
          </a:p>
          <a:p>
            <a:pPr eaLnBrk="1" hangingPunct="1">
              <a:buFont typeface="Arial" charset="0"/>
              <a:buNone/>
            </a:pPr>
            <a:r>
              <a:rPr lang="tr-TR" altLang="tr-TR" b="1" smtClean="0"/>
              <a:t>		Suça İştirak:</a:t>
            </a:r>
          </a:p>
          <a:p>
            <a:pPr eaLnBrk="1" hangingPunct="1">
              <a:buFont typeface="Arial" charset="0"/>
              <a:buNone/>
            </a:pPr>
            <a:endParaRPr lang="tr-TR" altLang="tr-TR" b="1" smtClean="0"/>
          </a:p>
          <a:p>
            <a:pPr algn="just" eaLnBrk="1" hangingPunct="1">
              <a:buFont typeface="Arial" charset="0"/>
              <a:buNone/>
            </a:pPr>
            <a:r>
              <a:rPr lang="tr-TR" altLang="tr-TR" b="1" smtClean="0"/>
              <a:t>		</a:t>
            </a:r>
            <a:r>
              <a:rPr lang="tr-TR" altLang="tr-TR" smtClean="0"/>
              <a:t>Suçun kanuni tanımında yer alan </a:t>
            </a:r>
            <a:r>
              <a:rPr lang="tr-TR" altLang="tr-TR" b="1" u="sng" smtClean="0"/>
              <a:t>fiili birlikte gerçekleştiren kişilerden her biri, fail olarak sorumlu olur.</a:t>
            </a:r>
          </a:p>
          <a:p>
            <a:pPr algn="just" eaLnBrk="1" hangingPunct="1">
              <a:buFont typeface="Arial" charset="0"/>
              <a:buNone/>
            </a:pPr>
            <a:endParaRPr lang="tr-TR" altLang="tr-TR" smtClean="0"/>
          </a:p>
          <a:p>
            <a:pPr algn="just" eaLnBrk="1" hangingPunct="1">
              <a:buFont typeface="Arial" charset="0"/>
              <a:buNone/>
            </a:pPr>
            <a:r>
              <a:rPr lang="tr-TR" altLang="tr-TR" smtClean="0"/>
              <a:t>		Bir kişi tarafından gerçekleştirilebilen bir </a:t>
            </a:r>
            <a:r>
              <a:rPr lang="tr-TR" altLang="tr-TR" b="1" smtClean="0"/>
              <a:t>suçu </a:t>
            </a:r>
            <a:r>
              <a:rPr lang="tr-TR" altLang="tr-TR" b="1" u="sng" smtClean="0"/>
              <a:t>birden çok kişi birlikte gerçekleştirdiğinde</a:t>
            </a:r>
            <a:r>
              <a:rPr lang="tr-TR" altLang="tr-TR" smtClean="0"/>
              <a:t> suça iştirak söz konusudur. </a:t>
            </a:r>
          </a:p>
          <a:p>
            <a:pPr eaLnBrk="1" hangingPunct="1"/>
            <a:endParaRPr lang="tr-TR" altLang="tr-TR" smtClean="0"/>
          </a:p>
          <a:p>
            <a:pPr eaLnBrk="1" hangingPunct="1"/>
            <a:endParaRPr lang="tr-TR" altLang="tr-TR"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a:xfrm>
            <a:off x="457200" y="274638"/>
            <a:ext cx="8229600" cy="922337"/>
          </a:xfrm>
        </p:spPr>
        <p:txBody>
          <a:bodyPr/>
          <a:lstStyle/>
          <a:p>
            <a:pPr eaLnBrk="1" hangingPunct="1"/>
            <a:r>
              <a:rPr lang="tr-TR" altLang="tr-TR" sz="3600" b="1" dirty="0" smtClean="0">
                <a:solidFill>
                  <a:srgbClr val="F9076F"/>
                </a:solidFill>
              </a:rPr>
              <a:t>Kanunlarda Öngörülmemiş Disiplin Suçları</a:t>
            </a:r>
            <a:endParaRPr lang="tr-TR" altLang="tr-TR" sz="3600" dirty="0" smtClean="0"/>
          </a:p>
        </p:txBody>
      </p:sp>
      <p:sp>
        <p:nvSpPr>
          <p:cNvPr id="26627" name="2 Dikdörtgen"/>
          <p:cNvSpPr>
            <a:spLocks noChangeArrowheads="1"/>
          </p:cNvSpPr>
          <p:nvPr/>
        </p:nvSpPr>
        <p:spPr bwMode="auto">
          <a:xfrm>
            <a:off x="323850" y="1341438"/>
            <a:ext cx="8569325"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tr-TR" altLang="tr-TR" dirty="0"/>
              <a:t>Kamu hizmetinin çok çeşitli ve geniş bir alana yayılmış olması nedeniyle, disiplin suçlarında kanunilik ilkesinin tam anlamıyla uygulanması olanaksızdır. Kanunda sayılan ve disiplin suçu oluşturan fiil ve haller, daha ziyade </a:t>
            </a:r>
            <a:r>
              <a:rPr lang="tr-TR" altLang="tr-TR" dirty="0">
                <a:solidFill>
                  <a:srgbClr val="FF0000"/>
                </a:solidFill>
              </a:rPr>
              <a:t>çerçeve niteliğinde</a:t>
            </a:r>
            <a:r>
              <a:rPr lang="tr-TR" altLang="tr-TR" dirty="0"/>
              <a:t>dir. </a:t>
            </a:r>
          </a:p>
          <a:p>
            <a:pPr algn="just" eaLnBrk="1" hangingPunct="1">
              <a:spcBef>
                <a:spcPct val="0"/>
              </a:spcBef>
              <a:buFontTx/>
              <a:buNone/>
            </a:pPr>
            <a:r>
              <a:rPr lang="tr-TR" altLang="tr-TR" dirty="0"/>
              <a:t>Disiplin cezası verilmesini gerektiren fiil ve hallere nitelik ve ağırlıkları itibariyle </a:t>
            </a:r>
            <a:r>
              <a:rPr lang="tr-TR" altLang="tr-TR" dirty="0">
                <a:solidFill>
                  <a:srgbClr val="FF0000"/>
                </a:solidFill>
              </a:rPr>
              <a:t>benzer eylemlerde bulunanlara da aynı neviden disiplin cezaları </a:t>
            </a:r>
            <a:r>
              <a:rPr lang="tr-TR" altLang="tr-TR" dirty="0"/>
              <a:t>verilir</a:t>
            </a:r>
            <a:r>
              <a:rPr lang="tr-TR" altLang="tr-TR" sz="1800" dirty="0"/>
              <a:t> (657 S.K./Md.125).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8913"/>
            <a:ext cx="7772400" cy="647700"/>
          </a:xfrm>
        </p:spPr>
        <p:txBody>
          <a:bodyPr rtlCol="0">
            <a:normAutofit fontScale="90000"/>
          </a:bodyPr>
          <a:lstStyle/>
          <a:p>
            <a:pPr eaLnBrk="1" fontAlgn="auto" hangingPunct="1">
              <a:spcAft>
                <a:spcPts val="0"/>
              </a:spcAft>
              <a:defRPr/>
            </a:pPr>
            <a:r>
              <a:rPr lang="tr-TR" u="sng" dirty="0" smtClean="0">
                <a:solidFill>
                  <a:srgbClr val="FF0000"/>
                </a:solidFill>
              </a:rPr>
              <a:t>DİSİPLİN CEZALARININ AMACI:</a:t>
            </a:r>
            <a:endParaRPr lang="tr-TR" dirty="0"/>
          </a:p>
        </p:txBody>
      </p:sp>
      <p:sp>
        <p:nvSpPr>
          <p:cNvPr id="4" name="Rectangle 2"/>
          <p:cNvSpPr>
            <a:spLocks noGrp="1" noChangeArrowheads="1"/>
          </p:cNvSpPr>
          <p:nvPr>
            <p:ph type="subTitle" idx="1"/>
          </p:nvPr>
        </p:nvSpPr>
        <p:spPr>
          <a:xfrm>
            <a:off x="179388" y="1052513"/>
            <a:ext cx="8964612" cy="5329237"/>
          </a:xfrm>
        </p:spPr>
        <p:txBody>
          <a:bodyPr rtlCol="0">
            <a:normAutofit fontScale="97500"/>
          </a:bodyPr>
          <a:lstStyle/>
          <a:p>
            <a:pPr eaLnBrk="1" fontAlgn="auto" hangingPunct="1">
              <a:spcAft>
                <a:spcPts val="0"/>
              </a:spcAft>
              <a:buFont typeface="Arial" pitchFamily="34" charset="0"/>
              <a:buNone/>
              <a:defRPr/>
            </a:pPr>
            <a:r>
              <a:rPr lang="tr-TR" sz="2800" dirty="0" smtClean="0">
                <a:solidFill>
                  <a:schemeClr val="tx1"/>
                </a:solidFill>
              </a:rPr>
              <a:t>* Kamu kurum ve kuruluşlarında çalışan </a:t>
            </a:r>
            <a:r>
              <a:rPr lang="tr-TR" sz="2800" b="1" dirty="0" smtClean="0">
                <a:solidFill>
                  <a:schemeClr val="tx1"/>
                </a:solidFill>
              </a:rPr>
              <a:t>kamu görevlilerinin</a:t>
            </a:r>
            <a:r>
              <a:rPr lang="tr-TR" sz="2800" dirty="0" smtClean="0">
                <a:solidFill>
                  <a:schemeClr val="tx1"/>
                </a:solidFill>
              </a:rPr>
              <a:t>; görevlerini yetki ve sorumlulukları dahilinde yerine getirmelerini sağlamak ve bu görevlilerin çalışma düzenini bozucu eylemlerde bulunmalarını önlemektir.</a:t>
            </a:r>
            <a:r>
              <a:rPr lang="tr-TR" sz="2800" dirty="0" smtClean="0">
                <a:solidFill>
                  <a:schemeClr val="hlink"/>
                </a:solidFill>
                <a:effectLst>
                  <a:outerShdw blurRad="38100" dist="38100" dir="2700000" algn="tl">
                    <a:srgbClr val="000000"/>
                  </a:outerShdw>
                </a:effectLst>
              </a:rPr>
              <a:t/>
            </a:r>
            <a:br>
              <a:rPr lang="tr-TR" sz="2800" dirty="0" smtClean="0">
                <a:solidFill>
                  <a:schemeClr val="hlink"/>
                </a:solidFill>
                <a:effectLst>
                  <a:outerShdw blurRad="38100" dist="38100" dir="2700000" algn="tl">
                    <a:srgbClr val="000000"/>
                  </a:outerShdw>
                </a:effectLst>
              </a:rPr>
            </a:br>
            <a:r>
              <a:rPr lang="tr-TR" sz="2800" dirty="0" smtClean="0">
                <a:solidFill>
                  <a:schemeClr val="hlink"/>
                </a:solidFill>
                <a:effectLst>
                  <a:outerShdw blurRad="38100" dist="38100" dir="2700000" algn="tl">
                    <a:srgbClr val="000000"/>
                  </a:outerShdw>
                </a:effectLst>
              </a:rPr>
              <a:t/>
            </a:r>
            <a:br>
              <a:rPr lang="tr-TR" sz="2800" dirty="0" smtClean="0">
                <a:solidFill>
                  <a:schemeClr val="hlink"/>
                </a:solidFill>
                <a:effectLst>
                  <a:outerShdw blurRad="38100" dist="38100" dir="2700000" algn="tl">
                    <a:srgbClr val="000000"/>
                  </a:outerShdw>
                </a:effectLst>
              </a:rPr>
            </a:br>
            <a:r>
              <a:rPr lang="tr-TR" sz="2800" dirty="0" smtClean="0">
                <a:solidFill>
                  <a:schemeClr val="hlink"/>
                </a:solidFill>
                <a:effectLst>
                  <a:outerShdw blurRad="38100" dist="38100" dir="2700000" algn="tl">
                    <a:srgbClr val="000000"/>
                  </a:outerShdw>
                </a:effectLst>
              </a:rPr>
              <a:t>* </a:t>
            </a:r>
            <a:r>
              <a:rPr lang="tr-TR" sz="2800" dirty="0" smtClean="0">
                <a:solidFill>
                  <a:srgbClr val="7030A0"/>
                </a:solidFill>
                <a:effectLst>
                  <a:outerShdw blurRad="38100" dist="38100" dir="2700000" algn="tl">
                    <a:srgbClr val="FFFFFF"/>
                  </a:outerShdw>
                </a:effectLst>
              </a:rPr>
              <a:t>Disiplin cezaları, kurallara aykırı hareket edenleri zorlayıcı idari yaptırımlar olmakla birlikte, diğer kamu görevlilerine  örnek oluşturma, caydırıcılık ve ibret alma amacına da hizmet edecektir</a:t>
            </a:r>
            <a:r>
              <a:rPr lang="tr-TR" sz="2800" dirty="0" smtClean="0">
                <a:solidFill>
                  <a:srgbClr val="7030A0"/>
                </a:solidFill>
                <a:effectLst>
                  <a:outerShdw blurRad="38100" dist="38100" dir="2700000" algn="tl">
                    <a:srgbClr val="000000"/>
                  </a:outerShdw>
                </a:effectLst>
              </a:rPr>
              <a:t>.</a:t>
            </a:r>
            <a:br>
              <a:rPr lang="tr-TR" sz="2800" dirty="0" smtClean="0">
                <a:solidFill>
                  <a:srgbClr val="7030A0"/>
                </a:solidFill>
                <a:effectLst>
                  <a:outerShdw blurRad="38100" dist="38100" dir="2700000" algn="tl">
                    <a:srgbClr val="000000"/>
                  </a:outerShdw>
                </a:effectLst>
              </a:rPr>
            </a:br>
            <a:r>
              <a:rPr lang="tr-TR" sz="2800" dirty="0" smtClean="0">
                <a:solidFill>
                  <a:schemeClr val="hlink"/>
                </a:solidFill>
                <a:effectLst>
                  <a:outerShdw blurRad="38100" dist="38100" dir="2700000" algn="tl">
                    <a:srgbClr val="000000"/>
                  </a:outerShdw>
                </a:effectLst>
              </a:rPr>
              <a:t/>
            </a:r>
            <a:br>
              <a:rPr lang="tr-TR" sz="2800" dirty="0" smtClean="0">
                <a:solidFill>
                  <a:schemeClr val="hlink"/>
                </a:solidFill>
                <a:effectLst>
                  <a:outerShdw blurRad="38100" dist="38100" dir="2700000" algn="tl">
                    <a:srgbClr val="000000"/>
                  </a:outerShdw>
                </a:effectLst>
              </a:rPr>
            </a:br>
            <a:r>
              <a:rPr lang="tr-TR" sz="2800" dirty="0" smtClean="0">
                <a:solidFill>
                  <a:srgbClr val="61A15F"/>
                </a:solidFill>
                <a:effectLst>
                  <a:outerShdw blurRad="38100" dist="38100" dir="2700000" algn="tl">
                    <a:srgbClr val="000000"/>
                  </a:outerShdw>
                </a:effectLst>
              </a:rPr>
              <a:t>Kısaca amaç; </a:t>
            </a:r>
            <a:r>
              <a:rPr lang="tr-TR" sz="2800" b="1" dirty="0" smtClean="0">
                <a:solidFill>
                  <a:srgbClr val="0070C0"/>
                </a:solidFill>
              </a:rPr>
              <a:t>kamu görevlileri için oluşturulan çalışma düzenini korumaktır.</a:t>
            </a:r>
          </a:p>
        </p:txBody>
      </p:sp>
      <p:sp>
        <p:nvSpPr>
          <p:cNvPr id="3" name="Altbilgi Yer Tutucusu 2"/>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idx="4294967295"/>
          </p:nvPr>
        </p:nvSpPr>
        <p:spPr>
          <a:xfrm>
            <a:off x="827088" y="549275"/>
            <a:ext cx="7772400" cy="1143000"/>
          </a:xfrm>
        </p:spPr>
        <p:txBody>
          <a:bodyPr rtlCol="0">
            <a:normAutofit fontScale="90000"/>
          </a:bodyPr>
          <a:lstStyle/>
          <a:p>
            <a:pPr eaLnBrk="1" fontAlgn="auto" hangingPunct="1">
              <a:spcAft>
                <a:spcPts val="0"/>
              </a:spcAft>
              <a:defRPr/>
            </a:pPr>
            <a:r>
              <a:rPr lang="tr-TR" b="1" dirty="0" smtClean="0">
                <a:solidFill>
                  <a:srgbClr val="990099"/>
                </a:solidFill>
              </a:rPr>
              <a:t>657 Sayılı Yasa’ya Göre Disiplin Suçları </a:t>
            </a:r>
            <a:r>
              <a:rPr lang="tr-TR" b="1" dirty="0" smtClean="0">
                <a:solidFill>
                  <a:srgbClr val="990099"/>
                </a:solidFill>
                <a:sym typeface="Wingdings" pitchFamily="2" charset="2"/>
              </a:rPr>
              <a:t>(Md.124)</a:t>
            </a:r>
            <a:endParaRPr lang="tr-TR" b="1" dirty="0" smtClean="0">
              <a:solidFill>
                <a:srgbClr val="990099"/>
              </a:solidFill>
            </a:endParaRPr>
          </a:p>
        </p:txBody>
      </p:sp>
      <p:sp>
        <p:nvSpPr>
          <p:cNvPr id="313347" name="Rectangle 3"/>
          <p:cNvSpPr>
            <a:spLocks noGrp="1" noChangeArrowheads="1"/>
          </p:cNvSpPr>
          <p:nvPr>
            <p:ph type="body" idx="4294967295"/>
          </p:nvPr>
        </p:nvSpPr>
        <p:spPr>
          <a:xfrm>
            <a:off x="250825" y="1989138"/>
            <a:ext cx="8893175" cy="4114800"/>
          </a:xfrm>
        </p:spPr>
        <p:txBody>
          <a:bodyPr rtlCol="0">
            <a:normAutofit/>
          </a:bodyPr>
          <a:lstStyle/>
          <a:p>
            <a:pPr marL="274320" indent="-274320" algn="just" eaLnBrk="1" fontAlgn="auto" hangingPunct="1">
              <a:spcAft>
                <a:spcPts val="0"/>
              </a:spcAft>
              <a:buFont typeface="Wingdings 2"/>
              <a:buChar char=""/>
              <a:defRPr/>
            </a:pPr>
            <a:r>
              <a:rPr lang="tr-TR" sz="2800" b="1" dirty="0" smtClean="0">
                <a:solidFill>
                  <a:srgbClr val="090FF7"/>
                </a:solidFill>
              </a:rPr>
              <a:t>Kamu hizmetlerinin gereği gibi yürütülmesini sağlamak amacı ile kanunların, tüzüklerin ve yönetmeliklerin Devlet memuru olarak emrettiği ödevleri yurt içinde veya dışında yerine getirmeyenlere, uyulmasını zorunlu kıldığı hususları yapmayanlara, yasakladığı işleri yapanlara durumun niteliğine ve ağırlık derecesine göre 125 inci maddede sıralanan disiplin cezalarından birisi verilir.</a:t>
            </a:r>
          </a:p>
          <a:p>
            <a:pPr marL="274320" indent="-274320" eaLnBrk="1" fontAlgn="auto" hangingPunct="1">
              <a:spcAft>
                <a:spcPts val="0"/>
              </a:spcAft>
              <a:buFont typeface="Wingdings 2"/>
              <a:buChar char=""/>
              <a:defRPr/>
            </a:pPr>
            <a:endParaRPr lang="tr-TR" sz="2800" b="1" dirty="0" smtClean="0">
              <a:solidFill>
                <a:srgbClr val="090FF7"/>
              </a:solidFill>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0" name="Rectangle 2"/>
          <p:cNvSpPr>
            <a:spLocks noGrp="1" noChangeArrowheads="1"/>
          </p:cNvSpPr>
          <p:nvPr>
            <p:ph type="title" idx="4294967295"/>
          </p:nvPr>
        </p:nvSpPr>
        <p:spPr>
          <a:xfrm>
            <a:off x="1042988" y="404813"/>
            <a:ext cx="7340600" cy="863600"/>
          </a:xfrm>
        </p:spPr>
        <p:txBody>
          <a:bodyPr/>
          <a:lstStyle/>
          <a:p>
            <a:pPr eaLnBrk="1" hangingPunct="1"/>
            <a:r>
              <a:rPr lang="tr-TR" altLang="tr-TR" sz="3200" b="1" dirty="0" smtClean="0">
                <a:solidFill>
                  <a:srgbClr val="FF0000"/>
                </a:solidFill>
              </a:rPr>
              <a:t>Memura disiplin cezası verilebilmesi için:</a:t>
            </a:r>
          </a:p>
        </p:txBody>
      </p:sp>
      <p:sp>
        <p:nvSpPr>
          <p:cNvPr id="314371" name="Rectangle 3"/>
          <p:cNvSpPr>
            <a:spLocks noGrp="1" noChangeArrowheads="1"/>
          </p:cNvSpPr>
          <p:nvPr>
            <p:ph type="body" idx="4294967295"/>
          </p:nvPr>
        </p:nvSpPr>
        <p:spPr>
          <a:xfrm>
            <a:off x="755650" y="1773238"/>
            <a:ext cx="7772400" cy="4548187"/>
          </a:xfrm>
        </p:spPr>
        <p:txBody>
          <a:bodyPr rtlCol="0">
            <a:normAutofit/>
          </a:bodyPr>
          <a:lstStyle/>
          <a:p>
            <a:pPr marL="274320" indent="-274320" algn="just" eaLnBrk="1" fontAlgn="auto" hangingPunct="1">
              <a:spcAft>
                <a:spcPts val="0"/>
              </a:spcAft>
              <a:buFont typeface="Wingdings 2"/>
              <a:buChar char=""/>
              <a:defRPr/>
            </a:pPr>
            <a:r>
              <a:rPr lang="tr-TR" sz="2800" b="1" dirty="0" smtClean="0">
                <a:solidFill>
                  <a:schemeClr val="accent4">
                    <a:lumMod val="50000"/>
                  </a:schemeClr>
                </a:solidFill>
              </a:rPr>
              <a:t>yurt içinde veya yurt dışında </a:t>
            </a:r>
            <a:r>
              <a:rPr lang="tr-TR" sz="2800" b="1" dirty="0" smtClean="0">
                <a:solidFill>
                  <a:srgbClr val="090FF7"/>
                </a:solidFill>
              </a:rPr>
              <a:t>Yasaların, tüzüklerin ve yönetmeliklerin devlet memuru olarak uyulmasını zorunlu kıldığı hususları yapmaması,</a:t>
            </a:r>
          </a:p>
          <a:p>
            <a:pPr marL="0" indent="0" algn="just" eaLnBrk="1" fontAlgn="auto" hangingPunct="1">
              <a:spcAft>
                <a:spcPts val="0"/>
              </a:spcAft>
              <a:buNone/>
              <a:defRPr/>
            </a:pPr>
            <a:endParaRPr lang="tr-TR" sz="2800" b="1" dirty="0" smtClean="0">
              <a:solidFill>
                <a:srgbClr val="090FF7"/>
              </a:solidFill>
            </a:endParaRPr>
          </a:p>
          <a:p>
            <a:pPr marL="274320" indent="-274320" eaLnBrk="1" fontAlgn="auto" hangingPunct="1">
              <a:spcAft>
                <a:spcPts val="0"/>
              </a:spcAft>
              <a:buFont typeface="Wingdings 2"/>
              <a:buChar char=""/>
              <a:defRPr/>
            </a:pPr>
            <a:r>
              <a:rPr lang="tr-TR" sz="2800" b="1" dirty="0" smtClean="0">
                <a:solidFill>
                  <a:schemeClr val="accent4">
                    <a:lumMod val="50000"/>
                  </a:schemeClr>
                </a:solidFill>
              </a:rPr>
              <a:t>Yasaların, tüzüklerin ve yönetmeliklerin devlet memuru olarak yasakladığı işleri yapması, </a:t>
            </a:r>
            <a:r>
              <a:rPr lang="tr-TR" sz="2800" b="1" dirty="0" smtClean="0">
                <a:solidFill>
                  <a:srgbClr val="FF0000"/>
                </a:solidFill>
              </a:rPr>
              <a:t>gerekmektedir.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4" name="Rectangle 2050"/>
          <p:cNvSpPr>
            <a:spLocks noGrp="1" noChangeArrowheads="1"/>
          </p:cNvSpPr>
          <p:nvPr>
            <p:ph type="title" idx="4294967295"/>
          </p:nvPr>
        </p:nvSpPr>
        <p:spPr>
          <a:xfrm>
            <a:off x="395288" y="333375"/>
            <a:ext cx="7921625" cy="1143000"/>
          </a:xfrm>
        </p:spPr>
        <p:txBody>
          <a:bodyPr rtlCol="0">
            <a:normAutofit fontScale="90000"/>
          </a:bodyPr>
          <a:lstStyle/>
          <a:p>
            <a:pPr eaLnBrk="1" fontAlgn="auto" hangingPunct="1">
              <a:spcAft>
                <a:spcPts val="0"/>
              </a:spcAft>
              <a:defRPr/>
            </a:pPr>
            <a:r>
              <a:rPr lang="tr-TR" sz="3600" b="1" u="sng" dirty="0" smtClean="0">
                <a:solidFill>
                  <a:srgbClr val="A50021"/>
                </a:solidFill>
              </a:rPr>
              <a:t>Memurların Yerine Getirmek Zorunda Oldukları Görevler:</a:t>
            </a:r>
          </a:p>
        </p:txBody>
      </p:sp>
      <p:sp>
        <p:nvSpPr>
          <p:cNvPr id="315395" name="Rectangle 2051"/>
          <p:cNvSpPr>
            <a:spLocks noGrp="1" noChangeArrowheads="1"/>
          </p:cNvSpPr>
          <p:nvPr>
            <p:ph type="body" idx="4294967295"/>
          </p:nvPr>
        </p:nvSpPr>
        <p:spPr>
          <a:xfrm>
            <a:off x="539750" y="1557338"/>
            <a:ext cx="7772400" cy="4824412"/>
          </a:xfrm>
        </p:spPr>
        <p:txBody>
          <a:bodyPr rtlCol="0">
            <a:normAutofit fontScale="92500"/>
          </a:bodyPr>
          <a:lstStyle/>
          <a:p>
            <a:pPr marL="274320" indent="-274320" algn="just" eaLnBrk="1" fontAlgn="auto" hangingPunct="1">
              <a:lnSpc>
                <a:spcPct val="90000"/>
              </a:lnSpc>
              <a:spcAft>
                <a:spcPts val="0"/>
              </a:spcAft>
              <a:buFont typeface="Wingdings" pitchFamily="2" charset="2"/>
              <a:buNone/>
              <a:defRPr/>
            </a:pPr>
            <a:r>
              <a:rPr lang="tr-TR" b="1" dirty="0" smtClean="0">
                <a:solidFill>
                  <a:schemeClr val="hlink"/>
                </a:solidFill>
                <a:effectLst>
                  <a:outerShdw blurRad="38100" dist="38100" dir="2700000" algn="tl">
                    <a:srgbClr val="000000"/>
                  </a:outerShdw>
                </a:effectLst>
              </a:rPr>
              <a:t>    </a:t>
            </a:r>
            <a:r>
              <a:rPr lang="tr-TR" dirty="0" smtClean="0">
                <a:solidFill>
                  <a:srgbClr val="003399"/>
                </a:solidFill>
              </a:rPr>
              <a:t>Devlet memurları, Türkiye Cumhuriyeti Anayasasına sadakatle bağlı kalmak ve T.C. kanunlarını sadakatle uygulamak zorundadırlar. (657/ 6. md)</a:t>
            </a:r>
          </a:p>
          <a:p>
            <a:pPr marL="274320" indent="-274320" eaLnBrk="1" fontAlgn="auto" hangingPunct="1">
              <a:lnSpc>
                <a:spcPct val="90000"/>
              </a:lnSpc>
              <a:spcAft>
                <a:spcPts val="0"/>
              </a:spcAft>
              <a:buFont typeface="Wingdings" pitchFamily="2" charset="2"/>
              <a:buNone/>
              <a:defRPr/>
            </a:pPr>
            <a:endParaRPr lang="tr-TR" dirty="0" smtClean="0">
              <a:solidFill>
                <a:srgbClr val="003399"/>
              </a:solidFill>
            </a:endParaRPr>
          </a:p>
          <a:p>
            <a:pPr marL="274320" indent="-274320" algn="just" eaLnBrk="1" fontAlgn="auto" hangingPunct="1">
              <a:lnSpc>
                <a:spcPct val="90000"/>
              </a:lnSpc>
              <a:spcAft>
                <a:spcPts val="0"/>
              </a:spcAft>
              <a:buFont typeface="Wingdings 2"/>
              <a:buNone/>
              <a:defRPr/>
            </a:pPr>
            <a:r>
              <a:rPr lang="tr-TR" dirty="0" smtClean="0">
                <a:solidFill>
                  <a:schemeClr val="accent4">
                    <a:lumMod val="50000"/>
                  </a:schemeClr>
                </a:solidFill>
              </a:rPr>
              <a:t>   Devlet memurları siyasi partilere üye olamazlar, herhangi bir siyasi parti veya kişinin yararını ve zararını hedef tutan bir davranışta bulunamazlar, görevlerini yerine getirirken dil, ırk, cinsiyet, siyasi düşünce felsefi inanç, din ve mezhep ayırımı yapamazlar. (657/ 7.md)</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5" name="Rectangle 3"/>
          <p:cNvSpPr>
            <a:spLocks noChangeArrowheads="1"/>
          </p:cNvSpPr>
          <p:nvPr/>
        </p:nvSpPr>
        <p:spPr bwMode="auto">
          <a:xfrm>
            <a:off x="609600" y="0"/>
            <a:ext cx="8139113" cy="6858000"/>
          </a:xfrm>
          <a:prstGeom prst="rect">
            <a:avLst/>
          </a:prstGeom>
          <a:noFill/>
          <a:ln w="9525">
            <a:noFill/>
            <a:miter lim="800000"/>
            <a:headEnd/>
            <a:tailEnd/>
          </a:ln>
        </p:spPr>
        <p:txBody>
          <a:bodyPr/>
          <a:lstStyle/>
          <a:p>
            <a:pPr marL="342900" indent="-342900" fontAlgn="auto">
              <a:lnSpc>
                <a:spcPct val="90000"/>
              </a:lnSpc>
              <a:spcBef>
                <a:spcPct val="20000"/>
              </a:spcBef>
              <a:spcAft>
                <a:spcPts val="0"/>
              </a:spcAft>
              <a:buClr>
                <a:schemeClr val="accent2"/>
              </a:buClr>
              <a:buSzPct val="80000"/>
              <a:buFont typeface="Wingdings" pitchFamily="2" charset="2"/>
              <a:buChar char="l"/>
              <a:defRPr/>
            </a:pPr>
            <a:endParaRPr lang="tr-TR" sz="3600" b="1" dirty="0">
              <a:solidFill>
                <a:srgbClr val="669900"/>
              </a:solidFill>
              <a:effectLst>
                <a:outerShdw blurRad="38100" dist="38100" dir="2700000" algn="tl">
                  <a:srgbClr val="000000"/>
                </a:outerShdw>
              </a:effectLst>
              <a:latin typeface="Times New Roman" pitchFamily="18" charset="0"/>
              <a:cs typeface="+mn-cs"/>
            </a:endParaRPr>
          </a:p>
          <a:p>
            <a:pPr marL="342900" indent="-342900" algn="just" fontAlgn="auto">
              <a:lnSpc>
                <a:spcPct val="90000"/>
              </a:lnSpc>
              <a:spcBef>
                <a:spcPct val="20000"/>
              </a:spcBef>
              <a:spcAft>
                <a:spcPts val="0"/>
              </a:spcAft>
              <a:buClr>
                <a:schemeClr val="accent2"/>
              </a:buClr>
              <a:buSzPct val="80000"/>
              <a:buFont typeface="Wingdings" pitchFamily="2" charset="2"/>
              <a:buChar char="l"/>
              <a:defRPr/>
            </a:pPr>
            <a:r>
              <a:rPr lang="tr-TR" sz="3600" dirty="0">
                <a:solidFill>
                  <a:srgbClr val="041C82"/>
                </a:solidFill>
                <a:latin typeface="Times New Roman" pitchFamily="18" charset="0"/>
                <a:cs typeface="+mn-cs"/>
              </a:rPr>
              <a:t>Devlet memurları resmi sıfatlarının gerektirdiği itibar ve güvene layık olduklarını hizmet içindeki ve dışındaki davranışlarıyla göstermek zorundadırlar. </a:t>
            </a:r>
            <a:r>
              <a:rPr lang="tr-TR" sz="2400" dirty="0">
                <a:solidFill>
                  <a:srgbClr val="041C82"/>
                </a:solidFill>
                <a:latin typeface="Times New Roman" pitchFamily="18" charset="0"/>
                <a:cs typeface="+mn-cs"/>
              </a:rPr>
              <a:t>(657/ 8. md)</a:t>
            </a:r>
          </a:p>
          <a:p>
            <a:pPr marL="342900" indent="-342900" algn="just" fontAlgn="auto">
              <a:lnSpc>
                <a:spcPct val="90000"/>
              </a:lnSpc>
              <a:spcBef>
                <a:spcPct val="20000"/>
              </a:spcBef>
              <a:spcAft>
                <a:spcPts val="0"/>
              </a:spcAft>
              <a:buClr>
                <a:schemeClr val="accent2"/>
              </a:buClr>
              <a:buSzPct val="80000"/>
              <a:buFont typeface="Wingdings" pitchFamily="2" charset="2"/>
              <a:buChar char="l"/>
              <a:defRPr/>
            </a:pPr>
            <a:r>
              <a:rPr lang="tr-TR" sz="3200" dirty="0">
                <a:solidFill>
                  <a:srgbClr val="C00000"/>
                </a:solidFill>
                <a:latin typeface="Times New Roman" pitchFamily="18" charset="0"/>
                <a:cs typeface="+mn-cs"/>
              </a:rPr>
              <a:t>Devlet memurları kanun, tüzük ve yönetmeliklerde belirtilen esaslara uymakla ve amirler tarafından verilen görevleri yerine getirmekle yükümlü ve görevlerinin iyi ve doğru yürütülmesinden amirlerine karşı sorumludurlar.</a:t>
            </a:r>
            <a:r>
              <a:rPr lang="tr-TR" sz="3200" dirty="0">
                <a:solidFill>
                  <a:schemeClr val="accent4">
                    <a:lumMod val="50000"/>
                  </a:schemeClr>
                </a:solidFill>
                <a:latin typeface="Times New Roman" pitchFamily="18" charset="0"/>
                <a:cs typeface="+mn-cs"/>
              </a:rPr>
              <a:t> </a:t>
            </a:r>
            <a:r>
              <a:rPr lang="tr-TR" sz="2000" dirty="0">
                <a:solidFill>
                  <a:schemeClr val="accent4">
                    <a:lumMod val="50000"/>
                  </a:schemeClr>
                </a:solidFill>
                <a:latin typeface="Times New Roman" pitchFamily="18" charset="0"/>
                <a:cs typeface="+mn-cs"/>
              </a:rPr>
              <a:t>(657/ 11. md)</a:t>
            </a:r>
          </a:p>
          <a:p>
            <a:pPr marL="342900" indent="-342900" fontAlgn="auto">
              <a:lnSpc>
                <a:spcPct val="90000"/>
              </a:lnSpc>
              <a:spcBef>
                <a:spcPct val="20000"/>
              </a:spcBef>
              <a:spcAft>
                <a:spcPts val="0"/>
              </a:spcAft>
              <a:buClr>
                <a:schemeClr val="accent2"/>
              </a:buClr>
              <a:buSzPct val="80000"/>
              <a:buFont typeface="Wingdings" pitchFamily="2" charset="2"/>
              <a:buChar char="l"/>
              <a:defRPr/>
            </a:pPr>
            <a:endParaRPr lang="tr-TR" sz="3600" dirty="0">
              <a:solidFill>
                <a:srgbClr val="FF9900"/>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idx="4294967295"/>
          </p:nvPr>
        </p:nvSpPr>
        <p:spPr>
          <a:xfrm>
            <a:off x="323528" y="333375"/>
            <a:ext cx="8641085" cy="1143000"/>
          </a:xfrm>
        </p:spPr>
        <p:txBody>
          <a:bodyPr rtlCol="0">
            <a:normAutofit fontScale="90000"/>
          </a:bodyPr>
          <a:lstStyle/>
          <a:p>
            <a:pPr eaLnBrk="1" fontAlgn="auto" hangingPunct="1">
              <a:spcAft>
                <a:spcPts val="0"/>
              </a:spcAft>
              <a:defRPr/>
            </a:pPr>
            <a:r>
              <a:rPr lang="tr-TR" sz="3600" b="1" dirty="0" smtClean="0">
                <a:solidFill>
                  <a:schemeClr val="hlink"/>
                </a:solidFill>
                <a:effectLst>
                  <a:outerShdw blurRad="38100" dist="38100" dir="2700000" algn="tl">
                    <a:srgbClr val="000000"/>
                  </a:outerShdw>
                </a:effectLst>
              </a:rPr>
              <a:t>657 Sayılı Yasanın Uyulmasını Zorunlu Kıldığı Hususlar:</a:t>
            </a:r>
          </a:p>
        </p:txBody>
      </p:sp>
      <p:sp>
        <p:nvSpPr>
          <p:cNvPr id="324611" name="Rectangle 3"/>
          <p:cNvSpPr>
            <a:spLocks noGrp="1" noChangeArrowheads="1"/>
          </p:cNvSpPr>
          <p:nvPr>
            <p:ph type="body" idx="4294967295"/>
          </p:nvPr>
        </p:nvSpPr>
        <p:spPr>
          <a:xfrm>
            <a:off x="611188" y="1700213"/>
            <a:ext cx="8054975" cy="4968875"/>
          </a:xfrm>
        </p:spPr>
        <p:txBody>
          <a:bodyPr rtlCol="0">
            <a:normAutofit/>
          </a:bodyPr>
          <a:lstStyle/>
          <a:p>
            <a:pPr marL="274320" indent="-274320" algn="just" eaLnBrk="1" fontAlgn="auto" hangingPunct="1">
              <a:lnSpc>
                <a:spcPct val="90000"/>
              </a:lnSpc>
              <a:spcAft>
                <a:spcPts val="0"/>
              </a:spcAft>
              <a:buFont typeface="Wingdings 2"/>
              <a:buChar char=""/>
              <a:defRPr/>
            </a:pPr>
            <a:r>
              <a:rPr lang="tr-TR" sz="2800" b="1" dirty="0" smtClean="0">
                <a:solidFill>
                  <a:srgbClr val="C00000"/>
                </a:solidFill>
              </a:rPr>
              <a:t>Devlet memurları görevlerini dikkat ve itina ile yerine getirmek zorundadırlar. (657/ 12.md</a:t>
            </a:r>
          </a:p>
          <a:p>
            <a:pPr marL="274320" indent="-274320" eaLnBrk="1" fontAlgn="auto" hangingPunct="1">
              <a:lnSpc>
                <a:spcPct val="90000"/>
              </a:lnSpc>
              <a:spcAft>
                <a:spcPts val="0"/>
              </a:spcAft>
              <a:buFont typeface="Wingdings 2"/>
              <a:buChar char=""/>
              <a:defRPr/>
            </a:pPr>
            <a:endParaRPr lang="tr-TR" sz="2800" b="1" dirty="0" smtClean="0">
              <a:solidFill>
                <a:srgbClr val="C00000"/>
              </a:solidFill>
            </a:endParaRPr>
          </a:p>
          <a:p>
            <a:pPr marL="274320" indent="-274320" algn="just" eaLnBrk="1" fontAlgn="auto" hangingPunct="1">
              <a:lnSpc>
                <a:spcPct val="90000"/>
              </a:lnSpc>
              <a:spcAft>
                <a:spcPts val="0"/>
              </a:spcAft>
              <a:buFont typeface="Wingdings 2"/>
              <a:buChar char=""/>
              <a:defRPr/>
            </a:pPr>
            <a:r>
              <a:rPr lang="tr-TR" sz="2800" b="1" dirty="0" smtClean="0">
                <a:solidFill>
                  <a:schemeClr val="accent4">
                    <a:lumMod val="50000"/>
                  </a:schemeClr>
                </a:solidFill>
              </a:rPr>
              <a:t>Devlet memurları görevleri ile ilgili resmi belge ve araç-gereçleri, yetki verilen mahaller dışına çıkaramazlar, özel işlerinde kullanamazlar.   Devlet memurları, görevleri sona erdiği zaman ellerinde bulunan, görevle ilgili resmi belgeleri, araç ve gereçleri iade etmek zorundadırlar. (657/ 16.md)</a:t>
            </a:r>
          </a:p>
          <a:p>
            <a:pPr marL="274320" indent="-274320" eaLnBrk="1" fontAlgn="auto" hangingPunct="1">
              <a:lnSpc>
                <a:spcPct val="90000"/>
              </a:lnSpc>
              <a:spcAft>
                <a:spcPts val="0"/>
              </a:spcAft>
              <a:buFont typeface="Wingdings" pitchFamily="2" charset="2"/>
              <a:buNone/>
              <a:defRPr/>
            </a:pPr>
            <a:endParaRPr lang="tr-TR" sz="2800" b="1" dirty="0" smtClean="0">
              <a:solidFill>
                <a:srgbClr val="FF0066"/>
              </a:solidFill>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Kanun:</a:t>
            </a:r>
            <a:endParaRPr lang="tr-TR" dirty="0"/>
          </a:p>
        </p:txBody>
      </p:sp>
      <p:sp>
        <p:nvSpPr>
          <p:cNvPr id="3" name="İçerik Yer Tutucusu 2"/>
          <p:cNvSpPr>
            <a:spLocks noGrp="1"/>
          </p:cNvSpPr>
          <p:nvPr>
            <p:ph idx="1"/>
          </p:nvPr>
        </p:nvSpPr>
        <p:spPr/>
        <p:txBody>
          <a:bodyPr/>
          <a:lstStyle/>
          <a:p>
            <a:pPr algn="just" hangingPunct="0"/>
            <a:r>
              <a:rPr lang="tr-TR" dirty="0" smtClean="0"/>
              <a:t>Yasama </a:t>
            </a:r>
            <a:r>
              <a:rPr lang="tr-TR" dirty="0"/>
              <a:t>organı tarafından, belli şekil ve şartlara uygun olarak tanzim edilip, yürürlüğe girmesinden itibaren uyulması gerekli bulunan genel, soyut ve sürekli kuralları bir arada toplayan yazılı hukuksal metindir.</a:t>
            </a:r>
          </a:p>
          <a:p>
            <a:pPr algn="just" hangingPunct="0"/>
            <a:r>
              <a:rPr lang="tr-TR" dirty="0"/>
              <a:t>Kanunlar, Cumhurbaşkanının onayından sonra Resmi Gazete’de yayımlanarak yürürlüğe girer</a:t>
            </a:r>
            <a:r>
              <a:rPr lang="tr-TR" dirty="0" smtClean="0"/>
              <a:t>.</a:t>
            </a:r>
            <a:endParaRPr lang="tr-TR" dirty="0"/>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660910085"/>
      </p:ext>
    </p:extLst>
  </p:cSld>
  <p:clrMapOvr>
    <a:masterClrMapping/>
  </p:clrMapOvr>
  <p:transition spd="slow">
    <p:wipe dir="u"/>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1026"/>
          <p:cNvSpPr>
            <a:spLocks noGrp="1" noChangeArrowheads="1"/>
          </p:cNvSpPr>
          <p:nvPr>
            <p:ph type="title" idx="4294967295"/>
          </p:nvPr>
        </p:nvSpPr>
        <p:spPr>
          <a:xfrm>
            <a:off x="0" y="0"/>
            <a:ext cx="8820150" cy="836613"/>
          </a:xfrm>
        </p:spPr>
        <p:txBody>
          <a:bodyPr rtlCol="0">
            <a:normAutofit/>
          </a:bodyPr>
          <a:lstStyle/>
          <a:p>
            <a:pPr eaLnBrk="1" fontAlgn="auto" hangingPunct="1">
              <a:spcAft>
                <a:spcPts val="0"/>
              </a:spcAft>
              <a:defRPr/>
            </a:pPr>
            <a:r>
              <a:rPr lang="tr-TR" sz="3200" b="1" dirty="0" smtClean="0">
                <a:solidFill>
                  <a:srgbClr val="C00000"/>
                </a:solidFill>
                <a:effectLst>
                  <a:outerShdw blurRad="38100" dist="38100" dir="2700000" algn="tl">
                    <a:srgbClr val="000000"/>
                  </a:outerShdw>
                </a:effectLst>
              </a:rPr>
              <a:t>657 Sayılı Yasanın Yasakladığı İşler:</a:t>
            </a:r>
          </a:p>
        </p:txBody>
      </p:sp>
      <p:sp>
        <p:nvSpPr>
          <p:cNvPr id="325635" name="Rectangle 1027"/>
          <p:cNvSpPr>
            <a:spLocks noGrp="1" noChangeArrowheads="1"/>
          </p:cNvSpPr>
          <p:nvPr>
            <p:ph type="body" idx="4294967295"/>
          </p:nvPr>
        </p:nvSpPr>
        <p:spPr>
          <a:xfrm>
            <a:off x="827088" y="908050"/>
            <a:ext cx="7918450" cy="5610225"/>
          </a:xfrm>
        </p:spPr>
        <p:txBody>
          <a:bodyPr rtlCol="0">
            <a:normAutofit/>
          </a:bodyPr>
          <a:lstStyle/>
          <a:p>
            <a:pPr marL="274320" indent="-274320" algn="just" eaLnBrk="1" fontAlgn="auto" hangingPunct="1">
              <a:spcAft>
                <a:spcPts val="0"/>
              </a:spcAft>
              <a:buFont typeface="Wingdings 2"/>
              <a:buChar char=""/>
              <a:defRPr/>
            </a:pPr>
            <a:r>
              <a:rPr lang="tr-TR" sz="2800" b="1" dirty="0" smtClean="0">
                <a:solidFill>
                  <a:srgbClr val="090FF7"/>
                </a:solidFill>
              </a:rPr>
              <a:t>Devlet memurlarının kamu hizmetlerini aksatacak şekilde memurluktan kasıtlı olarak birlikte çekilmeleri veya görevlerine gelmemeleri veya görevlerine gelip de Devlet hizmetlerinin ve işlerinin yavaşlatılması veya aksatılması sonucunu doğuracak eylem ve hareketlerde bulunmaları yasaktır.</a:t>
            </a:r>
            <a:r>
              <a:rPr lang="tr-TR" sz="2800" dirty="0" smtClean="0"/>
              <a:t> </a:t>
            </a:r>
            <a:r>
              <a:rPr lang="tr-TR" sz="2800" b="1" dirty="0" smtClean="0">
                <a:solidFill>
                  <a:srgbClr val="090FF7"/>
                </a:solidFill>
              </a:rPr>
              <a:t>(Md. 26)</a:t>
            </a:r>
          </a:p>
          <a:p>
            <a:pPr marL="274320" indent="-274320" algn="just" eaLnBrk="1" fontAlgn="auto" hangingPunct="1">
              <a:spcAft>
                <a:spcPts val="0"/>
              </a:spcAft>
              <a:buFont typeface="Wingdings 2"/>
              <a:buChar char=""/>
              <a:defRPr/>
            </a:pPr>
            <a:r>
              <a:rPr lang="tr-TR" sz="2800" b="1" dirty="0" smtClean="0">
                <a:solidFill>
                  <a:schemeClr val="accent4">
                    <a:lumMod val="50000"/>
                  </a:schemeClr>
                </a:solidFill>
              </a:rPr>
              <a:t>Devlet memurları grev kararı veremezler. Grev düzenleyemezler, ilan edemezler, grev yapılması ile ilgili propaganda yapamazlar, herhangi bir greve katılamazlar, destekleyemezler veya grevi teşvik edemezler. (Md. 27)</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03" name="Rectangle 3"/>
          <p:cNvSpPr>
            <a:spLocks noGrp="1" noChangeArrowheads="1"/>
          </p:cNvSpPr>
          <p:nvPr>
            <p:ph type="body" idx="4294967295"/>
          </p:nvPr>
        </p:nvSpPr>
        <p:spPr>
          <a:xfrm>
            <a:off x="755650" y="692150"/>
            <a:ext cx="7918450" cy="5543550"/>
          </a:xfrm>
        </p:spPr>
        <p:txBody>
          <a:bodyPr/>
          <a:lstStyle/>
          <a:p>
            <a:pPr marL="273050" indent="-273050" algn="just" eaLnBrk="1" hangingPunct="1">
              <a:lnSpc>
                <a:spcPct val="90000"/>
              </a:lnSpc>
              <a:buFont typeface="Wingdings 2" pitchFamily="18" charset="2"/>
              <a:buChar char=""/>
            </a:pPr>
            <a:r>
              <a:rPr lang="tr-TR" altLang="tr-TR" sz="2800" b="1" dirty="0" smtClean="0">
                <a:solidFill>
                  <a:srgbClr val="990099"/>
                </a:solidFill>
              </a:rPr>
              <a:t>Devlet memurları ticaret ve kazanç getirici faaliyetlerde bulunamazlar. (Md. 28)</a:t>
            </a:r>
          </a:p>
          <a:p>
            <a:pPr marL="273050" indent="-273050" algn="just" eaLnBrk="1" hangingPunct="1">
              <a:lnSpc>
                <a:spcPct val="90000"/>
              </a:lnSpc>
              <a:buFont typeface="Wingdings 2" pitchFamily="18" charset="2"/>
              <a:buChar char=""/>
            </a:pPr>
            <a:r>
              <a:rPr lang="tr-TR" altLang="tr-TR" sz="2800" b="1" dirty="0" smtClean="0">
                <a:solidFill>
                  <a:srgbClr val="090FF7"/>
                </a:solidFill>
              </a:rPr>
              <a:t>Devlet memurlarının hediye almaları görevleri sırasında olmasa bile yarar sağlama amacıyla hediye kabul etmeleri, iş sahiplerinden ödünç para almaları yasaktır. (Md. 29)</a:t>
            </a:r>
          </a:p>
          <a:p>
            <a:pPr marL="273050" indent="-273050" algn="just" eaLnBrk="1" hangingPunct="1">
              <a:lnSpc>
                <a:spcPct val="90000"/>
              </a:lnSpc>
              <a:buFont typeface="Wingdings 2" pitchFamily="18" charset="2"/>
              <a:buChar char=""/>
            </a:pPr>
            <a:r>
              <a:rPr lang="tr-TR" altLang="tr-TR" sz="2800" b="1" dirty="0" smtClean="0">
                <a:solidFill>
                  <a:srgbClr val="003399"/>
                </a:solidFill>
              </a:rPr>
              <a:t>Devlet memurları, kendi denetimleri altında bulunan veya görevi veya kurumu ile ilgisi olan teşebbüslerden yarar sağlayamazlar. (Md. 30)</a:t>
            </a:r>
          </a:p>
          <a:p>
            <a:pPr marL="273050" indent="-273050" algn="just" eaLnBrk="1" hangingPunct="1">
              <a:lnSpc>
                <a:spcPct val="90000"/>
              </a:lnSpc>
              <a:buFont typeface="Wingdings 2" pitchFamily="18" charset="2"/>
              <a:buChar char=""/>
            </a:pPr>
            <a:r>
              <a:rPr lang="tr-TR" altLang="tr-TR" sz="2800" b="1" dirty="0" smtClean="0"/>
              <a:t>Devlet memurları, kamu hizmetleri ile ilgili gizli bilgileri, yetkili olmadıkça açıklayamazlar. (Md. 31)</a:t>
            </a:r>
          </a:p>
          <a:p>
            <a:pPr marL="273050" indent="-273050" eaLnBrk="1" hangingPunct="1">
              <a:lnSpc>
                <a:spcPct val="90000"/>
              </a:lnSpc>
              <a:buFont typeface="Wingdings 2" pitchFamily="18" charset="2"/>
              <a:buChar char=""/>
            </a:pPr>
            <a:endParaRPr lang="tr-TR" altLang="tr-TR" sz="2800" b="1" dirty="0" smtClean="0">
              <a:solidFill>
                <a:schemeClr val="bg2"/>
              </a:solidFill>
            </a:endParaRPr>
          </a:p>
          <a:p>
            <a:pPr marL="273050" indent="-273050" eaLnBrk="1" hangingPunct="1">
              <a:lnSpc>
                <a:spcPct val="90000"/>
              </a:lnSpc>
              <a:buFont typeface="Wingdings 2" pitchFamily="18" charset="2"/>
              <a:buChar char=""/>
            </a:pPr>
            <a:endParaRPr lang="tr-TR" altLang="tr-TR" sz="2800" dirty="0" smtClean="0"/>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Dikdörtgen"/>
          <p:cNvSpPr>
            <a:spLocks noChangeArrowheads="1"/>
          </p:cNvSpPr>
          <p:nvPr/>
        </p:nvSpPr>
        <p:spPr bwMode="auto">
          <a:xfrm>
            <a:off x="2268538" y="981075"/>
            <a:ext cx="4895850" cy="563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3600" b="1">
                <a:solidFill>
                  <a:srgbClr val="0000FF"/>
                </a:solidFill>
                <a:latin typeface="Times New Roman" pitchFamily="18" charset="0"/>
              </a:rPr>
              <a:t>*Muhakkik</a:t>
            </a:r>
          </a:p>
          <a:p>
            <a:pPr eaLnBrk="1" hangingPunct="1">
              <a:spcBef>
                <a:spcPct val="0"/>
              </a:spcBef>
              <a:buFontTx/>
              <a:buNone/>
            </a:pPr>
            <a:r>
              <a:rPr lang="tr-TR" altLang="tr-TR" sz="3600" b="1">
                <a:solidFill>
                  <a:srgbClr val="0000FF"/>
                </a:solidFill>
                <a:latin typeface="Times New Roman" pitchFamily="18" charset="0"/>
              </a:rPr>
              <a:t>*İfade</a:t>
            </a:r>
          </a:p>
          <a:p>
            <a:pPr eaLnBrk="1" hangingPunct="1">
              <a:spcBef>
                <a:spcPct val="0"/>
              </a:spcBef>
              <a:buFontTx/>
              <a:buNone/>
            </a:pPr>
            <a:r>
              <a:rPr lang="tr-TR" altLang="tr-TR" sz="3600" b="1">
                <a:solidFill>
                  <a:srgbClr val="0000FF"/>
                </a:solidFill>
                <a:latin typeface="Times New Roman" pitchFamily="18" charset="0"/>
              </a:rPr>
              <a:t>*Savunma</a:t>
            </a:r>
          </a:p>
          <a:p>
            <a:pPr eaLnBrk="1" hangingPunct="1">
              <a:spcBef>
                <a:spcPct val="0"/>
              </a:spcBef>
              <a:buFontTx/>
              <a:buNone/>
            </a:pPr>
            <a:r>
              <a:rPr lang="tr-TR" altLang="tr-TR" sz="3600" b="1">
                <a:solidFill>
                  <a:srgbClr val="0000FF"/>
                </a:solidFill>
                <a:latin typeface="Times New Roman" pitchFamily="18" charset="0"/>
              </a:rPr>
              <a:t>*Mucip</a:t>
            </a:r>
          </a:p>
          <a:p>
            <a:pPr eaLnBrk="1" hangingPunct="1">
              <a:spcBef>
                <a:spcPct val="0"/>
              </a:spcBef>
              <a:buFontTx/>
              <a:buNone/>
            </a:pPr>
            <a:r>
              <a:rPr lang="tr-TR" altLang="tr-TR" sz="3600" b="1">
                <a:solidFill>
                  <a:srgbClr val="0000FF"/>
                </a:solidFill>
                <a:latin typeface="Times New Roman" pitchFamily="18" charset="0"/>
              </a:rPr>
              <a:t>*Onay-Olur</a:t>
            </a:r>
          </a:p>
          <a:p>
            <a:pPr eaLnBrk="1" hangingPunct="1">
              <a:spcBef>
                <a:spcPct val="0"/>
              </a:spcBef>
              <a:buFontTx/>
              <a:buNone/>
            </a:pPr>
            <a:r>
              <a:rPr lang="tr-TR" altLang="tr-TR" sz="3600" b="1">
                <a:solidFill>
                  <a:srgbClr val="0000FF"/>
                </a:solidFill>
                <a:latin typeface="Times New Roman" pitchFamily="18" charset="0"/>
              </a:rPr>
              <a:t>*Rapor</a:t>
            </a:r>
          </a:p>
          <a:p>
            <a:pPr eaLnBrk="1" hangingPunct="1">
              <a:spcBef>
                <a:spcPct val="0"/>
              </a:spcBef>
              <a:buFontTx/>
              <a:buNone/>
            </a:pPr>
            <a:r>
              <a:rPr lang="tr-TR" altLang="tr-TR" sz="3600" b="1">
                <a:solidFill>
                  <a:srgbClr val="0000FF"/>
                </a:solidFill>
                <a:latin typeface="Times New Roman" pitchFamily="18" charset="0"/>
              </a:rPr>
              <a:t>*Ön Rapor</a:t>
            </a:r>
          </a:p>
          <a:p>
            <a:pPr eaLnBrk="1" hangingPunct="1">
              <a:spcBef>
                <a:spcPct val="0"/>
              </a:spcBef>
              <a:buFontTx/>
              <a:buNone/>
            </a:pPr>
            <a:r>
              <a:rPr lang="tr-TR" altLang="tr-TR" sz="3600" b="1">
                <a:solidFill>
                  <a:srgbClr val="0000FF"/>
                </a:solidFill>
                <a:latin typeface="Times New Roman" pitchFamily="18" charset="0"/>
              </a:rPr>
              <a:t>*Zaman Aşımı</a:t>
            </a:r>
          </a:p>
          <a:p>
            <a:pPr eaLnBrk="1" hangingPunct="1">
              <a:spcBef>
                <a:spcPct val="0"/>
              </a:spcBef>
              <a:buFontTx/>
              <a:buNone/>
            </a:pPr>
            <a:r>
              <a:rPr lang="tr-TR" altLang="tr-TR" sz="3600" b="1">
                <a:solidFill>
                  <a:srgbClr val="0000FF"/>
                </a:solidFill>
                <a:latin typeface="Times New Roman" pitchFamily="18" charset="0"/>
              </a:rPr>
              <a:t>*Tekerrür</a:t>
            </a:r>
          </a:p>
          <a:p>
            <a:pPr eaLnBrk="1" hangingPunct="1">
              <a:spcBef>
                <a:spcPct val="0"/>
              </a:spcBef>
              <a:buFontTx/>
              <a:buNone/>
            </a:pPr>
            <a:r>
              <a:rPr lang="tr-TR" altLang="tr-TR" sz="3600" b="1">
                <a:solidFill>
                  <a:srgbClr val="0000FF"/>
                </a:solidFill>
                <a:latin typeface="Times New Roman" pitchFamily="18" charset="0"/>
              </a:rPr>
              <a:t>*Tevhiden </a:t>
            </a:r>
            <a:endParaRPr lang="tr-TR" altLang="tr-TR" sz="3600">
              <a:latin typeface="Arial"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7"/>
          <p:cNvSpPr>
            <a:spLocks noChangeArrowheads="1"/>
          </p:cNvSpPr>
          <p:nvPr/>
        </p:nvSpPr>
        <p:spPr bwMode="auto">
          <a:xfrm>
            <a:off x="468313" y="5013325"/>
            <a:ext cx="8207375" cy="1066800"/>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r>
              <a:rPr lang="tr-TR" sz="3200" b="1" dirty="0">
                <a:solidFill>
                  <a:srgbClr val="A50021"/>
                </a:solidFill>
                <a:effectLst>
                  <a:outerShdw blurRad="38100" dist="38100" dir="2700000" algn="tl">
                    <a:srgbClr val="000000"/>
                  </a:outerShdw>
                </a:effectLst>
                <a:latin typeface="+mn-lt"/>
                <a:cs typeface="+mn-cs"/>
              </a:rPr>
              <a:t>       </a:t>
            </a:r>
            <a:r>
              <a:rPr lang="tr-TR" sz="3200" b="1" dirty="0">
                <a:solidFill>
                  <a:schemeClr val="accent4">
                    <a:lumMod val="50000"/>
                  </a:schemeClr>
                </a:solidFill>
                <a:effectLst>
                  <a:outerShdw blurRad="38100" dist="38100" dir="2700000" algn="tl">
                    <a:srgbClr val="000000"/>
                  </a:outerShdw>
                </a:effectLst>
                <a:latin typeface="+mn-lt"/>
                <a:cs typeface="+mn-cs"/>
              </a:rPr>
              <a:t>OLUR’LARA GÖRE İNCELEME VE</a:t>
            </a:r>
            <a:br>
              <a:rPr lang="tr-TR" sz="3200" b="1" dirty="0">
                <a:solidFill>
                  <a:schemeClr val="accent4">
                    <a:lumMod val="50000"/>
                  </a:schemeClr>
                </a:solidFill>
                <a:effectLst>
                  <a:outerShdw blurRad="38100" dist="38100" dir="2700000" algn="tl">
                    <a:srgbClr val="000000"/>
                  </a:outerShdw>
                </a:effectLst>
                <a:latin typeface="+mn-lt"/>
                <a:cs typeface="+mn-cs"/>
              </a:rPr>
            </a:br>
            <a:r>
              <a:rPr lang="tr-TR" sz="3200" b="1" dirty="0">
                <a:solidFill>
                  <a:schemeClr val="accent4">
                    <a:lumMod val="50000"/>
                  </a:schemeClr>
                </a:solidFill>
                <a:effectLst>
                  <a:outerShdw blurRad="38100" dist="38100" dir="2700000" algn="tl">
                    <a:srgbClr val="000000"/>
                  </a:outerShdw>
                </a:effectLst>
                <a:latin typeface="+mn-lt"/>
                <a:cs typeface="+mn-cs"/>
              </a:rPr>
              <a:t>     SORUŞTURMALAR NASIL YAPILIR?</a:t>
            </a:r>
          </a:p>
        </p:txBody>
      </p:sp>
      <p:graphicFrame>
        <p:nvGraphicFramePr>
          <p:cNvPr id="4" name="3 Diyagram"/>
          <p:cNvGraphicFramePr/>
          <p:nvPr/>
        </p:nvGraphicFramePr>
        <p:xfrm>
          <a:off x="1547664" y="7647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type="title" idx="4294967295"/>
          </p:nvPr>
        </p:nvSpPr>
        <p:spPr>
          <a:xfrm>
            <a:off x="250825" y="476250"/>
            <a:ext cx="8353425" cy="5689600"/>
          </a:xfrm>
        </p:spPr>
        <p:txBody>
          <a:bodyPr rtlCol="0">
            <a:normAutofit/>
          </a:bodyPr>
          <a:lstStyle/>
          <a:p>
            <a:pPr algn="l" eaLnBrk="1" fontAlgn="auto" hangingPunct="1">
              <a:spcAft>
                <a:spcPts val="0"/>
              </a:spcAft>
              <a:defRPr/>
            </a:pPr>
            <a:r>
              <a:rPr lang="tr-TR" sz="3200" b="1" dirty="0" smtClean="0">
                <a:solidFill>
                  <a:schemeClr val="hlink"/>
                </a:solidFill>
                <a:effectLst>
                  <a:outerShdw blurRad="38100" dist="38100" dir="2700000" algn="tl">
                    <a:srgbClr val="000000"/>
                  </a:outerShdw>
                </a:effectLst>
              </a:rPr>
              <a:t>         </a:t>
            </a:r>
            <a:r>
              <a:rPr lang="tr-TR" sz="2800" b="1" dirty="0" smtClean="0">
                <a:solidFill>
                  <a:schemeClr val="hlink"/>
                </a:solidFill>
                <a:effectLst>
                  <a:outerShdw blurRad="38100" dist="38100" dir="2700000" algn="tl">
                    <a:srgbClr val="000000"/>
                  </a:outerShdw>
                </a:effectLst>
              </a:rPr>
              <a:t>1</a:t>
            </a:r>
            <a:r>
              <a:rPr lang="tr-TR" sz="2800" dirty="0" smtClean="0">
                <a:solidFill>
                  <a:schemeClr val="hlink"/>
                </a:solidFill>
                <a:effectLst>
                  <a:outerShdw blurRad="38100" dist="38100" dir="2700000" algn="tl">
                    <a:srgbClr val="000000"/>
                  </a:outerShdw>
                </a:effectLst>
              </a:rPr>
              <a:t>-Olur; </a:t>
            </a:r>
            <a:r>
              <a:rPr lang="tr-TR" sz="2800" dirty="0" smtClean="0">
                <a:solidFill>
                  <a:srgbClr val="FFC000"/>
                </a:solidFill>
                <a:effectLst>
                  <a:outerShdw blurRad="38100" dist="38100" dir="2700000" algn="tl">
                    <a:srgbClr val="000000"/>
                  </a:outerShdw>
                </a:effectLst>
              </a:rPr>
              <a:t>‘Konunun incelenmesi’ </a:t>
            </a:r>
            <a:r>
              <a:rPr lang="tr-TR" sz="2800" dirty="0" smtClean="0">
                <a:solidFill>
                  <a:schemeClr val="hlink"/>
                </a:solidFill>
                <a:effectLst>
                  <a:outerShdw blurRad="38100" dist="38100" dir="2700000" algn="tl">
                    <a:srgbClr val="000000"/>
                  </a:outerShdw>
                </a:effectLst>
              </a:rPr>
              <a:t>şeklinde ise</a:t>
            </a:r>
            <a:r>
              <a:rPr lang="tr-TR" sz="2800" dirty="0" smtClean="0">
                <a:effectLst>
                  <a:outerShdw blurRad="38100" dist="38100" dir="2700000" algn="tl">
                    <a:srgbClr val="000000"/>
                  </a:outerShdw>
                </a:effectLst>
              </a:rPr>
              <a:t>:</a:t>
            </a:r>
            <a:br>
              <a:rPr lang="tr-TR" sz="2800" dirty="0" smtClean="0">
                <a:effectLst>
                  <a:outerShdw blurRad="38100" dist="38100" dir="2700000" algn="tl">
                    <a:srgbClr val="000000"/>
                  </a:outerShdw>
                </a:effectLst>
              </a:rPr>
            </a:br>
            <a:r>
              <a:rPr lang="tr-TR" sz="2800" dirty="0" smtClean="0">
                <a:solidFill>
                  <a:srgbClr val="FF0000"/>
                </a:solidFill>
                <a:effectLst>
                  <a:outerShdw blurRad="38100" dist="38100" dir="2700000" algn="tl">
                    <a:srgbClr val="000000"/>
                  </a:outerShdw>
                </a:effectLst>
              </a:rPr>
              <a:t>a)</a:t>
            </a:r>
            <a:r>
              <a:rPr lang="tr-TR" sz="2800" dirty="0" smtClean="0">
                <a:solidFill>
                  <a:srgbClr val="FF99FF"/>
                </a:solidFill>
                <a:effectLst>
                  <a:outerShdw blurRad="38100" dist="38100" dir="2700000" algn="tl">
                    <a:srgbClr val="000000"/>
                  </a:outerShdw>
                </a:effectLst>
              </a:rPr>
              <a:t> </a:t>
            </a:r>
            <a:r>
              <a:rPr lang="tr-TR" sz="2800" b="1" dirty="0" smtClean="0">
                <a:solidFill>
                  <a:srgbClr val="FF00FF"/>
                </a:solidFill>
              </a:rPr>
              <a:t>İddialar doğrulanmıyorsa</a:t>
            </a:r>
            <a:r>
              <a:rPr lang="tr-TR" sz="2800" dirty="0" smtClean="0">
                <a:effectLst>
                  <a:outerShdw blurRad="38100" dist="38100" dir="2700000" algn="tl">
                    <a:srgbClr val="FFFFFF"/>
                  </a:outerShdw>
                </a:effectLst>
              </a:rPr>
              <a:t>; iddialar doğrulanmadığından...hakkında/ haklarında herhangi bir işlem yapılmasına gerek bulunmadığı belirtilerek rapor tamamlanır.</a:t>
            </a:r>
            <a:r>
              <a:rPr lang="tr-TR" sz="2800" dirty="0" smtClean="0">
                <a:solidFill>
                  <a:schemeClr val="bg2"/>
                </a:solidFill>
                <a:effectLst>
                  <a:outerShdw blurRad="38100" dist="38100" dir="2700000" algn="tl">
                    <a:srgbClr val="FFFFFF"/>
                  </a:outerShdw>
                </a:effectLst>
              </a:rPr>
              <a:t/>
            </a:r>
            <a:br>
              <a:rPr lang="tr-TR" sz="2800" dirty="0" smtClean="0">
                <a:solidFill>
                  <a:schemeClr val="bg2"/>
                </a:solidFill>
                <a:effectLst>
                  <a:outerShdw blurRad="38100" dist="38100" dir="2700000" algn="tl">
                    <a:srgbClr val="FFFFFF"/>
                  </a:outerShdw>
                </a:effectLst>
              </a:rPr>
            </a:br>
            <a:r>
              <a:rPr lang="tr-TR" sz="2800" dirty="0" smtClean="0">
                <a:solidFill>
                  <a:srgbClr val="FF0000"/>
                </a:solidFill>
                <a:effectLst>
                  <a:outerShdw blurRad="38100" dist="38100" dir="2700000" algn="tl">
                    <a:srgbClr val="000000"/>
                  </a:outerShdw>
                </a:effectLst>
              </a:rPr>
              <a:t>b) </a:t>
            </a:r>
            <a:r>
              <a:rPr lang="tr-TR" sz="2800" b="1" dirty="0" smtClean="0">
                <a:solidFill>
                  <a:srgbClr val="FF00FF"/>
                </a:solidFill>
              </a:rPr>
              <a:t>İddialardan doğrulananların bulunması halinde; </a:t>
            </a:r>
            <a:r>
              <a:rPr lang="tr-TR" sz="2800" dirty="0" smtClean="0">
                <a:solidFill>
                  <a:schemeClr val="bg1"/>
                </a:solidFill>
                <a:effectLst>
                  <a:outerShdw blurRad="38100" dist="38100" dir="2700000" algn="tl">
                    <a:srgbClr val="000000"/>
                  </a:outerShdw>
                </a:effectLst>
              </a:rPr>
              <a:t/>
            </a:r>
            <a:br>
              <a:rPr lang="tr-TR" sz="2800" dirty="0" smtClean="0">
                <a:solidFill>
                  <a:schemeClr val="bg1"/>
                </a:solidFill>
                <a:effectLst>
                  <a:outerShdw blurRad="38100" dist="38100" dir="2700000" algn="tl">
                    <a:srgbClr val="000000"/>
                  </a:outerShdw>
                </a:effectLst>
              </a:rPr>
            </a:br>
            <a:r>
              <a:rPr lang="tr-TR" sz="2800" dirty="0" smtClean="0"/>
              <a:t>kişiler ve soruşturulması gereken konular belirlenerek </a:t>
            </a:r>
            <a:br>
              <a:rPr lang="tr-TR" sz="2800" dirty="0" smtClean="0"/>
            </a:br>
            <a:r>
              <a:rPr lang="tr-TR" sz="2800" dirty="0" smtClean="0"/>
              <a:t>ilgili makamdan soruşturma oluru istenir </a:t>
            </a:r>
            <a:r>
              <a:rPr lang="tr-TR" sz="2800" dirty="0" smtClean="0">
                <a:solidFill>
                  <a:srgbClr val="FF66FF"/>
                </a:solidFill>
                <a:effectLst>
                  <a:outerShdw blurRad="38100" dist="38100" dir="2700000" algn="tl">
                    <a:srgbClr val="000000"/>
                  </a:outerShdw>
                </a:effectLst>
              </a:rPr>
              <a:t>veya inceleme raporu yazılarak istem raporun;</a:t>
            </a:r>
            <a:r>
              <a:rPr lang="tr-TR" sz="2800" dirty="0" smtClean="0">
                <a:solidFill>
                  <a:schemeClr val="bg1"/>
                </a:solidFill>
                <a:effectLst>
                  <a:outerShdw blurRad="38100" dist="38100" dir="2700000" algn="tl">
                    <a:srgbClr val="000000"/>
                  </a:outerShdw>
                </a:effectLst>
              </a:rPr>
              <a:t> ‘</a:t>
            </a:r>
            <a:r>
              <a:rPr lang="tr-TR" sz="2800" b="1" dirty="0" smtClean="0">
                <a:solidFill>
                  <a:srgbClr val="CC0066"/>
                </a:solidFill>
              </a:rPr>
              <a:t>sonuç, kanaat ve teklifler</a:t>
            </a:r>
            <a:r>
              <a:rPr lang="tr-TR" sz="2800" b="1" dirty="0" smtClean="0"/>
              <a:t>’ bölümünde belirtilir. </a:t>
            </a:r>
            <a:br>
              <a:rPr lang="tr-TR" sz="2800" b="1" dirty="0" smtClean="0"/>
            </a:br>
            <a:r>
              <a:rPr lang="tr-TR" sz="2800" dirty="0" smtClean="0">
                <a:effectLst>
                  <a:outerShdw blurRad="38100" dist="38100" dir="2700000" algn="tl">
                    <a:srgbClr val="000000"/>
                  </a:outerShdw>
                </a:effectLst>
              </a:rPr>
              <a:t/>
            </a:r>
            <a:br>
              <a:rPr lang="tr-TR" sz="2800" dirty="0" smtClean="0">
                <a:effectLst>
                  <a:outerShdw blurRad="38100" dist="38100" dir="2700000" algn="tl">
                    <a:srgbClr val="000000"/>
                  </a:outerShdw>
                </a:effectLst>
              </a:rPr>
            </a:br>
            <a:r>
              <a:rPr lang="tr-TR" sz="2800" dirty="0" smtClean="0">
                <a:effectLst>
                  <a:outerShdw blurRad="38100" dist="38100" dir="2700000" algn="tl">
                    <a:srgbClr val="000000"/>
                  </a:outerShdw>
                </a:effectLst>
              </a:rPr>
              <a:t>    Yani Olur almadan soruşturma yapılamaz.</a:t>
            </a:r>
            <a:endParaRPr lang="tr-TR" sz="2800" b="1" dirty="0" smtClean="0">
              <a:solidFill>
                <a:srgbClr val="990099"/>
              </a:solidFill>
              <a:effectLst>
                <a:outerShdw blurRad="38100" dist="38100" dir="2700000" algn="tl">
                  <a:srgbClr val="000000"/>
                </a:outerShdw>
              </a:effectLst>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468313" y="549275"/>
            <a:ext cx="8359775" cy="4586288"/>
          </a:xfrm>
          <a:prstGeom prst="rect">
            <a:avLst/>
          </a:prstGeom>
          <a:noFill/>
          <a:ln w="12700" cap="sq">
            <a:noFill/>
            <a:miter lim="800000"/>
            <a:headEnd type="none" w="sm" len="sm"/>
            <a:tailEnd type="none" w="sm" len="sm"/>
          </a:ln>
          <a:effectLst/>
        </p:spPr>
        <p:txBody>
          <a:bodyPr>
            <a:spAutoFit/>
          </a:bodyPr>
          <a:lstStyle/>
          <a:p>
            <a:pPr fontAlgn="auto">
              <a:spcBef>
                <a:spcPts val="0"/>
              </a:spcBef>
              <a:spcAft>
                <a:spcPts val="0"/>
              </a:spcAft>
              <a:defRPr/>
            </a:pPr>
            <a:r>
              <a:rPr lang="tr-TR" sz="3600" dirty="0">
                <a:solidFill>
                  <a:schemeClr val="hlink"/>
                </a:solidFill>
                <a:effectLst>
                  <a:outerShdw blurRad="38100" dist="38100" dir="2700000" algn="tl">
                    <a:srgbClr val="000000"/>
                  </a:outerShdw>
                </a:effectLst>
                <a:latin typeface="+mn-lt"/>
                <a:cs typeface="+mn-cs"/>
              </a:rPr>
              <a:t>      </a:t>
            </a:r>
            <a:r>
              <a:rPr lang="tr-TR" sz="3200" dirty="0">
                <a:solidFill>
                  <a:schemeClr val="hlink"/>
                </a:solidFill>
                <a:effectLst>
                  <a:outerShdw blurRad="38100" dist="38100" dir="2700000" algn="tl">
                    <a:srgbClr val="000000"/>
                  </a:outerShdw>
                </a:effectLst>
                <a:latin typeface="+mn-lt"/>
                <a:cs typeface="+mn-cs"/>
              </a:rPr>
              <a:t>2-Olur; </a:t>
            </a:r>
            <a:r>
              <a:rPr lang="tr-TR" sz="3200" dirty="0">
                <a:solidFill>
                  <a:srgbClr val="CC00CC"/>
                </a:solidFill>
                <a:effectLst>
                  <a:outerShdw blurRad="38100" dist="38100" dir="2700000" algn="tl">
                    <a:srgbClr val="000000"/>
                  </a:outerShdw>
                </a:effectLst>
                <a:latin typeface="+mn-lt"/>
                <a:cs typeface="+mn-cs"/>
              </a:rPr>
              <a:t>‘Konunun incelenmesi, gerekirse soruşturulması’</a:t>
            </a:r>
            <a:r>
              <a:rPr lang="tr-TR" sz="3200" dirty="0">
                <a:solidFill>
                  <a:schemeClr val="hlink"/>
                </a:solidFill>
                <a:effectLst>
                  <a:outerShdw blurRad="38100" dist="38100" dir="2700000" algn="tl">
                    <a:srgbClr val="000000"/>
                  </a:outerShdw>
                </a:effectLst>
                <a:latin typeface="+mn-lt"/>
                <a:cs typeface="+mn-cs"/>
              </a:rPr>
              <a:t> şeklinde verilmiş ise</a:t>
            </a:r>
            <a:r>
              <a:rPr lang="tr-TR" sz="3200" dirty="0">
                <a:latin typeface="+mn-lt"/>
                <a:cs typeface="+mn-cs"/>
              </a:rPr>
              <a:t>; iddialar doğrulanmıyorsa inceleme raporu, doğrulanıyorsa soruşturma raporu </a:t>
            </a:r>
            <a:r>
              <a:rPr lang="tr-TR" sz="3200" b="1" dirty="0">
                <a:solidFill>
                  <a:srgbClr val="FF0000"/>
                </a:solidFill>
                <a:effectLst>
                  <a:outerShdw blurRad="38100" dist="38100" dir="2700000" algn="tl">
                    <a:srgbClr val="FFFFFF"/>
                  </a:outerShdw>
                </a:effectLst>
                <a:latin typeface="+mn-lt"/>
                <a:cs typeface="+mn-cs"/>
              </a:rPr>
              <a:t>düzenlenerek ceza teklifinde bulunulur,</a:t>
            </a:r>
            <a:r>
              <a:rPr lang="tr-TR" sz="3200" b="1" dirty="0">
                <a:solidFill>
                  <a:schemeClr val="bg2"/>
                </a:solidFill>
                <a:effectLst>
                  <a:outerShdw blurRad="38100" dist="38100" dir="2700000" algn="tl">
                    <a:srgbClr val="FFFFFF"/>
                  </a:outerShdw>
                </a:effectLst>
                <a:latin typeface="+mn-lt"/>
                <a:cs typeface="+mn-cs"/>
              </a:rPr>
              <a:t>  </a:t>
            </a:r>
            <a:r>
              <a:rPr lang="tr-TR" sz="3200" b="1" dirty="0">
                <a:solidFill>
                  <a:srgbClr val="090FF7"/>
                </a:solidFill>
                <a:effectLst>
                  <a:outerShdw blurRad="38100" dist="38100" dir="2700000" algn="tl">
                    <a:srgbClr val="000000"/>
                  </a:outerShdw>
                </a:effectLst>
                <a:latin typeface="+mn-lt"/>
                <a:cs typeface="+mn-cs"/>
              </a:rPr>
              <a:t>doğrulanmayan iddialar tahlil edilerek raporda açıklanır.</a:t>
            </a:r>
            <a:br>
              <a:rPr lang="tr-TR" sz="3200" b="1" dirty="0">
                <a:solidFill>
                  <a:srgbClr val="090FF7"/>
                </a:solidFill>
                <a:effectLst>
                  <a:outerShdw blurRad="38100" dist="38100" dir="2700000" algn="tl">
                    <a:srgbClr val="000000"/>
                  </a:outerShdw>
                </a:effectLst>
                <a:latin typeface="+mn-lt"/>
                <a:cs typeface="+mn-cs"/>
              </a:rPr>
            </a:br>
            <a:r>
              <a:rPr lang="tr-TR" sz="3200" b="1" dirty="0">
                <a:solidFill>
                  <a:srgbClr val="090FF7"/>
                </a:solidFill>
                <a:effectLst>
                  <a:outerShdw blurRad="38100" dist="38100" dir="2700000" algn="tl">
                    <a:srgbClr val="000000"/>
                  </a:outerShdw>
                </a:effectLst>
                <a:latin typeface="+mn-lt"/>
                <a:cs typeface="+mn-cs"/>
              </a:rPr>
              <a:t>      </a:t>
            </a:r>
            <a:r>
              <a:rPr lang="tr-TR" sz="3200" dirty="0">
                <a:solidFill>
                  <a:srgbClr val="FF0066"/>
                </a:solidFill>
                <a:effectLst>
                  <a:outerShdw blurRad="38100" dist="38100" dir="2700000" algn="tl">
                    <a:srgbClr val="000000"/>
                  </a:outerShdw>
                </a:effectLst>
                <a:latin typeface="+mn-lt"/>
                <a:cs typeface="+mn-cs"/>
              </a:rPr>
              <a:t>3-Olur; </a:t>
            </a:r>
            <a:r>
              <a:rPr lang="tr-TR" sz="3200" dirty="0">
                <a:solidFill>
                  <a:srgbClr val="CC00CC"/>
                </a:solidFill>
                <a:effectLst>
                  <a:outerShdw blurRad="38100" dist="38100" dir="2700000" algn="tl">
                    <a:srgbClr val="000000"/>
                  </a:outerShdw>
                </a:effectLst>
                <a:latin typeface="+mn-lt"/>
                <a:cs typeface="+mn-cs"/>
              </a:rPr>
              <a:t>‘Konunun soruşturulması’</a:t>
            </a:r>
            <a:r>
              <a:rPr lang="tr-TR" sz="3200" dirty="0">
                <a:solidFill>
                  <a:srgbClr val="FF0066"/>
                </a:solidFill>
                <a:effectLst>
                  <a:outerShdw blurRad="38100" dist="38100" dir="2700000" algn="tl">
                    <a:srgbClr val="000000"/>
                  </a:outerShdw>
                </a:effectLst>
                <a:latin typeface="+mn-lt"/>
                <a:cs typeface="+mn-cs"/>
              </a:rPr>
              <a:t> şeklinde ise:</a:t>
            </a:r>
            <a:r>
              <a:rPr lang="tr-TR" sz="3200" dirty="0">
                <a:solidFill>
                  <a:schemeClr val="tx2"/>
                </a:solidFill>
                <a:effectLst>
                  <a:outerShdw blurRad="38100" dist="38100" dir="2700000" algn="tl">
                    <a:srgbClr val="000000"/>
                  </a:outerShdw>
                </a:effectLst>
                <a:latin typeface="+mn-lt"/>
                <a:cs typeface="+mn-cs"/>
              </a:rPr>
              <a:t> </a:t>
            </a:r>
            <a:r>
              <a:rPr lang="tr-TR" sz="3200" b="1" dirty="0">
                <a:solidFill>
                  <a:srgbClr val="000000"/>
                </a:solidFill>
                <a:effectLst>
                  <a:outerShdw blurRad="38100" dist="38100" dir="2700000" algn="tl">
                    <a:srgbClr val="FFFFFF"/>
                  </a:outerShdw>
                </a:effectLst>
                <a:latin typeface="+mn-lt"/>
                <a:cs typeface="+mn-cs"/>
              </a:rPr>
              <a:t>Gerekli soruşturma yapılır ve soruşturma raporu düzenlenir.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050"/>
          <p:cNvSpPr>
            <a:spLocks noChangeArrowheads="1"/>
          </p:cNvSpPr>
          <p:nvPr/>
        </p:nvSpPr>
        <p:spPr bwMode="auto">
          <a:xfrm>
            <a:off x="395288" y="908050"/>
            <a:ext cx="8534400" cy="4032250"/>
          </a:xfrm>
          <a:prstGeom prst="rect">
            <a:avLst/>
          </a:prstGeom>
          <a:noFill/>
          <a:ln w="12700" cap="sq">
            <a:noFill/>
            <a:miter lim="800000"/>
            <a:headEnd type="none" w="sm" len="sm"/>
            <a:tailEnd type="none" w="sm" len="sm"/>
          </a:ln>
          <a:effectLst/>
        </p:spPr>
        <p:txBody>
          <a:bodyPr>
            <a:spAutoFit/>
          </a:bodyPr>
          <a:lstStyle/>
          <a:p>
            <a:pPr algn="just" fontAlgn="auto">
              <a:spcBef>
                <a:spcPts val="0"/>
              </a:spcBef>
              <a:spcAft>
                <a:spcPts val="0"/>
              </a:spcAft>
              <a:defRPr/>
            </a:pPr>
            <a:r>
              <a:rPr lang="tr-TR" sz="4000" dirty="0">
                <a:solidFill>
                  <a:srgbClr val="FF0066"/>
                </a:solidFill>
                <a:effectLst>
                  <a:outerShdw blurRad="38100" dist="38100" dir="2700000" algn="tl">
                    <a:srgbClr val="000000"/>
                  </a:outerShdw>
                </a:effectLst>
                <a:latin typeface="+mn-lt"/>
                <a:cs typeface="+mn-cs"/>
              </a:rPr>
              <a:t>     </a:t>
            </a:r>
            <a:r>
              <a:rPr lang="tr-TR" sz="3600" dirty="0">
                <a:solidFill>
                  <a:srgbClr val="FF0066"/>
                </a:solidFill>
                <a:effectLst>
                  <a:outerShdw blurRad="38100" dist="38100" dir="2700000" algn="tl">
                    <a:srgbClr val="000000"/>
                  </a:outerShdw>
                </a:effectLst>
                <a:latin typeface="+mn-lt"/>
                <a:cs typeface="+mn-cs"/>
              </a:rPr>
              <a:t>4-Olur; ‘</a:t>
            </a:r>
            <a:r>
              <a:rPr lang="tr-TR" sz="3600" dirty="0">
                <a:solidFill>
                  <a:srgbClr val="FF66FF"/>
                </a:solidFill>
                <a:effectLst>
                  <a:outerShdw blurRad="38100" dist="38100" dir="2700000" algn="tl">
                    <a:srgbClr val="000000"/>
                  </a:outerShdw>
                </a:effectLst>
                <a:latin typeface="+mn-lt"/>
                <a:cs typeface="+mn-cs"/>
              </a:rPr>
              <a:t>4483 Sayılı Yasaya göre ön incelemesi’</a:t>
            </a:r>
            <a:r>
              <a:rPr lang="tr-TR" sz="3600" dirty="0">
                <a:solidFill>
                  <a:srgbClr val="FF0066"/>
                </a:solidFill>
                <a:effectLst>
                  <a:outerShdw blurRad="38100" dist="38100" dir="2700000" algn="tl">
                    <a:srgbClr val="000000"/>
                  </a:outerShdw>
                </a:effectLst>
                <a:latin typeface="+mn-lt"/>
                <a:cs typeface="+mn-cs"/>
              </a:rPr>
              <a:t> şeklinde ise</a:t>
            </a:r>
            <a:r>
              <a:rPr lang="tr-TR" sz="3600" b="1" dirty="0">
                <a:latin typeface="+mn-lt"/>
                <a:cs typeface="+mn-cs"/>
              </a:rPr>
              <a:t>, ön inceleme yapılır, ön inceleme raporu düzenlenir. </a:t>
            </a:r>
          </a:p>
          <a:p>
            <a:pPr algn="just" fontAlgn="auto">
              <a:spcBef>
                <a:spcPts val="0"/>
              </a:spcBef>
              <a:spcAft>
                <a:spcPts val="0"/>
              </a:spcAft>
              <a:defRPr/>
            </a:pPr>
            <a:r>
              <a:rPr lang="tr-TR" sz="3600" dirty="0">
                <a:solidFill>
                  <a:schemeClr val="bg2"/>
                </a:solidFill>
                <a:effectLst>
                  <a:outerShdw blurRad="38100" dist="38100" dir="2700000" algn="tl">
                    <a:srgbClr val="FFFFFF"/>
                  </a:outerShdw>
                </a:effectLst>
                <a:latin typeface="+mn-lt"/>
                <a:cs typeface="+mn-cs"/>
              </a:rPr>
              <a:t>(</a:t>
            </a:r>
            <a:r>
              <a:rPr lang="tr-TR" sz="3600" dirty="0">
                <a:solidFill>
                  <a:srgbClr val="090FF7"/>
                </a:solidFill>
                <a:effectLst>
                  <a:outerShdw blurRad="38100" dist="38100" dir="2700000" algn="tl">
                    <a:srgbClr val="000000"/>
                  </a:outerShdw>
                </a:effectLst>
                <a:latin typeface="+mn-lt"/>
                <a:cs typeface="+mn-cs"/>
              </a:rPr>
              <a:t>Ön inceleme emrinde konunun disiplin boyutunun da incelenmesi-soruşturulması istenmiş ise ayrıca inceleme veya soruşturma raporu düzenlenir.)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idx="4294967295"/>
          </p:nvPr>
        </p:nvSpPr>
        <p:spPr>
          <a:xfrm>
            <a:off x="900113" y="1412875"/>
            <a:ext cx="7772400" cy="3816350"/>
          </a:xfrm>
        </p:spPr>
        <p:txBody>
          <a:bodyPr rtlCol="0">
            <a:normAutofit/>
          </a:bodyPr>
          <a:lstStyle/>
          <a:p>
            <a:pPr algn="just" eaLnBrk="1" fontAlgn="auto" hangingPunct="1">
              <a:spcAft>
                <a:spcPts val="0"/>
              </a:spcAft>
              <a:defRPr/>
            </a:pPr>
            <a:r>
              <a:rPr lang="tr-TR" sz="4000" dirty="0" smtClean="0">
                <a:solidFill>
                  <a:schemeClr val="hlink"/>
                </a:solidFill>
                <a:effectLst>
                  <a:outerShdw blurRad="38100" dist="38100" dir="2700000" algn="tl">
                    <a:srgbClr val="000000"/>
                  </a:outerShdw>
                </a:effectLst>
              </a:rPr>
              <a:t>5- </a:t>
            </a:r>
            <a:r>
              <a:rPr lang="tr-TR" sz="4000" dirty="0" smtClean="0">
                <a:solidFill>
                  <a:srgbClr val="003399"/>
                </a:solidFill>
                <a:effectLst>
                  <a:outerShdw blurRad="38100" dist="38100" dir="2700000" algn="tl">
                    <a:srgbClr val="000000"/>
                  </a:outerShdw>
                </a:effectLst>
              </a:rPr>
              <a:t>Soruşturma Oluru’nda </a:t>
            </a:r>
            <a:r>
              <a:rPr lang="tr-TR" sz="4000" dirty="0" smtClean="0"/>
              <a:t>isim belirtilmemiş, ancak soruşturma sırasında kişi veya kişiler hakkında disiplin fiilinden dolayı ceza teklifi gerekiyorsa, </a:t>
            </a:r>
            <a:r>
              <a:rPr lang="tr-TR" sz="4000" dirty="0" smtClean="0">
                <a:solidFill>
                  <a:srgbClr val="003399"/>
                </a:solidFill>
                <a:effectLst>
                  <a:outerShdw blurRad="38100" dist="38100" dir="2700000" algn="tl">
                    <a:srgbClr val="000000"/>
                  </a:outerShdw>
                </a:effectLst>
              </a:rPr>
              <a:t>belirlenen isimler için olur istenir.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idx="4294967295"/>
          </p:nvPr>
        </p:nvSpPr>
        <p:spPr>
          <a:xfrm>
            <a:off x="755650" y="981075"/>
            <a:ext cx="7773988" cy="4464050"/>
          </a:xfrm>
        </p:spPr>
        <p:txBody>
          <a:bodyPr rtlCol="0">
            <a:normAutofit/>
          </a:bodyPr>
          <a:lstStyle/>
          <a:p>
            <a:pPr algn="just" eaLnBrk="1" fontAlgn="auto" hangingPunct="1">
              <a:spcAft>
                <a:spcPts val="0"/>
              </a:spcAft>
              <a:defRPr/>
            </a:pPr>
            <a:r>
              <a:rPr lang="tr-TR" b="1" dirty="0" smtClean="0">
                <a:solidFill>
                  <a:schemeClr val="hlink"/>
                </a:solidFill>
                <a:effectLst>
                  <a:outerShdw blurRad="38100" dist="38100" dir="2700000" algn="tl">
                    <a:srgbClr val="000000"/>
                  </a:outerShdw>
                </a:effectLst>
              </a:rPr>
              <a:t>    6-Soruşturma sırasında; </a:t>
            </a:r>
            <a:r>
              <a:rPr lang="tr-TR" b="1" dirty="0" smtClean="0"/>
              <a:t>kişi veya kişiler hakkında verilen olur dışında</a:t>
            </a:r>
            <a:r>
              <a:rPr lang="tr-TR" b="1" dirty="0" smtClean="0">
                <a:solidFill>
                  <a:schemeClr val="hlink"/>
                </a:solidFill>
                <a:effectLst>
                  <a:outerShdw blurRad="38100" dist="38100" dir="2700000" algn="tl">
                    <a:srgbClr val="000000"/>
                  </a:outerShdw>
                </a:effectLst>
              </a:rPr>
              <a:t> disiplin suçunun  saptanması </a:t>
            </a:r>
            <a:r>
              <a:rPr lang="tr-TR" b="1" i="1" dirty="0" smtClean="0">
                <a:solidFill>
                  <a:schemeClr val="hlink"/>
                </a:solidFill>
                <a:effectLst>
                  <a:outerShdw blurRad="38100" dist="38100" dir="2700000" algn="tl">
                    <a:srgbClr val="000000"/>
                  </a:outerShdw>
                </a:effectLst>
              </a:rPr>
              <a:t>halind</a:t>
            </a:r>
            <a:r>
              <a:rPr lang="tr-TR" b="1" dirty="0" smtClean="0">
                <a:solidFill>
                  <a:schemeClr val="hlink"/>
                </a:solidFill>
                <a:effectLst>
                  <a:outerShdw blurRad="38100" dist="38100" dir="2700000" algn="tl">
                    <a:srgbClr val="000000"/>
                  </a:outerShdw>
                </a:effectLst>
              </a:rPr>
              <a:t>e </a:t>
            </a:r>
            <a:r>
              <a:rPr lang="tr-TR" i="1" u="sng" dirty="0" smtClean="0">
                <a:solidFill>
                  <a:schemeClr val="hlink"/>
                </a:solidFill>
              </a:rPr>
              <a:t>mutlaka</a:t>
            </a:r>
            <a:r>
              <a:rPr lang="tr-TR" i="1" u="sng" dirty="0" smtClean="0"/>
              <a:t> </a:t>
            </a:r>
            <a:r>
              <a:rPr lang="tr-TR" dirty="0" smtClean="0">
                <a:effectLst>
                  <a:outerShdw blurRad="38100" dist="38100" dir="2700000" algn="tl">
                    <a:srgbClr val="000000"/>
                  </a:outerShdw>
                </a:effectLst>
              </a:rPr>
              <a:t>yeni </a:t>
            </a:r>
            <a:r>
              <a:rPr lang="tr-TR" b="1" i="1" dirty="0" smtClean="0">
                <a:solidFill>
                  <a:srgbClr val="090FF7"/>
                </a:solidFill>
                <a:effectLst>
                  <a:outerShdw blurRad="38100" dist="38100" dir="2700000" algn="tl">
                    <a:srgbClr val="000000"/>
                  </a:outerShdw>
                </a:effectLst>
              </a:rPr>
              <a:t>“</a:t>
            </a:r>
            <a:r>
              <a:rPr lang="tr-TR" u="sng" dirty="0" smtClean="0">
                <a:solidFill>
                  <a:srgbClr val="090FF7"/>
                </a:solidFill>
                <a:effectLst>
                  <a:outerShdw blurRad="38100" dist="38100" dir="2700000" algn="tl">
                    <a:srgbClr val="000000">
                      <a:alpha val="43137"/>
                    </a:srgbClr>
                  </a:outerShdw>
                </a:effectLst>
              </a:rPr>
              <a:t>soruşturma oluru</a:t>
            </a:r>
            <a:r>
              <a:rPr lang="tr-TR" b="1" i="1" dirty="0" smtClean="0">
                <a:solidFill>
                  <a:srgbClr val="090FF7"/>
                </a:solidFill>
                <a:effectLst>
                  <a:outerShdw blurRad="38100" dist="38100" dir="2700000" algn="tl">
                    <a:srgbClr val="000000"/>
                  </a:outerShdw>
                </a:effectLst>
              </a:rPr>
              <a:t>”</a:t>
            </a:r>
            <a:r>
              <a:rPr lang="tr-TR" dirty="0" smtClean="0">
                <a:effectLst>
                  <a:outerShdw blurRad="38100" dist="38100" dir="2700000" algn="tl">
                    <a:srgbClr val="000000"/>
                  </a:outerShdw>
                </a:effectLst>
              </a:rPr>
              <a:t> </a:t>
            </a:r>
            <a:r>
              <a:rPr lang="tr-TR" b="1" dirty="0" smtClean="0">
                <a:solidFill>
                  <a:schemeClr val="hlink"/>
                </a:solidFill>
                <a:effectLst>
                  <a:outerShdw blurRad="38100" dist="38100" dir="2700000" algn="tl">
                    <a:srgbClr val="000000"/>
                  </a:outerShdw>
                </a:effectLst>
              </a:rPr>
              <a:t>alınması gerekir.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350838" y="1144588"/>
            <a:ext cx="7850187" cy="4554537"/>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endParaRPr lang="tr-TR" sz="5400" dirty="0"/>
          </a:p>
          <a:p>
            <a:pPr algn="ctr" fontAlgn="auto">
              <a:spcBef>
                <a:spcPts val="600"/>
              </a:spcBef>
              <a:spcAft>
                <a:spcPts val="600"/>
              </a:spcAft>
              <a:defRPr/>
            </a:pPr>
            <a:r>
              <a:rPr lang="tr-TR" sz="5400" dirty="0"/>
              <a:t>DİSİPLİN SORUŞTURMASI SÜRECİ</a:t>
            </a:r>
          </a:p>
          <a:p>
            <a:pPr algn="ctr" fontAlgn="auto">
              <a:spcBef>
                <a:spcPts val="600"/>
              </a:spcBef>
              <a:spcAft>
                <a:spcPts val="600"/>
              </a:spcAft>
              <a:defRPr/>
            </a:pPr>
            <a:endParaRPr lang="tr-TR" sz="5400"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Kanun Hükmünde Kararname (KHK):</a:t>
            </a:r>
            <a:endParaRPr lang="tr-TR" dirty="0"/>
          </a:p>
        </p:txBody>
      </p:sp>
      <p:sp>
        <p:nvSpPr>
          <p:cNvPr id="3" name="İçerik Yer Tutucusu 2"/>
          <p:cNvSpPr>
            <a:spLocks noGrp="1"/>
          </p:cNvSpPr>
          <p:nvPr>
            <p:ph idx="1"/>
          </p:nvPr>
        </p:nvSpPr>
        <p:spPr/>
        <p:txBody>
          <a:bodyPr/>
          <a:lstStyle/>
          <a:p>
            <a:pPr algn="just"/>
            <a:r>
              <a:rPr lang="tr-TR" dirty="0" smtClean="0"/>
              <a:t>Yasama </a:t>
            </a:r>
            <a:r>
              <a:rPr lang="tr-TR" dirty="0"/>
              <a:t>organının (TBMM) kanun ile, belli konularda Bakanlar Kuruluna verdiği kanun hükmünde kararname çıkarma yetkisi çerçevesinde çıkarılan, aynen kanunlar gibi yürürlüğe giren yazılı </a:t>
            </a:r>
            <a:r>
              <a:rPr lang="tr-TR" dirty="0" smtClean="0"/>
              <a:t>hukuksal metindir. KHK’ler </a:t>
            </a:r>
            <a:r>
              <a:rPr lang="tr-TR" dirty="0"/>
              <a:t>yayımlandıkları gün TBMM’ne sunulurlar.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3583033004"/>
      </p:ext>
    </p:extLst>
  </p:cSld>
  <p:clrMapOvr>
    <a:masterClrMapping/>
  </p:clrMapOvr>
  <p:transition spd="slow">
    <p:wipe dir="u"/>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323850" y="214313"/>
            <a:ext cx="7848600" cy="584200"/>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SORUŞTURMASI SÜRECİ </a:t>
            </a:r>
            <a:r>
              <a:rPr lang="tr-TR" sz="1400" dirty="0"/>
              <a:t>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a:p>
            <a:pPr fontAlgn="auto">
              <a:spcBef>
                <a:spcPts val="0"/>
              </a:spcBef>
              <a:spcAft>
                <a:spcPts val="0"/>
              </a:spcAft>
              <a:defRPr/>
            </a:pPr>
            <a:endParaRPr lang="tr-TR" sz="1200" dirty="0">
              <a:solidFill>
                <a:schemeClr val="tx2"/>
              </a:solidFill>
              <a:latin typeface="+mn-lt"/>
              <a:cs typeface="+mn-cs"/>
            </a:endParaRPr>
          </a:p>
        </p:txBody>
      </p:sp>
      <p:sp>
        <p:nvSpPr>
          <p:cNvPr id="12" name="2 İçerik Yer Tutucusu"/>
          <p:cNvSpPr>
            <a:spLocks noGrp="1"/>
          </p:cNvSpPr>
          <p:nvPr>
            <p:ph sz="quarter" idx="1"/>
          </p:nvPr>
        </p:nvSpPr>
        <p:spPr>
          <a:xfrm>
            <a:off x="323850" y="981075"/>
            <a:ext cx="7743825" cy="5565775"/>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ormAutofit/>
          </a:bodyPr>
          <a:lstStyle/>
          <a:p>
            <a:pPr marL="0" indent="0" algn="ctr" eaLnBrk="1" fontAlgn="auto" hangingPunct="1">
              <a:spcAft>
                <a:spcPts val="0"/>
              </a:spcAft>
              <a:buFont typeface="Arial" pitchFamily="34" charset="0"/>
              <a:buNone/>
              <a:defRPr/>
            </a:pPr>
            <a:r>
              <a:rPr lang="tr-TR" b="1" dirty="0" smtClean="0">
                <a:solidFill>
                  <a:srgbClr val="E10563"/>
                </a:solidFill>
              </a:rPr>
              <a:t>Süreç Akışı-1</a:t>
            </a:r>
          </a:p>
          <a:p>
            <a:pPr marL="0" indent="0" eaLnBrk="1" fontAlgn="auto" hangingPunct="1">
              <a:spcAft>
                <a:spcPts val="0"/>
              </a:spcAft>
              <a:buFont typeface="Arial" pitchFamily="34" charset="0"/>
              <a:buNone/>
              <a:defRPr/>
            </a:pPr>
            <a:endParaRPr lang="tr-TR" sz="2000" b="1" dirty="0" smtClean="0">
              <a:solidFill>
                <a:srgbClr val="E10563"/>
              </a:solidFill>
            </a:endParaRPr>
          </a:p>
          <a:p>
            <a:pPr marL="360000" indent="0" eaLnBrk="1" fontAlgn="auto" hangingPunct="1">
              <a:spcAft>
                <a:spcPts val="0"/>
              </a:spcAft>
              <a:buFont typeface="Arial" pitchFamily="34" charset="0"/>
              <a:buNone/>
              <a:defRPr/>
            </a:pPr>
            <a:endParaRPr lang="tr-TR" sz="3600" dirty="0" smtClean="0"/>
          </a:p>
        </p:txBody>
      </p:sp>
      <p:sp>
        <p:nvSpPr>
          <p:cNvPr id="8" name="Yuvarlatılmış Dikdörtgen 7"/>
          <p:cNvSpPr/>
          <p:nvPr/>
        </p:nvSpPr>
        <p:spPr>
          <a:xfrm>
            <a:off x="323850" y="1412875"/>
            <a:ext cx="3311525" cy="6477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t>Olayın Öğrenilmesi</a:t>
            </a:r>
          </a:p>
          <a:p>
            <a:pPr algn="ctr" fontAlgn="auto">
              <a:spcBef>
                <a:spcPts val="0"/>
              </a:spcBef>
              <a:spcAft>
                <a:spcPts val="0"/>
              </a:spcAft>
              <a:defRPr/>
            </a:pPr>
            <a:r>
              <a:rPr lang="tr-TR" sz="1400" dirty="0"/>
              <a:t>(İhbar, Şikayet, Basın, </a:t>
            </a:r>
            <a:r>
              <a:rPr lang="tr-TR" sz="1400" dirty="0" err="1"/>
              <a:t>vb</a:t>
            </a:r>
            <a:r>
              <a:rPr lang="tr-TR" sz="1400" dirty="0"/>
              <a:t>)</a:t>
            </a:r>
          </a:p>
        </p:txBody>
      </p:sp>
      <p:sp>
        <p:nvSpPr>
          <p:cNvPr id="14" name="Sağ Ok 13"/>
          <p:cNvSpPr/>
          <p:nvPr/>
        </p:nvSpPr>
        <p:spPr>
          <a:xfrm>
            <a:off x="3651250" y="1674813"/>
            <a:ext cx="288925"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5" name="Dikdörtgen 14"/>
          <p:cNvSpPr/>
          <p:nvPr/>
        </p:nvSpPr>
        <p:spPr>
          <a:xfrm>
            <a:off x="3995738" y="1412875"/>
            <a:ext cx="1512887" cy="57626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dirty="0">
                <a:solidFill>
                  <a:srgbClr val="7030A0"/>
                </a:solidFill>
              </a:rPr>
              <a:t>İhbar veya Şikayetin Reddi</a:t>
            </a:r>
          </a:p>
        </p:txBody>
      </p:sp>
      <p:sp>
        <p:nvSpPr>
          <p:cNvPr id="16" name="Dikdörtgen 15"/>
          <p:cNvSpPr/>
          <p:nvPr/>
        </p:nvSpPr>
        <p:spPr>
          <a:xfrm>
            <a:off x="5843588" y="1409700"/>
            <a:ext cx="1944687" cy="57626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dirty="0">
                <a:solidFill>
                  <a:srgbClr val="7030A0"/>
                </a:solidFill>
              </a:rPr>
              <a:t>İhbar veya Şikayetçiye Bildirme</a:t>
            </a:r>
          </a:p>
        </p:txBody>
      </p:sp>
      <p:sp>
        <p:nvSpPr>
          <p:cNvPr id="19" name="Sağ Ok 18"/>
          <p:cNvSpPr/>
          <p:nvPr/>
        </p:nvSpPr>
        <p:spPr>
          <a:xfrm>
            <a:off x="5508625" y="1655763"/>
            <a:ext cx="287338" cy="44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0" name="Sağ Ok 19"/>
          <p:cNvSpPr/>
          <p:nvPr/>
        </p:nvSpPr>
        <p:spPr>
          <a:xfrm rot="5400000">
            <a:off x="1732757" y="2151856"/>
            <a:ext cx="419100"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1" name="Yuvarlatılmış Dikdörtgen 20"/>
          <p:cNvSpPr/>
          <p:nvPr/>
        </p:nvSpPr>
        <p:spPr>
          <a:xfrm>
            <a:off x="323850" y="2505075"/>
            <a:ext cx="3311525" cy="6477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t>Disiplin Soruşturması </a:t>
            </a:r>
            <a:r>
              <a:rPr lang="tr-TR" sz="1600" b="1" dirty="0"/>
              <a:t>Açılmasına Karar Verilmesi</a:t>
            </a:r>
            <a:endParaRPr lang="tr-TR" sz="1600" dirty="0"/>
          </a:p>
        </p:txBody>
      </p:sp>
      <p:sp>
        <p:nvSpPr>
          <p:cNvPr id="22" name="Yuvarlatılmış Dikdörtgen 21"/>
          <p:cNvSpPr/>
          <p:nvPr/>
        </p:nvSpPr>
        <p:spPr>
          <a:xfrm>
            <a:off x="339725" y="3598863"/>
            <a:ext cx="3311525" cy="6477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t>Soruşturma Onayının Alınması </a:t>
            </a:r>
          </a:p>
          <a:p>
            <a:pPr algn="ctr" fontAlgn="auto">
              <a:spcBef>
                <a:spcPts val="0"/>
              </a:spcBef>
              <a:spcAft>
                <a:spcPts val="0"/>
              </a:spcAft>
              <a:defRPr/>
            </a:pPr>
            <a:r>
              <a:rPr lang="tr-TR" sz="1400" b="1" dirty="0"/>
              <a:t>Soruşturma Emrinin Verilmesi</a:t>
            </a:r>
            <a:endParaRPr lang="tr-TR" sz="1400" dirty="0"/>
          </a:p>
        </p:txBody>
      </p:sp>
      <p:sp>
        <p:nvSpPr>
          <p:cNvPr id="23" name="Sağ Ok 22"/>
          <p:cNvSpPr/>
          <p:nvPr/>
        </p:nvSpPr>
        <p:spPr>
          <a:xfrm rot="5400000">
            <a:off x="1732757" y="3225006"/>
            <a:ext cx="419100"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4" name="Sağ Ok 23"/>
          <p:cNvSpPr/>
          <p:nvPr/>
        </p:nvSpPr>
        <p:spPr>
          <a:xfrm rot="5400000">
            <a:off x="1732757" y="4312444"/>
            <a:ext cx="419100"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5" name="Yuvarlatılmış Dikdörtgen 24"/>
          <p:cNvSpPr/>
          <p:nvPr/>
        </p:nvSpPr>
        <p:spPr>
          <a:xfrm>
            <a:off x="323850" y="4657725"/>
            <a:ext cx="3311525" cy="6477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t>Soruşturmacı Görevlendirilmesi </a:t>
            </a:r>
            <a:endParaRPr lang="tr-TR" dirty="0"/>
          </a:p>
        </p:txBody>
      </p:sp>
      <p:sp>
        <p:nvSpPr>
          <p:cNvPr id="26" name="Yuvarlatılmış Dikdörtgen 25"/>
          <p:cNvSpPr/>
          <p:nvPr/>
        </p:nvSpPr>
        <p:spPr>
          <a:xfrm>
            <a:off x="346075" y="5751513"/>
            <a:ext cx="3311525" cy="6477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t>Onayın İncelenmesi ve Soruşturma Planı Yapılması </a:t>
            </a:r>
            <a:endParaRPr lang="tr-TR" sz="1600" dirty="0"/>
          </a:p>
        </p:txBody>
      </p:sp>
      <p:sp>
        <p:nvSpPr>
          <p:cNvPr id="27" name="Sağ Ok 26"/>
          <p:cNvSpPr/>
          <p:nvPr/>
        </p:nvSpPr>
        <p:spPr>
          <a:xfrm rot="5400000">
            <a:off x="1732757" y="5371306"/>
            <a:ext cx="419100"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323850" y="214313"/>
            <a:ext cx="7848600" cy="584200"/>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SORUŞTURMASI SÜRECİ </a:t>
            </a:r>
            <a:r>
              <a:rPr lang="tr-TR" sz="1400" dirty="0"/>
              <a:t>2</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12" name="2 İçerik Yer Tutucusu"/>
          <p:cNvSpPr>
            <a:spLocks noGrp="1"/>
          </p:cNvSpPr>
          <p:nvPr>
            <p:ph sz="quarter" idx="1"/>
          </p:nvPr>
        </p:nvSpPr>
        <p:spPr>
          <a:xfrm>
            <a:off x="323850" y="887413"/>
            <a:ext cx="7777163" cy="563721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ormAutofit/>
          </a:bodyPr>
          <a:lstStyle/>
          <a:p>
            <a:pPr marL="0" indent="0" algn="ctr" eaLnBrk="1" fontAlgn="auto" hangingPunct="1">
              <a:spcAft>
                <a:spcPts val="0"/>
              </a:spcAft>
              <a:buFont typeface="Arial" pitchFamily="34" charset="0"/>
              <a:buNone/>
              <a:defRPr/>
            </a:pPr>
            <a:r>
              <a:rPr lang="tr-TR" b="1" dirty="0" smtClean="0">
                <a:solidFill>
                  <a:srgbClr val="E10563"/>
                </a:solidFill>
              </a:rPr>
              <a:t>Süreç Akışı-2</a:t>
            </a:r>
          </a:p>
          <a:p>
            <a:pPr marL="0" indent="0" eaLnBrk="1" fontAlgn="auto" hangingPunct="1">
              <a:spcAft>
                <a:spcPts val="0"/>
              </a:spcAft>
              <a:buFont typeface="Arial" pitchFamily="34" charset="0"/>
              <a:buNone/>
              <a:defRPr/>
            </a:pPr>
            <a:endParaRPr lang="tr-TR" sz="2000" b="1" dirty="0" smtClean="0">
              <a:solidFill>
                <a:srgbClr val="E10563"/>
              </a:solidFill>
            </a:endParaRPr>
          </a:p>
          <a:p>
            <a:pPr marL="360000" indent="0" eaLnBrk="1" fontAlgn="auto" hangingPunct="1">
              <a:spcAft>
                <a:spcPts val="0"/>
              </a:spcAft>
              <a:buFont typeface="Arial" pitchFamily="34" charset="0"/>
              <a:buNone/>
              <a:defRPr/>
            </a:pPr>
            <a:endParaRPr lang="tr-TR" sz="3600" dirty="0" smtClean="0"/>
          </a:p>
        </p:txBody>
      </p:sp>
      <p:sp>
        <p:nvSpPr>
          <p:cNvPr id="8" name="Yuvarlatılmış Dikdörtgen 7"/>
          <p:cNvSpPr/>
          <p:nvPr/>
        </p:nvSpPr>
        <p:spPr>
          <a:xfrm>
            <a:off x="323850" y="1412875"/>
            <a:ext cx="3311525" cy="6477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t>Soruşturmacının Soruşturmaya Başlaması</a:t>
            </a:r>
            <a:endParaRPr lang="tr-TR" sz="1600" dirty="0"/>
          </a:p>
        </p:txBody>
      </p:sp>
      <p:sp>
        <p:nvSpPr>
          <p:cNvPr id="14" name="Sağ Ok 13"/>
          <p:cNvSpPr/>
          <p:nvPr/>
        </p:nvSpPr>
        <p:spPr>
          <a:xfrm>
            <a:off x="3657600" y="5207000"/>
            <a:ext cx="287338" cy="44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5" name="Dikdörtgen 14"/>
          <p:cNvSpPr/>
          <p:nvPr/>
        </p:nvSpPr>
        <p:spPr>
          <a:xfrm>
            <a:off x="3995738" y="4678363"/>
            <a:ext cx="1674812" cy="114617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dirty="0">
                <a:solidFill>
                  <a:srgbClr val="7030A0"/>
                </a:solidFill>
              </a:rPr>
              <a:t>Disiplin Dışı Davranışın Oluşmadığına Karar Verilmesi</a:t>
            </a:r>
          </a:p>
        </p:txBody>
      </p:sp>
      <p:sp>
        <p:nvSpPr>
          <p:cNvPr id="16" name="Dikdörtgen 15"/>
          <p:cNvSpPr/>
          <p:nvPr/>
        </p:nvSpPr>
        <p:spPr>
          <a:xfrm>
            <a:off x="6032500" y="4643438"/>
            <a:ext cx="1944688" cy="107632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dirty="0">
                <a:solidFill>
                  <a:srgbClr val="7030A0"/>
                </a:solidFill>
              </a:rPr>
              <a:t>Raporun Hazırlanması (İnceleme Raporu) ve Onay/Görevlendirme Merciine Sunulması</a:t>
            </a:r>
          </a:p>
        </p:txBody>
      </p:sp>
      <p:sp>
        <p:nvSpPr>
          <p:cNvPr id="19" name="Sağ Ok 18"/>
          <p:cNvSpPr/>
          <p:nvPr/>
        </p:nvSpPr>
        <p:spPr>
          <a:xfrm>
            <a:off x="5710238" y="5207000"/>
            <a:ext cx="287337" cy="44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0" name="Sağ Ok 19"/>
          <p:cNvSpPr/>
          <p:nvPr/>
        </p:nvSpPr>
        <p:spPr>
          <a:xfrm rot="5400000">
            <a:off x="1810544" y="2074069"/>
            <a:ext cx="263525"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1" name="Yuvarlatılmış Dikdörtgen 20"/>
          <p:cNvSpPr/>
          <p:nvPr/>
        </p:nvSpPr>
        <p:spPr>
          <a:xfrm>
            <a:off x="323850" y="2349500"/>
            <a:ext cx="3311525" cy="503238"/>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t>İspat Araçlarının (Delillerin) Toplanması</a:t>
            </a:r>
            <a:endParaRPr lang="tr-TR" sz="1600" dirty="0"/>
          </a:p>
        </p:txBody>
      </p:sp>
      <p:sp>
        <p:nvSpPr>
          <p:cNvPr id="22" name="Yuvarlatılmış Dikdörtgen 21"/>
          <p:cNvSpPr/>
          <p:nvPr/>
        </p:nvSpPr>
        <p:spPr>
          <a:xfrm>
            <a:off x="349250" y="3149600"/>
            <a:ext cx="3313113" cy="504825"/>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t>İspat Araçlarının Değerlendirilmesi</a:t>
            </a:r>
            <a:endParaRPr lang="tr-TR" sz="1600" dirty="0"/>
          </a:p>
        </p:txBody>
      </p:sp>
      <p:sp>
        <p:nvSpPr>
          <p:cNvPr id="23" name="Sağ Ok 22"/>
          <p:cNvSpPr/>
          <p:nvPr/>
        </p:nvSpPr>
        <p:spPr>
          <a:xfrm rot="5400000">
            <a:off x="1803401" y="2863850"/>
            <a:ext cx="277812"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4" name="Sağ Ok 23"/>
          <p:cNvSpPr/>
          <p:nvPr/>
        </p:nvSpPr>
        <p:spPr>
          <a:xfrm rot="5400000">
            <a:off x="1798638" y="3671888"/>
            <a:ext cx="287337"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5" name="Yuvarlatılmış Dikdörtgen 24"/>
          <p:cNvSpPr/>
          <p:nvPr/>
        </p:nvSpPr>
        <p:spPr>
          <a:xfrm>
            <a:off x="314325" y="3968750"/>
            <a:ext cx="3311525" cy="504825"/>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t>Olayın Açıklığa Kavuşturulması</a:t>
            </a:r>
            <a:endParaRPr lang="tr-TR" sz="1600" dirty="0"/>
          </a:p>
        </p:txBody>
      </p:sp>
      <p:sp>
        <p:nvSpPr>
          <p:cNvPr id="26" name="Yuvarlatılmış Dikdörtgen 25"/>
          <p:cNvSpPr/>
          <p:nvPr/>
        </p:nvSpPr>
        <p:spPr>
          <a:xfrm>
            <a:off x="314325" y="4794250"/>
            <a:ext cx="3311525" cy="77311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t>Açıklığa Kavuşan </a:t>
            </a:r>
            <a:r>
              <a:rPr lang="tr-TR" sz="1400" b="1" dirty="0"/>
              <a:t>Olayın</a:t>
            </a:r>
            <a:r>
              <a:rPr lang="tr-TR" sz="1600" b="1" dirty="0"/>
              <a:t> İlgili Mevzuat Açısından Değerlendirilmesi</a:t>
            </a:r>
            <a:endParaRPr lang="tr-TR" sz="1600" dirty="0"/>
          </a:p>
        </p:txBody>
      </p:sp>
      <p:sp>
        <p:nvSpPr>
          <p:cNvPr id="27" name="Sağ Ok 26"/>
          <p:cNvSpPr/>
          <p:nvPr/>
        </p:nvSpPr>
        <p:spPr>
          <a:xfrm rot="5400000">
            <a:off x="1809750" y="4478338"/>
            <a:ext cx="287337"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8" name="Yuvarlatılmış Dikdörtgen 27"/>
          <p:cNvSpPr/>
          <p:nvPr/>
        </p:nvSpPr>
        <p:spPr>
          <a:xfrm>
            <a:off x="323850" y="5845175"/>
            <a:ext cx="3311525" cy="5842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500" b="1" dirty="0"/>
              <a:t>Disiplin Dışı Davranışın Doğruluğuna Karar Verilmesi</a:t>
            </a:r>
            <a:endParaRPr lang="tr-TR" sz="1500" dirty="0"/>
          </a:p>
        </p:txBody>
      </p:sp>
      <p:sp>
        <p:nvSpPr>
          <p:cNvPr id="29" name="Sağ Ok 28"/>
          <p:cNvSpPr/>
          <p:nvPr/>
        </p:nvSpPr>
        <p:spPr>
          <a:xfrm rot="5400000">
            <a:off x="1785144" y="5568157"/>
            <a:ext cx="288925"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323850" y="214313"/>
            <a:ext cx="7848600" cy="584200"/>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600"/>
              </a:spcBef>
              <a:spcAft>
                <a:spcPts val="600"/>
              </a:spcAft>
              <a:defRPr/>
            </a:pPr>
            <a:r>
              <a:rPr lang="tr-TR" sz="3200" dirty="0"/>
              <a:t>DİSİPLİN SORUŞTURMASI SÜRECİ </a:t>
            </a:r>
            <a:r>
              <a:rPr lang="tr-TR" sz="1400" dirty="0"/>
              <a:t>3</a:t>
            </a:r>
            <a:endParaRPr lang="tr-TR" dirty="0"/>
          </a:p>
        </p:txBody>
      </p:sp>
      <p:sp>
        <p:nvSpPr>
          <p:cNvPr id="9" name="4 Altbilgi Yer Tutucusu"/>
          <p:cNvSpPr txBox="1">
            <a:spLocks/>
          </p:cNvSpPr>
          <p:nvPr/>
        </p:nvSpPr>
        <p:spPr>
          <a:xfrm rot="5400000">
            <a:off x="1250156" y="5607844"/>
            <a:ext cx="428625" cy="2071688"/>
          </a:xfrm>
          <a:prstGeom prst="rect">
            <a:avLst/>
          </a:prstGeom>
        </p:spPr>
        <p:txBody>
          <a:bodyPr vert="vert270" anchor="ctr"/>
          <a:lstStyle/>
          <a:p>
            <a:pPr fontAlgn="auto">
              <a:spcBef>
                <a:spcPts val="0"/>
              </a:spcBef>
              <a:spcAft>
                <a:spcPts val="0"/>
              </a:spcAft>
              <a:defRPr/>
            </a:pPr>
            <a:endParaRPr lang="tr-TR" sz="1200" dirty="0">
              <a:solidFill>
                <a:schemeClr val="tx2"/>
              </a:solidFill>
              <a:latin typeface="+mn-lt"/>
              <a:cs typeface="+mn-cs"/>
            </a:endParaRPr>
          </a:p>
        </p:txBody>
      </p:sp>
      <p:sp>
        <p:nvSpPr>
          <p:cNvPr id="12" name="2 İçerik Yer Tutucusu"/>
          <p:cNvSpPr>
            <a:spLocks noGrp="1"/>
          </p:cNvSpPr>
          <p:nvPr>
            <p:ph sz="quarter" idx="1"/>
          </p:nvPr>
        </p:nvSpPr>
        <p:spPr>
          <a:xfrm>
            <a:off x="346075" y="887413"/>
            <a:ext cx="7754938" cy="563721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ormAutofit/>
          </a:bodyPr>
          <a:lstStyle/>
          <a:p>
            <a:pPr marL="0" indent="0" algn="ctr" eaLnBrk="1" fontAlgn="auto" hangingPunct="1">
              <a:spcAft>
                <a:spcPts val="0"/>
              </a:spcAft>
              <a:buFont typeface="Arial" pitchFamily="34" charset="0"/>
              <a:buNone/>
              <a:defRPr/>
            </a:pPr>
            <a:r>
              <a:rPr lang="tr-TR" b="1" dirty="0" smtClean="0">
                <a:solidFill>
                  <a:srgbClr val="E10563"/>
                </a:solidFill>
              </a:rPr>
              <a:t>Süreç Akışı-3</a:t>
            </a:r>
          </a:p>
          <a:p>
            <a:pPr marL="0" indent="0" eaLnBrk="1" fontAlgn="auto" hangingPunct="1">
              <a:spcAft>
                <a:spcPts val="0"/>
              </a:spcAft>
              <a:buFont typeface="Arial" pitchFamily="34" charset="0"/>
              <a:buNone/>
              <a:defRPr/>
            </a:pPr>
            <a:endParaRPr lang="tr-TR" sz="2000" b="1" dirty="0" smtClean="0">
              <a:solidFill>
                <a:srgbClr val="E10563"/>
              </a:solidFill>
            </a:endParaRPr>
          </a:p>
          <a:p>
            <a:pPr marL="360000" indent="0" eaLnBrk="1" fontAlgn="auto" hangingPunct="1">
              <a:spcAft>
                <a:spcPts val="0"/>
              </a:spcAft>
              <a:buFont typeface="Arial" pitchFamily="34" charset="0"/>
              <a:buNone/>
              <a:defRPr/>
            </a:pPr>
            <a:endParaRPr lang="tr-TR" sz="3600" dirty="0" smtClean="0"/>
          </a:p>
        </p:txBody>
      </p:sp>
      <p:sp>
        <p:nvSpPr>
          <p:cNvPr id="14" name="Sağ Ok 13"/>
          <p:cNvSpPr/>
          <p:nvPr/>
        </p:nvSpPr>
        <p:spPr>
          <a:xfrm>
            <a:off x="3668713" y="3586163"/>
            <a:ext cx="288925"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5" name="Dikdörtgen 14"/>
          <p:cNvSpPr/>
          <p:nvPr/>
        </p:nvSpPr>
        <p:spPr>
          <a:xfrm>
            <a:off x="3995738" y="3124200"/>
            <a:ext cx="2592387" cy="9525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solidFill>
                  <a:srgbClr val="7030A0"/>
                </a:solidFill>
              </a:rPr>
              <a:t>Savunmanın Yeterli Görülmesi ve Disiplin Cezası Uygulanmamasına Karar Verilmesi</a:t>
            </a:r>
          </a:p>
        </p:txBody>
      </p:sp>
      <p:sp>
        <p:nvSpPr>
          <p:cNvPr id="20" name="Sağ Ok 19"/>
          <p:cNvSpPr/>
          <p:nvPr/>
        </p:nvSpPr>
        <p:spPr>
          <a:xfrm rot="5400000">
            <a:off x="1785144" y="2002632"/>
            <a:ext cx="314325"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1" name="Yuvarlatılmış Dikdörtgen 20"/>
          <p:cNvSpPr/>
          <p:nvPr/>
        </p:nvSpPr>
        <p:spPr>
          <a:xfrm>
            <a:off x="323850" y="1341438"/>
            <a:ext cx="3311525" cy="6477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t>Disiplin Dışı Davranışa Uygulanacak Yaptırımların Belirlenmesi</a:t>
            </a:r>
            <a:endParaRPr lang="tr-TR" sz="1400" dirty="0"/>
          </a:p>
        </p:txBody>
      </p:sp>
      <p:sp>
        <p:nvSpPr>
          <p:cNvPr id="22" name="Yuvarlatılmış Dikdörtgen 21"/>
          <p:cNvSpPr/>
          <p:nvPr/>
        </p:nvSpPr>
        <p:spPr>
          <a:xfrm>
            <a:off x="323850" y="2303463"/>
            <a:ext cx="3311525" cy="649287"/>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t>Raporun Hazırlanması ve Onay/Görevlendirme Merciine Sunulması</a:t>
            </a:r>
            <a:endParaRPr lang="tr-TR" sz="1400" dirty="0"/>
          </a:p>
        </p:txBody>
      </p:sp>
      <p:sp>
        <p:nvSpPr>
          <p:cNvPr id="23" name="Sağ Ok 22"/>
          <p:cNvSpPr/>
          <p:nvPr/>
        </p:nvSpPr>
        <p:spPr>
          <a:xfrm rot="5400000">
            <a:off x="1781969" y="2980532"/>
            <a:ext cx="320675"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4" name="Sağ Ok 23"/>
          <p:cNvSpPr/>
          <p:nvPr/>
        </p:nvSpPr>
        <p:spPr>
          <a:xfrm rot="5400000">
            <a:off x="1798638" y="3933825"/>
            <a:ext cx="287338"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5" name="Yuvarlatılmış Dikdörtgen 24"/>
          <p:cNvSpPr/>
          <p:nvPr/>
        </p:nvSpPr>
        <p:spPr>
          <a:xfrm>
            <a:off x="323850" y="3284538"/>
            <a:ext cx="3311525" cy="649287"/>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t>Disiplin Cezası Getirilenlerin Savunmasının Alınması</a:t>
            </a:r>
            <a:endParaRPr lang="tr-TR" sz="1400" dirty="0"/>
          </a:p>
        </p:txBody>
      </p:sp>
      <p:sp>
        <p:nvSpPr>
          <p:cNvPr id="26" name="Yuvarlatılmış Dikdörtgen 25"/>
          <p:cNvSpPr/>
          <p:nvPr/>
        </p:nvSpPr>
        <p:spPr>
          <a:xfrm>
            <a:off x="328613" y="4221163"/>
            <a:ext cx="3313112" cy="57626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t>Yetkili Makamlarca Kararın </a:t>
            </a:r>
            <a:r>
              <a:rPr lang="tr-TR" sz="1200" b="1" dirty="0"/>
              <a:t>Verilmesi ve İlgililere Tebliğ Edilmesi</a:t>
            </a:r>
            <a:endParaRPr lang="tr-TR" sz="1200" dirty="0"/>
          </a:p>
        </p:txBody>
      </p:sp>
      <p:sp>
        <p:nvSpPr>
          <p:cNvPr id="27" name="Sağ Ok 26"/>
          <p:cNvSpPr/>
          <p:nvPr/>
        </p:nvSpPr>
        <p:spPr>
          <a:xfrm rot="5400000">
            <a:off x="1789113" y="4806950"/>
            <a:ext cx="306388"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8" name="Yuvarlatılmış Dikdörtgen 27"/>
          <p:cNvSpPr/>
          <p:nvPr/>
        </p:nvSpPr>
        <p:spPr>
          <a:xfrm>
            <a:off x="322263" y="5157788"/>
            <a:ext cx="3311525" cy="503237"/>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t>Yapılmışsa İtirazların Değerlendirilmesi </a:t>
            </a:r>
            <a:endParaRPr lang="tr-TR" sz="1400" dirty="0"/>
          </a:p>
        </p:txBody>
      </p:sp>
      <p:sp>
        <p:nvSpPr>
          <p:cNvPr id="29" name="Yuvarlatılmış Dikdörtgen 28"/>
          <p:cNvSpPr/>
          <p:nvPr/>
        </p:nvSpPr>
        <p:spPr>
          <a:xfrm>
            <a:off x="346075" y="5967413"/>
            <a:ext cx="3311525" cy="477837"/>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t>Sonucun Memurun Özlük Dosyasına İşlenmesi</a:t>
            </a:r>
            <a:endParaRPr lang="tr-TR" sz="1400" dirty="0"/>
          </a:p>
        </p:txBody>
      </p:sp>
      <p:sp>
        <p:nvSpPr>
          <p:cNvPr id="30" name="Sağ Ok 29"/>
          <p:cNvSpPr/>
          <p:nvPr/>
        </p:nvSpPr>
        <p:spPr>
          <a:xfrm rot="5400000">
            <a:off x="1793082" y="5669756"/>
            <a:ext cx="306388"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1" name="Dikdörtgen 30"/>
          <p:cNvSpPr/>
          <p:nvPr/>
        </p:nvSpPr>
        <p:spPr>
          <a:xfrm>
            <a:off x="3978275" y="4949825"/>
            <a:ext cx="2609850" cy="86518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solidFill>
                  <a:srgbClr val="7030A0"/>
                </a:solidFill>
              </a:rPr>
              <a:t>İtirazın Kabul Edilmesi ve Disiplin Cezası Uygulanmamasına Karar Verilmesi</a:t>
            </a:r>
          </a:p>
        </p:txBody>
      </p:sp>
      <p:sp>
        <p:nvSpPr>
          <p:cNvPr id="32" name="Sağ Ok 31"/>
          <p:cNvSpPr/>
          <p:nvPr/>
        </p:nvSpPr>
        <p:spPr>
          <a:xfrm>
            <a:off x="3668713" y="5364163"/>
            <a:ext cx="288925" cy="44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1026"/>
          <p:cNvSpPr>
            <a:spLocks noGrp="1" noChangeArrowheads="1"/>
          </p:cNvSpPr>
          <p:nvPr>
            <p:ph type="title" idx="4294967295"/>
          </p:nvPr>
        </p:nvSpPr>
        <p:spPr>
          <a:xfrm>
            <a:off x="755650" y="260350"/>
            <a:ext cx="7924800" cy="5791200"/>
          </a:xfrm>
        </p:spPr>
        <p:txBody>
          <a:bodyPr rtlCol="0">
            <a:normAutofit/>
          </a:bodyPr>
          <a:lstStyle/>
          <a:p>
            <a:pPr algn="l" eaLnBrk="1" fontAlgn="auto" hangingPunct="1">
              <a:spcAft>
                <a:spcPts val="0"/>
              </a:spcAft>
              <a:defRPr/>
            </a:pPr>
            <a:r>
              <a:rPr lang="tr-TR" sz="3200" b="1" dirty="0" smtClean="0">
                <a:solidFill>
                  <a:srgbClr val="FF0066"/>
                </a:solidFill>
                <a:effectLst>
                  <a:outerShdw blurRad="38100" dist="38100" dir="2700000" algn="tl">
                    <a:srgbClr val="000000"/>
                  </a:outerShdw>
                </a:effectLst>
              </a:rPr>
              <a:t> </a:t>
            </a:r>
            <a:r>
              <a:rPr lang="tr-TR" sz="2800" b="1" dirty="0" smtClean="0">
                <a:solidFill>
                  <a:srgbClr val="FF0066"/>
                </a:solidFill>
                <a:effectLst>
                  <a:outerShdw blurRad="38100" dist="38100" dir="2700000" algn="tl">
                    <a:srgbClr val="000000"/>
                  </a:outerShdw>
                </a:effectLst>
              </a:rPr>
              <a:t>FİİLİN ÇEŞİTLİ YÖNLERİ OLABİLİR;</a:t>
            </a:r>
            <a:br>
              <a:rPr lang="tr-TR" sz="2800" b="1" dirty="0" smtClean="0">
                <a:solidFill>
                  <a:srgbClr val="FF0066"/>
                </a:solidFill>
                <a:effectLst>
                  <a:outerShdw blurRad="38100" dist="38100" dir="2700000" algn="tl">
                    <a:srgbClr val="000000"/>
                  </a:outerShdw>
                </a:effectLst>
              </a:rPr>
            </a:br>
            <a:r>
              <a:rPr lang="tr-TR" sz="2800" b="1" dirty="0" smtClean="0">
                <a:solidFill>
                  <a:srgbClr val="FF0066"/>
                </a:solidFill>
                <a:effectLst>
                  <a:outerShdw blurRad="38100" dist="38100" dir="2700000" algn="tl">
                    <a:srgbClr val="000000"/>
                  </a:outerShdw>
                </a:effectLst>
              </a:rPr>
              <a:t>         </a:t>
            </a:r>
            <a:r>
              <a:rPr lang="tr-TR" sz="2800" b="1" dirty="0" smtClean="0">
                <a:effectLst>
                  <a:outerShdw blurRad="38100" dist="38100" dir="2700000" algn="tl">
                    <a:srgbClr val="FFFFFF"/>
                  </a:outerShdw>
                </a:effectLst>
              </a:rPr>
              <a:t>-Disiplin yönü olabilir</a:t>
            </a:r>
            <a:br>
              <a:rPr lang="tr-TR" sz="2800" b="1" dirty="0" smtClean="0">
                <a:effectLst>
                  <a:outerShdw blurRad="38100" dist="38100" dir="2700000" algn="tl">
                    <a:srgbClr val="FFFFFF"/>
                  </a:outerShdw>
                </a:effectLst>
              </a:rPr>
            </a:br>
            <a:r>
              <a:rPr lang="tr-TR" sz="2800" b="1" dirty="0" smtClean="0">
                <a:effectLst>
                  <a:outerShdw blurRad="38100" dist="38100" dir="2700000" algn="tl">
                    <a:srgbClr val="FFFFFF"/>
                  </a:outerShdw>
                </a:effectLst>
              </a:rPr>
              <a:t>         -İdari yönü olabilir,</a:t>
            </a:r>
            <a:br>
              <a:rPr lang="tr-TR" sz="2800" b="1" dirty="0" smtClean="0">
                <a:effectLst>
                  <a:outerShdw blurRad="38100" dist="38100" dir="2700000" algn="tl">
                    <a:srgbClr val="FFFFFF"/>
                  </a:outerShdw>
                </a:effectLst>
              </a:rPr>
            </a:br>
            <a:r>
              <a:rPr lang="tr-TR" sz="2800" b="1" dirty="0" smtClean="0">
                <a:effectLst>
                  <a:outerShdw blurRad="38100" dist="38100" dir="2700000" algn="tl">
                    <a:srgbClr val="FFFFFF"/>
                  </a:outerShdw>
                </a:effectLst>
              </a:rPr>
              <a:t>         -Mali yönü olabilir,</a:t>
            </a:r>
            <a:br>
              <a:rPr lang="tr-TR" sz="2800" b="1" dirty="0" smtClean="0">
                <a:effectLst>
                  <a:outerShdw blurRad="38100" dist="38100" dir="2700000" algn="tl">
                    <a:srgbClr val="FFFFFF"/>
                  </a:outerShdw>
                </a:effectLst>
              </a:rPr>
            </a:br>
            <a:r>
              <a:rPr lang="tr-TR" sz="2800" b="1" dirty="0" smtClean="0">
                <a:effectLst>
                  <a:outerShdw blurRad="38100" dist="38100" dir="2700000" algn="tl">
                    <a:srgbClr val="FFFFFF"/>
                  </a:outerShdw>
                </a:effectLst>
              </a:rPr>
              <a:t>         </a:t>
            </a:r>
            <a:r>
              <a:rPr lang="tr-TR" sz="2800" dirty="0" smtClean="0">
                <a:effectLst>
                  <a:outerShdw blurRad="38100" dist="38100" dir="2700000" algn="tl">
                    <a:srgbClr val="000000"/>
                  </a:outerShdw>
                </a:effectLst>
              </a:rPr>
              <a:t>-Adli yönü olabilir.</a:t>
            </a:r>
            <a:r>
              <a:rPr lang="tr-TR" sz="2800" dirty="0" smtClean="0">
                <a:solidFill>
                  <a:srgbClr val="090FF7"/>
                </a:solidFill>
                <a:effectLst>
                  <a:outerShdw blurRad="38100" dist="38100" dir="2700000" algn="tl">
                    <a:srgbClr val="000000"/>
                  </a:outerShdw>
                </a:effectLst>
              </a:rPr>
              <a:t/>
            </a:r>
            <a:br>
              <a:rPr lang="tr-TR" sz="2800" dirty="0" smtClean="0">
                <a:solidFill>
                  <a:srgbClr val="090FF7"/>
                </a:solidFill>
                <a:effectLst>
                  <a:outerShdw blurRad="38100" dist="38100" dir="2700000" algn="tl">
                    <a:srgbClr val="000000"/>
                  </a:outerShdw>
                </a:effectLst>
              </a:rPr>
            </a:br>
            <a:r>
              <a:rPr lang="tr-TR" sz="2800" dirty="0" smtClean="0">
                <a:solidFill>
                  <a:srgbClr val="090FF7"/>
                </a:solidFill>
                <a:effectLst>
                  <a:outerShdw blurRad="38100" dist="38100" dir="2700000" algn="tl">
                    <a:srgbClr val="000000"/>
                  </a:outerShdw>
                </a:effectLst>
              </a:rPr>
              <a:t/>
            </a:r>
            <a:br>
              <a:rPr lang="tr-TR" sz="2800" dirty="0" smtClean="0">
                <a:solidFill>
                  <a:srgbClr val="090FF7"/>
                </a:solidFill>
                <a:effectLst>
                  <a:outerShdw blurRad="38100" dist="38100" dir="2700000" algn="tl">
                    <a:srgbClr val="000000"/>
                  </a:outerShdw>
                </a:effectLst>
              </a:rPr>
            </a:br>
            <a:r>
              <a:rPr lang="tr-TR" sz="2800" dirty="0" smtClean="0">
                <a:solidFill>
                  <a:srgbClr val="090FF7"/>
                </a:solidFill>
                <a:effectLst>
                  <a:outerShdw blurRad="38100" dist="38100" dir="2700000" algn="tl">
                    <a:srgbClr val="000000"/>
                  </a:outerShdw>
                </a:effectLst>
              </a:rPr>
              <a:t>           </a:t>
            </a:r>
            <a:r>
              <a:rPr lang="tr-TR" sz="2800" b="1" dirty="0" smtClean="0">
                <a:solidFill>
                  <a:srgbClr val="090FF7"/>
                </a:solidFill>
              </a:rPr>
              <a:t>FİİL,</a:t>
            </a:r>
            <a:r>
              <a:rPr lang="tr-TR" sz="2800" dirty="0" smtClean="0">
                <a:solidFill>
                  <a:srgbClr val="090FF7"/>
                </a:solidFill>
                <a:effectLst>
                  <a:outerShdw blurRad="38100" dist="38100" dir="2700000" algn="tl">
                    <a:srgbClr val="000000"/>
                  </a:outerShdw>
                </a:effectLst>
              </a:rPr>
              <a:t> </a:t>
            </a:r>
            <a:r>
              <a:rPr lang="tr-TR" sz="2800" b="1" dirty="0" smtClean="0">
                <a:effectLst>
                  <a:outerShdw blurRad="38100" dist="38100" dir="2700000" algn="tl">
                    <a:srgbClr val="FFFFFF"/>
                  </a:outerShdw>
                </a:effectLst>
              </a:rPr>
              <a:t>ADLİ YÖNDEN:</a:t>
            </a:r>
            <a:r>
              <a:rPr lang="tr-TR" sz="2800" dirty="0" smtClean="0">
                <a:solidFill>
                  <a:srgbClr val="090FF7"/>
                </a:solidFill>
                <a:effectLst>
                  <a:outerShdw blurRad="38100" dist="38100" dir="2700000" algn="tl">
                    <a:srgbClr val="000000"/>
                  </a:outerShdw>
                </a:effectLst>
              </a:rPr>
              <a:t/>
            </a:r>
            <a:br>
              <a:rPr lang="tr-TR" sz="2800" dirty="0" smtClean="0">
                <a:solidFill>
                  <a:srgbClr val="090FF7"/>
                </a:solidFill>
                <a:effectLst>
                  <a:outerShdw blurRad="38100" dist="38100" dir="2700000" algn="tl">
                    <a:srgbClr val="000000"/>
                  </a:outerShdw>
                </a:effectLst>
              </a:rPr>
            </a:br>
            <a:r>
              <a:rPr lang="tr-TR" sz="2800" dirty="0" smtClean="0">
                <a:solidFill>
                  <a:srgbClr val="090FF7"/>
                </a:solidFill>
                <a:effectLst>
                  <a:outerShdw blurRad="38100" dist="38100" dir="2700000" algn="tl">
                    <a:srgbClr val="000000"/>
                  </a:outerShdw>
                </a:effectLst>
              </a:rPr>
              <a:t>   </a:t>
            </a:r>
            <a:r>
              <a:rPr lang="tr-TR" sz="2800" b="1" dirty="0" smtClean="0">
                <a:solidFill>
                  <a:srgbClr val="090FF7"/>
                </a:solidFill>
              </a:rPr>
              <a:t>1-Genel Hükümlere Tabi Suçlardan,</a:t>
            </a:r>
            <a:br>
              <a:rPr lang="tr-TR" sz="2800" b="1" dirty="0" smtClean="0">
                <a:solidFill>
                  <a:srgbClr val="090FF7"/>
                </a:solidFill>
              </a:rPr>
            </a:br>
            <a:r>
              <a:rPr lang="tr-TR" sz="2800" dirty="0" smtClean="0">
                <a:solidFill>
                  <a:srgbClr val="090FF7"/>
                </a:solidFill>
                <a:effectLst>
                  <a:outerShdw blurRad="38100" dist="38100" dir="2700000" algn="tl">
                    <a:srgbClr val="000000"/>
                  </a:outerShdw>
                </a:effectLst>
              </a:rPr>
              <a:t>   </a:t>
            </a:r>
            <a:r>
              <a:rPr lang="tr-TR" sz="2800" b="1" dirty="0" smtClean="0">
                <a:solidFill>
                  <a:srgbClr val="669900"/>
                </a:solidFill>
              </a:rPr>
              <a:t>2-Takibi Şikayete Bağlı  Suçlardan,</a:t>
            </a:r>
            <a:r>
              <a:rPr lang="tr-TR" sz="2800" b="1" dirty="0" smtClean="0">
                <a:solidFill>
                  <a:srgbClr val="669900"/>
                </a:solidFill>
                <a:effectLst>
                  <a:outerShdw blurRad="38100" dist="38100" dir="2700000" algn="tl">
                    <a:srgbClr val="000000"/>
                  </a:outerShdw>
                </a:effectLst>
              </a:rPr>
              <a:t> </a:t>
            </a:r>
            <a:br>
              <a:rPr lang="tr-TR" sz="2800" b="1" dirty="0" smtClean="0">
                <a:solidFill>
                  <a:srgbClr val="669900"/>
                </a:solidFill>
                <a:effectLst>
                  <a:outerShdw blurRad="38100" dist="38100" dir="2700000" algn="tl">
                    <a:srgbClr val="000000"/>
                  </a:outerShdw>
                </a:effectLst>
              </a:rPr>
            </a:br>
            <a:r>
              <a:rPr lang="tr-TR" sz="2800" b="1" dirty="0" smtClean="0">
                <a:solidFill>
                  <a:srgbClr val="669900"/>
                </a:solidFill>
                <a:effectLst>
                  <a:outerShdw blurRad="38100" dist="38100" dir="2700000" algn="tl">
                    <a:srgbClr val="000000"/>
                  </a:outerShdw>
                </a:effectLst>
              </a:rPr>
              <a:t>   </a:t>
            </a:r>
            <a:r>
              <a:rPr lang="tr-TR" sz="2800" b="1" dirty="0" smtClean="0">
                <a:solidFill>
                  <a:srgbClr val="990099"/>
                </a:solidFill>
              </a:rPr>
              <a:t>3-Soruşturulması İzne Bağlı Suçlardan</a:t>
            </a:r>
            <a:r>
              <a:rPr lang="tr-TR" sz="2800" b="1" dirty="0" smtClean="0">
                <a:solidFill>
                  <a:srgbClr val="090FF7"/>
                </a:solidFill>
              </a:rPr>
              <a:t>,</a:t>
            </a:r>
            <a:br>
              <a:rPr lang="tr-TR" sz="2800" b="1" dirty="0" smtClean="0">
                <a:solidFill>
                  <a:srgbClr val="090FF7"/>
                </a:solidFill>
              </a:rPr>
            </a:br>
            <a:r>
              <a:rPr lang="tr-TR" sz="2800" dirty="0" smtClean="0">
                <a:solidFill>
                  <a:srgbClr val="090FF7"/>
                </a:solidFill>
                <a:effectLst>
                  <a:outerShdw blurRad="38100" dist="38100" dir="2700000" algn="tl">
                    <a:srgbClr val="000000"/>
                  </a:outerShdw>
                </a:effectLst>
              </a:rPr>
              <a:t>   </a:t>
            </a:r>
            <a:r>
              <a:rPr lang="tr-TR" sz="2800" b="1" dirty="0" smtClean="0">
                <a:solidFill>
                  <a:srgbClr val="090FF7"/>
                </a:solidFill>
              </a:rPr>
              <a:t>4</a:t>
            </a:r>
            <a:r>
              <a:rPr lang="tr-TR" sz="2800" b="1" dirty="0" smtClean="0">
                <a:solidFill>
                  <a:schemeClr val="hlink"/>
                </a:solidFill>
              </a:rPr>
              <a:t>-4483 kapsamına Giren </a:t>
            </a:r>
            <a:r>
              <a:rPr lang="tr-TR" sz="2800" b="1" dirty="0" smtClean="0">
                <a:solidFill>
                  <a:srgbClr val="090FF7"/>
                </a:solidFill>
              </a:rPr>
              <a:t>(Ön İnceleme Raporu Düzenlenecek)</a:t>
            </a:r>
            <a:r>
              <a:rPr lang="tr-TR" sz="2800" b="1" dirty="0" smtClean="0">
                <a:solidFill>
                  <a:schemeClr val="hlink"/>
                </a:solidFill>
              </a:rPr>
              <a:t> Suçlardan </a:t>
            </a:r>
            <a:r>
              <a:rPr lang="tr-TR" sz="2800" b="1" dirty="0" smtClean="0"/>
              <a:t>olabilir.</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042988" y="1052513"/>
            <a:ext cx="7058025" cy="579437"/>
          </a:xfrm>
          <a:prstGeom prst="rect">
            <a:avLst/>
          </a:prstGeom>
          <a:noFill/>
          <a:ln w="9525">
            <a:noFill/>
            <a:miter lim="800000"/>
            <a:headEnd/>
            <a:tailEnd/>
          </a:ln>
        </p:spPr>
        <p:txBody>
          <a:bodyPr>
            <a:spAutoFit/>
          </a:bodyPr>
          <a:lstStyle/>
          <a:p>
            <a:pPr algn="ctr" fontAlgn="auto">
              <a:spcBef>
                <a:spcPts val="0"/>
              </a:spcBef>
              <a:spcAft>
                <a:spcPts val="0"/>
              </a:spcAft>
              <a:tabLst>
                <a:tab pos="457200" algn="l"/>
              </a:tabLst>
              <a:defRPr/>
            </a:pPr>
            <a:r>
              <a:rPr lang="tr-TR" sz="3200" b="1" dirty="0">
                <a:solidFill>
                  <a:srgbClr val="C60000"/>
                </a:solidFill>
                <a:effectLst>
                  <a:outerShdw blurRad="38100" dist="38100" dir="2700000" algn="tl">
                    <a:srgbClr val="000000"/>
                  </a:outerShdw>
                </a:effectLst>
                <a:latin typeface="Times New Roman" pitchFamily="18" charset="0"/>
                <a:cs typeface="Times New Roman" pitchFamily="18" charset="0"/>
              </a:rPr>
              <a:t>-    </a:t>
            </a:r>
            <a:r>
              <a:rPr lang="tr-TR" sz="3200" b="1" u="sng" dirty="0">
                <a:solidFill>
                  <a:srgbClr val="C60000"/>
                </a:solidFill>
                <a:effectLst>
                  <a:outerShdw blurRad="38100" dist="38100" dir="2700000" algn="tl">
                    <a:srgbClr val="000000"/>
                  </a:outerShdw>
                </a:effectLst>
                <a:latin typeface="Times New Roman" pitchFamily="18" charset="0"/>
                <a:cs typeface="Times New Roman" pitchFamily="18" charset="0"/>
              </a:rPr>
              <a:t>İNCELEME NEDİR ?</a:t>
            </a:r>
            <a:endParaRPr lang="tr-TR" sz="3200" b="1" dirty="0">
              <a:solidFill>
                <a:srgbClr val="C60000"/>
              </a:solidFill>
              <a:effectLst>
                <a:outerShdw blurRad="38100" dist="38100" dir="2700000" algn="tl">
                  <a:srgbClr val="000000"/>
                </a:outerShdw>
              </a:effectLst>
              <a:latin typeface="Times New Roman" pitchFamily="18" charset="0"/>
              <a:cs typeface="+mn-cs"/>
            </a:endParaRPr>
          </a:p>
        </p:txBody>
      </p:sp>
      <p:sp>
        <p:nvSpPr>
          <p:cNvPr id="9221" name="Rectangle 5"/>
          <p:cNvSpPr>
            <a:spLocks noChangeArrowheads="1"/>
          </p:cNvSpPr>
          <p:nvPr/>
        </p:nvSpPr>
        <p:spPr bwMode="auto">
          <a:xfrm>
            <a:off x="539750" y="2565400"/>
            <a:ext cx="7848600" cy="2289175"/>
          </a:xfrm>
          <a:prstGeom prst="rect">
            <a:avLst/>
          </a:prstGeom>
          <a:noFill/>
          <a:ln w="9525">
            <a:noFill/>
            <a:miter lim="800000"/>
            <a:headEnd/>
            <a:tailEnd/>
          </a:ln>
        </p:spPr>
        <p:txBody>
          <a:bodyPr>
            <a:spAutoFit/>
          </a:bodyPr>
          <a:lstStyle/>
          <a:p>
            <a:pPr algn="ctr" fontAlgn="auto">
              <a:spcBef>
                <a:spcPts val="0"/>
              </a:spcBef>
              <a:spcAft>
                <a:spcPts val="0"/>
              </a:spcAft>
              <a:defRPr/>
            </a:pPr>
            <a:r>
              <a:rPr lang="tr-TR" sz="3600" b="1" dirty="0">
                <a:solidFill>
                  <a:srgbClr val="003399"/>
                </a:solidFill>
                <a:latin typeface="Times New Roman" pitchFamily="18" charset="0"/>
                <a:cs typeface="Times New Roman" pitchFamily="18" charset="0"/>
              </a:rPr>
              <a:t>İnceleme; bir şeyin özelliklerini ortaya çıkarmak inceden inceye (detaylıca) anlamaya çalışmaktır.</a:t>
            </a:r>
          </a:p>
          <a:p>
            <a:pPr fontAlgn="auto">
              <a:spcBef>
                <a:spcPts val="0"/>
              </a:spcBef>
              <a:spcAft>
                <a:spcPts val="0"/>
              </a:spcAft>
              <a:defRPr/>
            </a:pPr>
            <a:endParaRPr lang="tr-TR" sz="3600" b="1" dirty="0">
              <a:solidFill>
                <a:schemeClr val="accent4">
                  <a:lumMod val="50000"/>
                </a:schemeClr>
              </a:solidFill>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914400" y="685800"/>
            <a:ext cx="7391400" cy="1066800"/>
          </a:xfrm>
          <a:prstGeom prst="rect">
            <a:avLst/>
          </a:prstGeom>
          <a:noFill/>
          <a:ln w="9525">
            <a:noFill/>
            <a:miter lim="800000"/>
            <a:headEnd/>
            <a:tailEnd/>
          </a:ln>
        </p:spPr>
        <p:txBody>
          <a:bodyPr>
            <a:spAutoFit/>
          </a:bodyPr>
          <a:lstStyle/>
          <a:p>
            <a:pPr algn="ctr" fontAlgn="auto">
              <a:spcBef>
                <a:spcPts val="0"/>
              </a:spcBef>
              <a:spcAft>
                <a:spcPts val="0"/>
              </a:spcAft>
              <a:tabLst>
                <a:tab pos="457200" algn="l"/>
              </a:tabLst>
              <a:defRPr/>
            </a:pPr>
            <a:r>
              <a:rPr lang="tr-TR" sz="3200" b="1" u="sng">
                <a:solidFill>
                  <a:srgbClr val="CC66FF"/>
                </a:solidFill>
                <a:effectLst>
                  <a:outerShdw blurRad="38100" dist="38100" dir="2700000" algn="tl">
                    <a:srgbClr val="000000"/>
                  </a:outerShdw>
                </a:effectLst>
                <a:latin typeface="Times New Roman" pitchFamily="18" charset="0"/>
                <a:cs typeface="Times New Roman" pitchFamily="18" charset="0"/>
              </a:rPr>
              <a:t>İNCELEME RAPORU NEDİR ?</a:t>
            </a:r>
            <a:endParaRPr lang="tr-TR" sz="3200" b="1">
              <a:solidFill>
                <a:srgbClr val="CC66FF"/>
              </a:solidFill>
              <a:effectLst>
                <a:outerShdw blurRad="38100" dist="38100" dir="2700000" algn="tl">
                  <a:srgbClr val="000000"/>
                </a:outerShdw>
              </a:effectLst>
              <a:latin typeface="Times New Roman" pitchFamily="18" charset="0"/>
              <a:cs typeface="Times New Roman" pitchFamily="18" charset="0"/>
            </a:endParaRPr>
          </a:p>
          <a:p>
            <a:pPr fontAlgn="auto">
              <a:spcBef>
                <a:spcPts val="0"/>
              </a:spcBef>
              <a:spcAft>
                <a:spcPts val="0"/>
              </a:spcAft>
              <a:tabLst>
                <a:tab pos="457200" algn="l"/>
              </a:tabLst>
              <a:defRPr/>
            </a:pPr>
            <a:endParaRPr lang="tr-TR" sz="3200">
              <a:solidFill>
                <a:srgbClr val="CC66FF"/>
              </a:solidFill>
              <a:latin typeface="Times New Roman" pitchFamily="18" charset="0"/>
              <a:cs typeface="+mn-cs"/>
            </a:endParaRPr>
          </a:p>
        </p:txBody>
      </p:sp>
      <p:sp>
        <p:nvSpPr>
          <p:cNvPr id="10243" name="Rectangle 3"/>
          <p:cNvSpPr>
            <a:spLocks noChangeArrowheads="1"/>
          </p:cNvSpPr>
          <p:nvPr/>
        </p:nvSpPr>
        <p:spPr bwMode="auto">
          <a:xfrm>
            <a:off x="395288" y="1557338"/>
            <a:ext cx="8520112" cy="495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tr-TR" altLang="tr-TR" b="1" dirty="0">
                <a:solidFill>
                  <a:srgbClr val="00CC00"/>
                </a:solidFill>
                <a:latin typeface="Times New Roman" pitchFamily="18" charset="0"/>
              </a:rPr>
              <a:t>	</a:t>
            </a:r>
            <a:r>
              <a:rPr lang="tr-TR" altLang="tr-TR" sz="3600" b="1" dirty="0">
                <a:solidFill>
                  <a:srgbClr val="090FF7"/>
                </a:solidFill>
                <a:latin typeface="Times New Roman" pitchFamily="18" charset="0"/>
                <a:cs typeface="Times New Roman" pitchFamily="18" charset="0"/>
              </a:rPr>
              <a:t>Soruşturma emri verme yetkisine sahip bulunan makamın </a:t>
            </a:r>
            <a:r>
              <a:rPr lang="tr-TR" altLang="tr-TR" sz="3600" b="1" dirty="0">
                <a:solidFill>
                  <a:srgbClr val="FF33CC"/>
                </a:solidFill>
                <a:latin typeface="Times New Roman" pitchFamily="18" charset="0"/>
                <a:cs typeface="Times New Roman" pitchFamily="18" charset="0"/>
              </a:rPr>
              <a:t>“konunun incelenmesi”</a:t>
            </a:r>
            <a:r>
              <a:rPr lang="tr-TR" altLang="tr-TR" sz="3600" b="1" dirty="0">
                <a:solidFill>
                  <a:srgbClr val="090FF7"/>
                </a:solidFill>
                <a:latin typeface="Times New Roman" pitchFamily="18" charset="0"/>
                <a:cs typeface="Times New Roman" pitchFamily="18" charset="0"/>
              </a:rPr>
              <a:t> şeklinde verdiği emir üzerine, gereken incelemeler yapıldıktan, belgeler toplandıktan ve gerektiğinde ilgililerin ifadelerine baş vurulduktan sonra hazırlanan rapora</a:t>
            </a:r>
            <a:r>
              <a:rPr lang="tr-TR" altLang="tr-TR" b="1" dirty="0">
                <a:solidFill>
                  <a:schemeClr val="folHlink"/>
                </a:solidFill>
                <a:latin typeface="Times New Roman" pitchFamily="18" charset="0"/>
                <a:cs typeface="Times New Roman" pitchFamily="18" charset="0"/>
              </a:rPr>
              <a:t> </a:t>
            </a:r>
            <a:r>
              <a:rPr lang="tr-TR" altLang="tr-TR" b="1" dirty="0">
                <a:solidFill>
                  <a:schemeClr val="hlink"/>
                </a:solidFill>
                <a:latin typeface="Times New Roman" pitchFamily="18" charset="0"/>
                <a:cs typeface="Times New Roman" pitchFamily="18" charset="0"/>
              </a:rPr>
              <a:t>İNCELEME RAPORU </a:t>
            </a:r>
            <a:r>
              <a:rPr lang="tr-TR" altLang="tr-TR" b="1" dirty="0">
                <a:solidFill>
                  <a:srgbClr val="00CC00"/>
                </a:solidFill>
                <a:latin typeface="Times New Roman" pitchFamily="18" charset="0"/>
                <a:cs typeface="Times New Roman" pitchFamily="18" charset="0"/>
              </a:rPr>
              <a:t>denir.</a:t>
            </a:r>
          </a:p>
          <a:p>
            <a:pPr eaLnBrk="1" hangingPunct="1">
              <a:spcBef>
                <a:spcPct val="0"/>
              </a:spcBef>
              <a:buFontTx/>
              <a:buNone/>
            </a:pPr>
            <a:endParaRPr lang="tr-TR" altLang="tr-TR" b="1" dirty="0">
              <a:solidFill>
                <a:srgbClr val="00CC00"/>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827088" y="260350"/>
            <a:ext cx="7777162" cy="1066800"/>
          </a:xfrm>
          <a:prstGeom prst="rect">
            <a:avLst/>
          </a:prstGeom>
          <a:noFill/>
          <a:ln w="9525">
            <a:noFill/>
            <a:miter lim="800000"/>
            <a:headEnd/>
            <a:tailEnd/>
          </a:ln>
        </p:spPr>
        <p:txBody>
          <a:bodyPr>
            <a:spAutoFit/>
          </a:bodyPr>
          <a:lstStyle/>
          <a:p>
            <a:pPr fontAlgn="auto">
              <a:spcBef>
                <a:spcPts val="0"/>
              </a:spcBef>
              <a:spcAft>
                <a:spcPts val="0"/>
              </a:spcAft>
              <a:tabLst>
                <a:tab pos="457200" algn="l"/>
              </a:tabLst>
              <a:defRPr/>
            </a:pPr>
            <a:r>
              <a:rPr lang="tr-TR" sz="3200" b="1">
                <a:solidFill>
                  <a:srgbClr val="CC66FF"/>
                </a:solidFill>
                <a:latin typeface="Times New Roman" pitchFamily="18" charset="0"/>
                <a:cs typeface="+mn-cs"/>
              </a:rPr>
              <a:t>   </a:t>
            </a:r>
            <a:r>
              <a:rPr lang="tr-TR" sz="3200" b="1" u="sng">
                <a:solidFill>
                  <a:srgbClr val="CC66FF"/>
                </a:solidFill>
                <a:effectLst>
                  <a:outerShdw blurRad="38100" dist="38100" dir="2700000" algn="tl">
                    <a:srgbClr val="000000"/>
                  </a:outerShdw>
                </a:effectLst>
                <a:latin typeface="Times New Roman" pitchFamily="18" charset="0"/>
                <a:cs typeface="+mn-cs"/>
              </a:rPr>
              <a:t>İNCELEMENİN YAPILMASI VE</a:t>
            </a:r>
          </a:p>
          <a:p>
            <a:pPr fontAlgn="auto">
              <a:spcBef>
                <a:spcPts val="0"/>
              </a:spcBef>
              <a:spcAft>
                <a:spcPts val="0"/>
              </a:spcAft>
              <a:tabLst>
                <a:tab pos="457200" algn="l"/>
              </a:tabLst>
              <a:defRPr/>
            </a:pPr>
            <a:r>
              <a:rPr lang="tr-TR" sz="3200" b="1">
                <a:solidFill>
                  <a:srgbClr val="CC66FF"/>
                </a:solidFill>
                <a:effectLst>
                  <a:outerShdw blurRad="38100" dist="38100" dir="2700000" algn="tl">
                    <a:srgbClr val="000000"/>
                  </a:outerShdw>
                </a:effectLst>
                <a:latin typeface="Times New Roman" pitchFamily="18" charset="0"/>
                <a:cs typeface="+mn-cs"/>
              </a:rPr>
              <a:t>   </a:t>
            </a:r>
            <a:r>
              <a:rPr lang="tr-TR" sz="3200" b="1" u="sng">
                <a:solidFill>
                  <a:srgbClr val="CC66FF"/>
                </a:solidFill>
                <a:effectLst>
                  <a:outerShdw blurRad="38100" dist="38100" dir="2700000" algn="tl">
                    <a:srgbClr val="000000"/>
                  </a:outerShdw>
                </a:effectLst>
                <a:latin typeface="Times New Roman" pitchFamily="18" charset="0"/>
                <a:cs typeface="+mn-cs"/>
              </a:rPr>
              <a:t>RAPORUNUN HAZIRLANMASI</a:t>
            </a:r>
            <a:endParaRPr lang="tr-TR" sz="3200">
              <a:solidFill>
                <a:srgbClr val="CC66FF"/>
              </a:solidFill>
              <a:effectLst>
                <a:outerShdw blurRad="38100" dist="38100" dir="2700000" algn="tl">
                  <a:srgbClr val="000000"/>
                </a:outerShdw>
              </a:effectLst>
              <a:latin typeface="Times New Roman" pitchFamily="18" charset="0"/>
              <a:cs typeface="+mn-cs"/>
            </a:endParaRPr>
          </a:p>
        </p:txBody>
      </p:sp>
      <p:sp>
        <p:nvSpPr>
          <p:cNvPr id="11267" name="Rectangle 3"/>
          <p:cNvSpPr>
            <a:spLocks noChangeArrowheads="1"/>
          </p:cNvSpPr>
          <p:nvPr/>
        </p:nvSpPr>
        <p:spPr bwMode="auto">
          <a:xfrm>
            <a:off x="609600" y="1524000"/>
            <a:ext cx="82296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tabLst>
                <a:tab pos="914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914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914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914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9144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9pPr>
          </a:lstStyle>
          <a:p>
            <a:pPr algn="ctr" eaLnBrk="1" hangingPunct="1">
              <a:spcBef>
                <a:spcPct val="0"/>
              </a:spcBef>
              <a:buFontTx/>
              <a:buNone/>
            </a:pPr>
            <a:endParaRPr lang="en-US" altLang="tr-TR" sz="2800">
              <a:solidFill>
                <a:schemeClr val="folHlink"/>
              </a:solidFill>
              <a:latin typeface="Times New Roman" pitchFamily="18" charset="0"/>
            </a:endParaRPr>
          </a:p>
        </p:txBody>
      </p:sp>
      <p:sp>
        <p:nvSpPr>
          <p:cNvPr id="51204" name="Rectangle 5"/>
          <p:cNvSpPr>
            <a:spLocks noChangeArrowheads="1"/>
          </p:cNvSpPr>
          <p:nvPr/>
        </p:nvSpPr>
        <p:spPr bwMode="auto">
          <a:xfrm>
            <a:off x="0" y="2438400"/>
            <a:ext cx="91440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tabLst>
                <a:tab pos="914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914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914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914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9144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9pPr>
          </a:lstStyle>
          <a:p>
            <a:pPr algn="ctr" eaLnBrk="1" hangingPunct="1">
              <a:spcBef>
                <a:spcPct val="0"/>
              </a:spcBef>
              <a:buFontTx/>
              <a:buNone/>
            </a:pPr>
            <a:r>
              <a:rPr lang="tr-TR" altLang="tr-TR" sz="2800">
                <a:latin typeface="Times New Roman" pitchFamily="18" charset="0"/>
              </a:rPr>
              <a:t>    </a:t>
            </a:r>
          </a:p>
        </p:txBody>
      </p:sp>
      <p:sp>
        <p:nvSpPr>
          <p:cNvPr id="51205" name="Rectangle 7"/>
          <p:cNvSpPr>
            <a:spLocks noChangeArrowheads="1"/>
          </p:cNvSpPr>
          <p:nvPr/>
        </p:nvSpPr>
        <p:spPr bwMode="auto">
          <a:xfrm>
            <a:off x="-457200" y="2895600"/>
            <a:ext cx="98298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tabLst>
                <a:tab pos="914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914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914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914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9144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914400" algn="l"/>
              </a:tabLst>
              <a:defRPr sz="2000">
                <a:solidFill>
                  <a:schemeClr val="tx1"/>
                </a:solidFill>
                <a:latin typeface="Calibri" pitchFamily="34" charset="0"/>
              </a:defRPr>
            </a:lvl9pPr>
          </a:lstStyle>
          <a:p>
            <a:pPr algn="ctr" eaLnBrk="1" hangingPunct="1">
              <a:spcBef>
                <a:spcPct val="0"/>
              </a:spcBef>
              <a:buFontTx/>
              <a:buNone/>
            </a:pPr>
            <a:r>
              <a:rPr lang="tr-TR" altLang="tr-TR" sz="2800">
                <a:latin typeface="Times New Roman" pitchFamily="18" charset="0"/>
              </a:rPr>
              <a:t> </a:t>
            </a:r>
          </a:p>
        </p:txBody>
      </p:sp>
      <p:sp>
        <p:nvSpPr>
          <p:cNvPr id="11274" name="Text Box 10"/>
          <p:cNvSpPr txBox="1">
            <a:spLocks noChangeArrowheads="1"/>
          </p:cNvSpPr>
          <p:nvPr/>
        </p:nvSpPr>
        <p:spPr bwMode="auto">
          <a:xfrm>
            <a:off x="395288" y="1412875"/>
            <a:ext cx="8229600" cy="579438"/>
          </a:xfrm>
          <a:prstGeom prst="rect">
            <a:avLst/>
          </a:prstGeom>
          <a:noFill/>
          <a:ln w="9525">
            <a:noFill/>
            <a:miter lim="800000"/>
            <a:headEnd/>
            <a:tailEnd/>
          </a:ln>
        </p:spPr>
        <p:txBody>
          <a:bodyPr>
            <a:spAutoFit/>
          </a:bodyPr>
          <a:lstStyle/>
          <a:p>
            <a:pPr fontAlgn="auto">
              <a:spcBef>
                <a:spcPct val="50000"/>
              </a:spcBef>
              <a:spcAft>
                <a:spcPts val="0"/>
              </a:spcAft>
              <a:defRPr/>
            </a:pPr>
            <a:r>
              <a:rPr lang="tr-TR" sz="3200" b="1" dirty="0">
                <a:solidFill>
                  <a:schemeClr val="accent4">
                    <a:lumMod val="50000"/>
                  </a:schemeClr>
                </a:solidFill>
                <a:latin typeface="Times New Roman" pitchFamily="18" charset="0"/>
                <a:cs typeface="+mn-cs"/>
              </a:rPr>
              <a:t>   1)-İnceleme planı hazırlanır,</a:t>
            </a:r>
            <a:endParaRPr lang="en-US" sz="3200" b="1" dirty="0">
              <a:solidFill>
                <a:schemeClr val="accent4">
                  <a:lumMod val="50000"/>
                </a:schemeClr>
              </a:solidFill>
              <a:latin typeface="Times New Roman" pitchFamily="18" charset="0"/>
              <a:cs typeface="+mn-cs"/>
            </a:endParaRPr>
          </a:p>
        </p:txBody>
      </p:sp>
      <p:sp>
        <p:nvSpPr>
          <p:cNvPr id="11275" name="Text Box 11"/>
          <p:cNvSpPr txBox="1">
            <a:spLocks noChangeArrowheads="1"/>
          </p:cNvSpPr>
          <p:nvPr/>
        </p:nvSpPr>
        <p:spPr bwMode="auto">
          <a:xfrm>
            <a:off x="611188" y="1916113"/>
            <a:ext cx="828040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b="1">
                <a:solidFill>
                  <a:srgbClr val="003399"/>
                </a:solidFill>
                <a:latin typeface="Times New Roman" pitchFamily="18" charset="0"/>
              </a:rPr>
              <a:t> 2)-</a:t>
            </a:r>
            <a:r>
              <a:rPr lang="tr-TR" altLang="tr-TR" b="1">
                <a:solidFill>
                  <a:srgbClr val="003399"/>
                </a:solidFill>
                <a:latin typeface="Times New Roman" pitchFamily="18" charset="0"/>
                <a:cs typeface="Times New Roman" pitchFamily="18" charset="0"/>
              </a:rPr>
              <a:t>İncelemeye önce mahallinde başlanır,</a:t>
            </a:r>
            <a:endParaRPr lang="en-US" altLang="tr-TR" b="1">
              <a:solidFill>
                <a:srgbClr val="003399"/>
              </a:solidFill>
              <a:latin typeface="Times New Roman" pitchFamily="18" charset="0"/>
            </a:endParaRPr>
          </a:p>
        </p:txBody>
      </p:sp>
      <p:sp>
        <p:nvSpPr>
          <p:cNvPr id="51208" name="Text Box 12"/>
          <p:cNvSpPr txBox="1">
            <a:spLocks noChangeArrowheads="1"/>
          </p:cNvSpPr>
          <p:nvPr/>
        </p:nvSpPr>
        <p:spPr bwMode="auto">
          <a:xfrm>
            <a:off x="609600" y="1989138"/>
            <a:ext cx="7848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endParaRPr lang="en-US" altLang="tr-TR" sz="2400">
              <a:latin typeface="Times New Roman" pitchFamily="18" charset="0"/>
            </a:endParaRPr>
          </a:p>
        </p:txBody>
      </p:sp>
      <p:sp>
        <p:nvSpPr>
          <p:cNvPr id="11277" name="Text Box 13"/>
          <p:cNvSpPr txBox="1">
            <a:spLocks noChangeArrowheads="1"/>
          </p:cNvSpPr>
          <p:nvPr/>
        </p:nvSpPr>
        <p:spPr bwMode="auto">
          <a:xfrm>
            <a:off x="684213" y="2420938"/>
            <a:ext cx="7993062"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b="1">
                <a:solidFill>
                  <a:srgbClr val="C60000"/>
                </a:solidFill>
                <a:latin typeface="Times New Roman" pitchFamily="18" charset="0"/>
              </a:rPr>
              <a:t>3)-</a:t>
            </a:r>
            <a:r>
              <a:rPr lang="tr-TR" altLang="tr-TR" b="1">
                <a:solidFill>
                  <a:srgbClr val="C60000"/>
                </a:solidFill>
                <a:latin typeface="Times New Roman" pitchFamily="18" charset="0"/>
                <a:cs typeface="Times New Roman" pitchFamily="18" charset="0"/>
              </a:rPr>
              <a:t>Gerekli belge ve bulguya ulaşılır, ya</a:t>
            </a:r>
            <a:r>
              <a:rPr lang="tr-TR" altLang="tr-TR" b="1">
                <a:solidFill>
                  <a:srgbClr val="C60000"/>
                </a:solidFill>
                <a:latin typeface="Times New Roman" pitchFamily="18" charset="0"/>
              </a:rPr>
              <a:t> </a:t>
            </a:r>
            <a:r>
              <a:rPr lang="tr-TR" altLang="tr-TR" b="1">
                <a:solidFill>
                  <a:srgbClr val="C60000"/>
                </a:solidFill>
                <a:latin typeface="Times New Roman" pitchFamily="18" charset="0"/>
                <a:cs typeface="Times New Roman" pitchFamily="18" charset="0"/>
              </a:rPr>
              <a:t>da ulaşılmaz,</a:t>
            </a:r>
            <a:r>
              <a:rPr lang="en-US" altLang="tr-TR">
                <a:latin typeface="Times New Roman" pitchFamily="18" charset="0"/>
              </a:rPr>
              <a:t> </a:t>
            </a:r>
          </a:p>
        </p:txBody>
      </p:sp>
      <p:sp>
        <p:nvSpPr>
          <p:cNvPr id="11278" name="Text Box 14"/>
          <p:cNvSpPr txBox="1">
            <a:spLocks noChangeArrowheads="1"/>
          </p:cNvSpPr>
          <p:nvPr/>
        </p:nvSpPr>
        <p:spPr bwMode="auto">
          <a:xfrm>
            <a:off x="611188" y="3500438"/>
            <a:ext cx="88931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2800" b="1">
                <a:solidFill>
                  <a:srgbClr val="000000"/>
                </a:solidFill>
                <a:latin typeface="Times New Roman" pitchFamily="18" charset="0"/>
              </a:rPr>
              <a:t>4)-</a:t>
            </a:r>
            <a:r>
              <a:rPr lang="tr-TR" altLang="tr-TR" sz="2800" b="1">
                <a:solidFill>
                  <a:srgbClr val="000000"/>
                </a:solidFill>
                <a:latin typeface="Times New Roman" pitchFamily="18" charset="0"/>
                <a:cs typeface="Times New Roman" pitchFamily="18" charset="0"/>
              </a:rPr>
              <a:t>Gerektiğinde ifade sahiplerinden görüş alınır,</a:t>
            </a:r>
            <a:r>
              <a:rPr lang="en-US" altLang="tr-TR" sz="2800">
                <a:solidFill>
                  <a:srgbClr val="000000"/>
                </a:solidFill>
                <a:latin typeface="Times New Roman" pitchFamily="18" charset="0"/>
              </a:rPr>
              <a:t> </a:t>
            </a:r>
          </a:p>
        </p:txBody>
      </p:sp>
      <p:sp>
        <p:nvSpPr>
          <p:cNvPr id="11279" name="Text Box 15"/>
          <p:cNvSpPr txBox="1">
            <a:spLocks noChangeArrowheads="1"/>
          </p:cNvSpPr>
          <p:nvPr/>
        </p:nvSpPr>
        <p:spPr bwMode="auto">
          <a:xfrm>
            <a:off x="395288" y="4076700"/>
            <a:ext cx="8424862" cy="1446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dirty="0">
                <a:solidFill>
                  <a:srgbClr val="FC7E00"/>
                </a:solidFill>
                <a:latin typeface="Times New Roman" pitchFamily="18" charset="0"/>
              </a:rPr>
              <a:t>  </a:t>
            </a:r>
            <a:r>
              <a:rPr lang="tr-TR" altLang="tr-TR" sz="2800" b="1" dirty="0">
                <a:solidFill>
                  <a:srgbClr val="003399"/>
                </a:solidFill>
                <a:latin typeface="Times New Roman" pitchFamily="18" charset="0"/>
              </a:rPr>
              <a:t>5)-</a:t>
            </a:r>
            <a:r>
              <a:rPr lang="tr-TR" altLang="tr-TR" sz="2800" b="1" dirty="0">
                <a:solidFill>
                  <a:srgbClr val="003399"/>
                </a:solidFill>
                <a:latin typeface="Times New Roman" pitchFamily="18" charset="0"/>
                <a:cs typeface="Times New Roman" pitchFamily="18" charset="0"/>
              </a:rPr>
              <a:t>Belgeler, bilgiler toplanır, tasnif edilir.</a:t>
            </a:r>
            <a:r>
              <a:rPr lang="tr-TR" altLang="tr-TR" sz="2800" b="1" dirty="0">
                <a:solidFill>
                  <a:srgbClr val="003399"/>
                </a:solidFill>
                <a:latin typeface="Times New Roman" pitchFamily="18" charset="0"/>
              </a:rPr>
              <a:t> </a:t>
            </a:r>
            <a:r>
              <a:rPr lang="tr-TR" altLang="tr-TR" sz="2800" b="1" dirty="0">
                <a:solidFill>
                  <a:srgbClr val="003399"/>
                </a:solidFill>
                <a:latin typeface="Times New Roman" pitchFamily="18" charset="0"/>
                <a:cs typeface="Times New Roman" pitchFamily="18" charset="0"/>
              </a:rPr>
              <a:t>İnceleme raporunda kullanılacak gerekli belgeler ve bilgiler raporda kullanılacak şekilde sıraya konur,</a:t>
            </a:r>
            <a:r>
              <a:rPr lang="en-US" altLang="tr-TR" sz="2800" dirty="0">
                <a:solidFill>
                  <a:srgbClr val="003399"/>
                </a:solidFill>
                <a:latin typeface="Times New Roman" pitchFamily="18" charset="0"/>
              </a:rPr>
              <a:t> </a:t>
            </a:r>
          </a:p>
        </p:txBody>
      </p:sp>
      <p:sp>
        <p:nvSpPr>
          <p:cNvPr id="11280" name="Text Box 16"/>
          <p:cNvSpPr txBox="1">
            <a:spLocks noChangeArrowheads="1"/>
          </p:cNvSpPr>
          <p:nvPr/>
        </p:nvSpPr>
        <p:spPr bwMode="auto">
          <a:xfrm>
            <a:off x="0" y="5516563"/>
            <a:ext cx="914400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dirty="0">
                <a:solidFill>
                  <a:schemeClr val="folHlink"/>
                </a:solidFill>
                <a:latin typeface="Times New Roman" pitchFamily="18" charset="0"/>
              </a:rPr>
              <a:t>      </a:t>
            </a:r>
            <a:r>
              <a:rPr lang="tr-TR" altLang="tr-TR" b="1" dirty="0">
                <a:solidFill>
                  <a:srgbClr val="C00000"/>
                </a:solidFill>
                <a:latin typeface="Times New Roman" pitchFamily="18" charset="0"/>
              </a:rPr>
              <a:t>6)-</a:t>
            </a:r>
            <a:r>
              <a:rPr lang="tr-TR" altLang="tr-TR" b="1" dirty="0">
                <a:solidFill>
                  <a:srgbClr val="C00000"/>
                </a:solidFill>
                <a:latin typeface="Times New Roman" pitchFamily="18" charset="0"/>
                <a:cs typeface="Times New Roman" pitchFamily="18" charset="0"/>
              </a:rPr>
              <a:t>İnceleme raporunun yazılmasına  başlanır,</a:t>
            </a:r>
            <a:endParaRPr lang="en-US" altLang="tr-TR" b="1" dirty="0">
              <a:solidFill>
                <a:srgbClr val="C00000"/>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68313" y="620713"/>
            <a:ext cx="89154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3600" b="1">
                <a:solidFill>
                  <a:srgbClr val="C00000"/>
                </a:solidFill>
                <a:latin typeface="Times New Roman" pitchFamily="18" charset="0"/>
              </a:rPr>
              <a:t>7)-</a:t>
            </a:r>
            <a:r>
              <a:rPr lang="tr-TR" altLang="tr-TR" sz="3600" b="1">
                <a:solidFill>
                  <a:srgbClr val="C00000"/>
                </a:solidFill>
                <a:latin typeface="Times New Roman" pitchFamily="18" charset="0"/>
                <a:cs typeface="Times New Roman" pitchFamily="18" charset="0"/>
              </a:rPr>
              <a:t>Hazırlanan inceleme raporuna dizi pusulası yazılır,</a:t>
            </a:r>
            <a:endParaRPr lang="en-US" altLang="tr-TR" b="1">
              <a:solidFill>
                <a:srgbClr val="C00000"/>
              </a:solidFill>
              <a:latin typeface="Times New Roman" pitchFamily="18" charset="0"/>
            </a:endParaRPr>
          </a:p>
        </p:txBody>
      </p:sp>
      <p:sp>
        <p:nvSpPr>
          <p:cNvPr id="24579" name="Text Box 3"/>
          <p:cNvSpPr txBox="1">
            <a:spLocks noChangeArrowheads="1"/>
          </p:cNvSpPr>
          <p:nvPr/>
        </p:nvSpPr>
        <p:spPr bwMode="auto">
          <a:xfrm>
            <a:off x="395288" y="1844675"/>
            <a:ext cx="8359775" cy="338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3600" b="1" dirty="0">
                <a:solidFill>
                  <a:srgbClr val="090FF7"/>
                </a:solidFill>
                <a:latin typeface="Times New Roman" pitchFamily="18" charset="0"/>
              </a:rPr>
              <a:t>8)-</a:t>
            </a:r>
            <a:r>
              <a:rPr lang="tr-TR" altLang="tr-TR" sz="3600" b="1" dirty="0">
                <a:solidFill>
                  <a:srgbClr val="090FF7"/>
                </a:solidFill>
                <a:latin typeface="Times New Roman" pitchFamily="18" charset="0"/>
                <a:cs typeface="Times New Roman" pitchFamily="18" charset="0"/>
              </a:rPr>
              <a:t>Rapora sayfa numarası, eklere ek numarası verildikten sonra iki nüsha rapor ve bir nüsha eklerin ilgili yerlerine paraflar ve imzalar atılır. Raporun ve eklerin her sayfası mühürlenir, </a:t>
            </a:r>
            <a:r>
              <a:rPr lang="tr-TR" altLang="tr-TR" sz="3600" b="1" dirty="0">
                <a:solidFill>
                  <a:srgbClr val="090FF7"/>
                </a:solidFill>
                <a:latin typeface="Times New Roman" pitchFamily="18" charset="0"/>
              </a:rPr>
              <a:t>(</a:t>
            </a:r>
            <a:r>
              <a:rPr lang="tr-TR" altLang="tr-TR" sz="3600" b="1" dirty="0">
                <a:solidFill>
                  <a:srgbClr val="090FF7"/>
                </a:solidFill>
                <a:latin typeface="Times New Roman" pitchFamily="18" charset="0"/>
                <a:cs typeface="Times New Roman" pitchFamily="18" charset="0"/>
              </a:rPr>
              <a:t>Belge niteliğinde olduğu için)</a:t>
            </a:r>
            <a:endParaRPr lang="en-US" altLang="tr-TR" sz="3600" b="1" dirty="0">
              <a:solidFill>
                <a:srgbClr val="090FF7"/>
              </a:solidFill>
              <a:latin typeface="Times New Roman" pitchFamily="18" charset="0"/>
            </a:endParaRPr>
          </a:p>
        </p:txBody>
      </p:sp>
      <p:sp>
        <p:nvSpPr>
          <p:cNvPr id="24580" name="Text Box 4"/>
          <p:cNvSpPr txBox="1">
            <a:spLocks noChangeArrowheads="1"/>
          </p:cNvSpPr>
          <p:nvPr/>
        </p:nvSpPr>
        <p:spPr bwMode="auto">
          <a:xfrm>
            <a:off x="304800" y="5229225"/>
            <a:ext cx="8839200" cy="1128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a:latin typeface="Times New Roman" pitchFamily="18" charset="0"/>
              </a:rPr>
              <a:t> </a:t>
            </a:r>
            <a:r>
              <a:rPr lang="tr-TR" altLang="tr-TR" sz="3600" b="1">
                <a:solidFill>
                  <a:srgbClr val="660066"/>
                </a:solidFill>
                <a:latin typeface="Times New Roman" pitchFamily="18" charset="0"/>
              </a:rPr>
              <a:t>9)-</a:t>
            </a:r>
            <a:r>
              <a:rPr lang="tr-TR" altLang="tr-TR" b="1">
                <a:solidFill>
                  <a:srgbClr val="660066"/>
                </a:solidFill>
                <a:latin typeface="Times New Roman" pitchFamily="18" charset="0"/>
                <a:cs typeface="Times New Roman" pitchFamily="18" charset="0"/>
              </a:rPr>
              <a:t>Bir üst yazı ile ilgili emri veren makama teslim</a:t>
            </a:r>
            <a:r>
              <a:rPr lang="tr-TR" altLang="tr-TR" b="1">
                <a:solidFill>
                  <a:srgbClr val="660066"/>
                </a:solidFill>
                <a:latin typeface="Times New Roman" pitchFamily="18" charset="0"/>
              </a:rPr>
              <a:t> edilir.</a:t>
            </a:r>
            <a:endParaRPr lang="en-US" altLang="tr-TR" b="1">
              <a:solidFill>
                <a:srgbClr val="660066"/>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23850" y="2349500"/>
            <a:ext cx="8534400" cy="1938338"/>
          </a:xfrm>
          <a:prstGeom prst="rect">
            <a:avLst/>
          </a:prstGeom>
          <a:noFill/>
          <a:ln w="9525">
            <a:noFill/>
            <a:miter lim="800000"/>
            <a:headEnd/>
            <a:tailEnd/>
          </a:ln>
        </p:spPr>
        <p:txBody>
          <a:bodyPr>
            <a:spAutoFit/>
          </a:bodyPr>
          <a:lstStyle/>
          <a:p>
            <a:pPr algn="ctr" fontAlgn="auto">
              <a:spcBef>
                <a:spcPts val="0"/>
              </a:spcBef>
              <a:spcAft>
                <a:spcPts val="0"/>
              </a:spcAft>
              <a:defRPr/>
            </a:pPr>
            <a:r>
              <a:rPr lang="tr-TR" sz="6000" b="1" dirty="0">
                <a:solidFill>
                  <a:schemeClr val="tx1">
                    <a:lumMod val="65000"/>
                  </a:schemeClr>
                </a:solidFill>
                <a:effectLst>
                  <a:outerShdw blurRad="38100" dist="38100" dir="2700000" algn="tl">
                    <a:srgbClr val="000000"/>
                  </a:outerShdw>
                </a:effectLst>
                <a:latin typeface="Times New Roman" pitchFamily="18" charset="0"/>
                <a:cs typeface="Times New Roman" pitchFamily="18" charset="0"/>
              </a:rPr>
              <a:t>İNCELEME RAPORU </a:t>
            </a:r>
          </a:p>
          <a:p>
            <a:pPr algn="ctr" fontAlgn="auto">
              <a:spcBef>
                <a:spcPts val="0"/>
              </a:spcBef>
              <a:spcAft>
                <a:spcPts val="0"/>
              </a:spcAft>
              <a:defRPr/>
            </a:pPr>
            <a:r>
              <a:rPr lang="tr-TR" sz="6000" b="1" dirty="0">
                <a:solidFill>
                  <a:schemeClr val="tx1">
                    <a:lumMod val="65000"/>
                  </a:schemeClr>
                </a:solidFill>
                <a:effectLst>
                  <a:outerShdw blurRad="38100" dist="38100" dir="2700000" algn="tl">
                    <a:srgbClr val="000000"/>
                  </a:outerShdw>
                </a:effectLst>
                <a:latin typeface="Times New Roman" pitchFamily="18" charset="0"/>
                <a:cs typeface="Times New Roman" pitchFamily="18" charset="0"/>
              </a:rPr>
              <a:t>ÖRNEĞİ</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476250"/>
            <a:ext cx="9144000" cy="5554663"/>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tr-TR" sz="2400" b="1" dirty="0">
                <a:solidFill>
                  <a:srgbClr val="333399"/>
                </a:solidFill>
                <a:effectLst>
                  <a:outerShdw blurRad="38100" dist="38100" dir="2700000" algn="tl">
                    <a:srgbClr val="000000"/>
                  </a:outerShdw>
                </a:effectLst>
                <a:latin typeface="Times New Roman" pitchFamily="18" charset="0"/>
                <a:cs typeface="Times New Roman" pitchFamily="18" charset="0"/>
              </a:rPr>
              <a:t>T.C.</a:t>
            </a:r>
          </a:p>
          <a:p>
            <a:pPr algn="ctr" fontAlgn="auto">
              <a:spcBef>
                <a:spcPts val="0"/>
              </a:spcBef>
              <a:spcAft>
                <a:spcPts val="0"/>
              </a:spcAft>
              <a:defRPr/>
            </a:pPr>
            <a:r>
              <a:rPr lang="tr-TR" sz="2000" b="1" dirty="0" smtClean="0">
                <a:solidFill>
                  <a:srgbClr val="333399"/>
                </a:solidFill>
                <a:effectLst>
                  <a:outerShdw blurRad="38100" dist="38100" dir="2700000" algn="tl">
                    <a:srgbClr val="000000"/>
                  </a:outerShdw>
                </a:effectLst>
                <a:latin typeface="Times New Roman" pitchFamily="18" charset="0"/>
                <a:cs typeface="Times New Roman" pitchFamily="18" charset="0"/>
              </a:rPr>
              <a:t>HATAY VALİLİĞİ</a:t>
            </a:r>
            <a:endParaRPr lang="tr-TR" sz="2000" b="1" dirty="0">
              <a:solidFill>
                <a:srgbClr val="333399"/>
              </a:solidFill>
              <a:effectLst>
                <a:outerShdw blurRad="38100" dist="38100" dir="2700000" algn="tl">
                  <a:srgbClr val="000000"/>
                </a:outerShdw>
              </a:effectLst>
              <a:latin typeface="Times New Roman" pitchFamily="18" charset="0"/>
              <a:cs typeface="Times New Roman" pitchFamily="18" charset="0"/>
            </a:endParaRPr>
          </a:p>
          <a:p>
            <a:pPr algn="ctr" fontAlgn="auto">
              <a:spcBef>
                <a:spcPts val="0"/>
              </a:spcBef>
              <a:spcAft>
                <a:spcPts val="0"/>
              </a:spcAft>
              <a:defRPr/>
            </a:pPr>
            <a:r>
              <a:rPr lang="tr-TR" sz="2000" b="1" dirty="0" smtClean="0">
                <a:solidFill>
                  <a:srgbClr val="333399"/>
                </a:solidFill>
                <a:effectLst>
                  <a:outerShdw blurRad="38100" dist="38100" dir="2700000" algn="tl">
                    <a:srgbClr val="000000"/>
                  </a:outerShdw>
                </a:effectLst>
                <a:latin typeface="Times New Roman" pitchFamily="18" charset="0"/>
                <a:cs typeface="Times New Roman" pitchFamily="18" charset="0"/>
              </a:rPr>
              <a:t>İlçe </a:t>
            </a:r>
            <a:r>
              <a:rPr lang="tr-TR" sz="2000" b="1" dirty="0">
                <a:solidFill>
                  <a:srgbClr val="333399"/>
                </a:solidFill>
                <a:effectLst>
                  <a:outerShdw blurRad="38100" dist="38100" dir="2700000" algn="tl">
                    <a:srgbClr val="000000"/>
                  </a:outerShdw>
                </a:effectLst>
                <a:latin typeface="Times New Roman" pitchFamily="18" charset="0"/>
                <a:cs typeface="Times New Roman" pitchFamily="18" charset="0"/>
              </a:rPr>
              <a:t>Milli Eğitim Müdürlüğü</a:t>
            </a:r>
          </a:p>
          <a:p>
            <a:pPr algn="ctr" fontAlgn="auto">
              <a:spcBef>
                <a:spcPts val="0"/>
              </a:spcBef>
              <a:spcAft>
                <a:spcPts val="0"/>
              </a:spcAft>
              <a:defRPr/>
            </a:pPr>
            <a:endParaRPr lang="tr-TR" sz="2000" b="1" dirty="0">
              <a:solidFill>
                <a:srgbClr val="333399"/>
              </a:solidFill>
              <a:effectLst>
                <a:outerShdw blurRad="38100" dist="38100" dir="2700000" algn="tl">
                  <a:srgbClr val="000000"/>
                </a:outerShdw>
              </a:effectLst>
              <a:latin typeface="Times New Roman" pitchFamily="18" charset="0"/>
              <a:cs typeface="Times New Roman" pitchFamily="18" charset="0"/>
            </a:endParaRPr>
          </a:p>
          <a:p>
            <a:pPr fontAlgn="auto">
              <a:spcBef>
                <a:spcPts val="0"/>
              </a:spcBef>
              <a:spcAft>
                <a:spcPts val="0"/>
              </a:spcAft>
              <a:defRPr/>
            </a:pPr>
            <a:r>
              <a:rPr lang="tr-TR" sz="2000" b="1" dirty="0">
                <a:solidFill>
                  <a:srgbClr val="333399"/>
                </a:solidFill>
                <a:effectLst>
                  <a:outerShdw blurRad="38100" dist="38100" dir="2700000" algn="tl">
                    <a:srgbClr val="000000"/>
                  </a:outerShdw>
                </a:effectLst>
                <a:latin typeface="Times New Roman" pitchFamily="18" charset="0"/>
                <a:cs typeface="Times New Roman" pitchFamily="18" charset="0"/>
              </a:rPr>
              <a:t> SAYI: </a:t>
            </a:r>
            <a:r>
              <a:rPr lang="tr-TR" sz="2000" b="1" dirty="0">
                <a:solidFill>
                  <a:srgbClr val="FF33CC"/>
                </a:solidFill>
                <a:latin typeface="Times New Roman" pitchFamily="18" charset="0"/>
                <a:cs typeface="+mn-cs"/>
              </a:rPr>
              <a:t>40503706-667.01/</a:t>
            </a:r>
            <a:r>
              <a:rPr lang="tr-TR" sz="2000" b="1" i="1" u="sng" dirty="0">
                <a:latin typeface="Times New Roman" pitchFamily="18" charset="0"/>
                <a:cs typeface="+mn-cs"/>
              </a:rPr>
              <a:t> </a:t>
            </a:r>
            <a:r>
              <a:rPr lang="tr-TR" sz="2000" b="1" dirty="0">
                <a:solidFill>
                  <a:srgbClr val="333399"/>
                </a:solidFill>
                <a:effectLst>
                  <a:outerShdw blurRad="38100" dist="38100" dir="2700000" algn="tl">
                    <a:srgbClr val="000000"/>
                  </a:outerShdw>
                </a:effectLst>
                <a:latin typeface="Times New Roman" pitchFamily="18" charset="0"/>
                <a:cs typeface="Times New Roman" pitchFamily="18" charset="0"/>
              </a:rPr>
              <a:t>	                                                   </a:t>
            </a:r>
            <a:r>
              <a:rPr lang="tr-TR" sz="2000" b="1" dirty="0" smtClean="0">
                <a:solidFill>
                  <a:srgbClr val="333399"/>
                </a:solidFill>
                <a:latin typeface="Times New Roman" pitchFamily="18" charset="0"/>
                <a:cs typeface="Times New Roman" pitchFamily="18" charset="0"/>
              </a:rPr>
              <a:t>14.</a:t>
            </a:r>
            <a:r>
              <a:rPr lang="tr-TR" sz="2000" b="1" dirty="0" smtClean="0">
                <a:solidFill>
                  <a:srgbClr val="333399"/>
                </a:solidFill>
                <a:latin typeface="Times New Roman" pitchFamily="18" charset="0"/>
                <a:cs typeface="+mn-cs"/>
              </a:rPr>
              <a:t>06</a:t>
            </a:r>
            <a:r>
              <a:rPr lang="tr-TR" sz="2000" b="1" dirty="0" smtClean="0">
                <a:solidFill>
                  <a:srgbClr val="333399"/>
                </a:solidFill>
                <a:latin typeface="Times New Roman" pitchFamily="18" charset="0"/>
                <a:cs typeface="Times New Roman" pitchFamily="18" charset="0"/>
              </a:rPr>
              <a:t>.2018</a:t>
            </a:r>
            <a:endParaRPr lang="tr-TR" sz="2000" b="1" dirty="0">
              <a:solidFill>
                <a:srgbClr val="333399"/>
              </a:solidFill>
              <a:latin typeface="Times New Roman" pitchFamily="18" charset="0"/>
              <a:cs typeface="+mn-cs"/>
            </a:endParaRPr>
          </a:p>
          <a:p>
            <a:pPr fontAlgn="auto">
              <a:spcBef>
                <a:spcPts val="0"/>
              </a:spcBef>
              <a:spcAft>
                <a:spcPts val="0"/>
              </a:spcAft>
              <a:defRPr/>
            </a:pPr>
            <a:r>
              <a:rPr lang="tr-TR" sz="2000" b="1" dirty="0">
                <a:solidFill>
                  <a:srgbClr val="333399"/>
                </a:solidFill>
                <a:effectLst>
                  <a:outerShdw blurRad="38100" dist="38100" dir="2700000" algn="tl">
                    <a:srgbClr val="000000"/>
                  </a:outerShdw>
                </a:effectLst>
                <a:latin typeface="Times New Roman" pitchFamily="18" charset="0"/>
                <a:cs typeface="Times New Roman" pitchFamily="18" charset="0"/>
              </a:rPr>
              <a:t> KONU : </a:t>
            </a:r>
            <a:r>
              <a:rPr lang="tr-TR" sz="2000" b="1" dirty="0">
                <a:solidFill>
                  <a:srgbClr val="333399"/>
                </a:solidFill>
                <a:latin typeface="Times New Roman" pitchFamily="18" charset="0"/>
                <a:cs typeface="Times New Roman" pitchFamily="18" charset="0"/>
              </a:rPr>
              <a:t>Öğretmen </a:t>
            </a:r>
            <a:r>
              <a:rPr lang="tr-TR" sz="2000" b="1" dirty="0">
                <a:solidFill>
                  <a:srgbClr val="333399"/>
                </a:solidFill>
                <a:latin typeface="Times New Roman" pitchFamily="18" charset="0"/>
                <a:cs typeface="+mn-cs"/>
              </a:rPr>
              <a:t>….</a:t>
            </a:r>
            <a:r>
              <a:rPr lang="tr-TR" sz="2000" b="1" dirty="0">
                <a:solidFill>
                  <a:srgbClr val="333399"/>
                </a:solidFill>
                <a:effectLst>
                  <a:outerShdw blurRad="38100" dist="38100" dir="2700000" algn="tl">
                    <a:srgbClr val="000000"/>
                  </a:outerShdw>
                </a:effectLst>
                <a:latin typeface="Times New Roman" pitchFamily="18" charset="0"/>
                <a:cs typeface="Times New Roman" pitchFamily="18" charset="0"/>
              </a:rPr>
              <a:t> </a:t>
            </a:r>
            <a:r>
              <a:rPr lang="tr-TR" sz="2000" b="1" dirty="0">
                <a:solidFill>
                  <a:srgbClr val="333399"/>
                </a:solidFill>
                <a:effectLst>
                  <a:outerShdw blurRad="38100" dist="38100" dir="2700000" algn="tl">
                    <a:srgbClr val="000000"/>
                  </a:outerShdw>
                </a:effectLst>
                <a:latin typeface="Times New Roman" pitchFamily="18" charset="0"/>
                <a:cs typeface="+mn-cs"/>
              </a:rPr>
              <a:t> </a:t>
            </a:r>
          </a:p>
          <a:p>
            <a:pPr algn="just" fontAlgn="auto">
              <a:spcBef>
                <a:spcPts val="0"/>
              </a:spcBef>
              <a:spcAft>
                <a:spcPts val="0"/>
              </a:spcAft>
              <a:defRPr/>
            </a:pPr>
            <a:r>
              <a:rPr lang="tr-TR" sz="2400" b="1" dirty="0">
                <a:solidFill>
                  <a:srgbClr val="333399"/>
                </a:solidFill>
                <a:effectLst>
                  <a:outerShdw blurRad="38100" dist="38100" dir="2700000" algn="tl">
                    <a:srgbClr val="000000"/>
                  </a:outerShdw>
                </a:effectLst>
                <a:latin typeface="Times New Roman" pitchFamily="18" charset="0"/>
                <a:cs typeface="+mn-cs"/>
              </a:rPr>
              <a:t>         </a:t>
            </a:r>
            <a:r>
              <a:rPr lang="tr-TR" sz="2000" b="1" dirty="0">
                <a:solidFill>
                  <a:srgbClr val="333399"/>
                </a:solidFill>
                <a:effectLst>
                  <a:outerShdw blurRad="38100" dist="38100" dir="2700000" algn="tl">
                    <a:srgbClr val="000000"/>
                  </a:outerShdw>
                </a:effectLst>
                <a:latin typeface="Times New Roman" pitchFamily="18" charset="0"/>
                <a:cs typeface="+mn-cs"/>
              </a:rPr>
              <a:t>                                    </a:t>
            </a:r>
            <a:r>
              <a:rPr lang="tr-TR" sz="2200" b="1" u="sng" dirty="0">
                <a:solidFill>
                  <a:srgbClr val="333399"/>
                </a:solidFill>
                <a:effectLst>
                  <a:outerShdw blurRad="38100" dist="38100" dir="2700000" algn="tl">
                    <a:srgbClr val="000000"/>
                  </a:outerShdw>
                </a:effectLst>
                <a:latin typeface="Times New Roman" pitchFamily="18" charset="0"/>
                <a:cs typeface="Times New Roman" pitchFamily="18" charset="0"/>
              </a:rPr>
              <a:t>İNCELEME RAPORU</a:t>
            </a:r>
            <a:r>
              <a:rPr lang="tr-TR" sz="2400" b="1" u="sng" dirty="0">
                <a:solidFill>
                  <a:srgbClr val="333399"/>
                </a:solidFill>
                <a:effectLst>
                  <a:outerShdw blurRad="38100" dist="38100" dir="2700000" algn="tl">
                    <a:srgbClr val="000000"/>
                  </a:outerShdw>
                </a:effectLst>
                <a:latin typeface="Times New Roman" pitchFamily="18" charset="0"/>
                <a:cs typeface="Times New Roman" pitchFamily="18" charset="0"/>
              </a:rPr>
              <a:t>  </a:t>
            </a:r>
          </a:p>
          <a:p>
            <a:pPr algn="just" fontAlgn="auto">
              <a:spcBef>
                <a:spcPts val="0"/>
              </a:spcBef>
              <a:spcAft>
                <a:spcPts val="0"/>
              </a:spcAft>
              <a:defRPr/>
            </a:pPr>
            <a:r>
              <a:rPr lang="tr-TR" sz="1600" dirty="0">
                <a:solidFill>
                  <a:schemeClr val="bg1"/>
                </a:solidFill>
                <a:effectLst>
                  <a:outerShdw blurRad="38100" dist="38100" dir="2700000" algn="tl">
                    <a:srgbClr val="000000"/>
                  </a:outerShdw>
                </a:effectLst>
                <a:latin typeface="+mn-lt"/>
                <a:cs typeface="Times New Roman" pitchFamily="18" charset="0"/>
              </a:rPr>
              <a:t>                                            </a:t>
            </a:r>
          </a:p>
          <a:p>
            <a:pPr algn="just" fontAlgn="auto">
              <a:spcBef>
                <a:spcPts val="0"/>
              </a:spcBef>
              <a:spcAft>
                <a:spcPts val="0"/>
              </a:spcAft>
              <a:defRPr/>
            </a:pPr>
            <a:r>
              <a:rPr lang="tr-TR" sz="1600" dirty="0">
                <a:effectLst>
                  <a:outerShdw blurRad="38100" dist="38100" dir="2700000" algn="tl">
                    <a:srgbClr val="000000"/>
                  </a:outerShdw>
                </a:effectLst>
                <a:latin typeface="+mn-lt"/>
                <a:cs typeface="Times New Roman" pitchFamily="18" charset="0"/>
              </a:rPr>
              <a:t>                                                    </a:t>
            </a:r>
            <a:r>
              <a:rPr lang="tr-TR" sz="1600" b="1" dirty="0" smtClean="0">
                <a:latin typeface="+mn-lt"/>
                <a:cs typeface="Times New Roman" pitchFamily="18" charset="0"/>
              </a:rPr>
              <a:t>……… </a:t>
            </a:r>
            <a:r>
              <a:rPr lang="tr-TR" sz="1600" b="1" dirty="0" smtClean="0">
                <a:latin typeface="+mn-lt"/>
                <a:cs typeface="+mn-cs"/>
              </a:rPr>
              <a:t>MİLLİ </a:t>
            </a:r>
            <a:r>
              <a:rPr lang="tr-TR" sz="1600" b="1" dirty="0">
                <a:latin typeface="+mn-lt"/>
                <a:cs typeface="+mn-cs"/>
              </a:rPr>
              <a:t>EĞİTİM MÜDÜRLÜĞÜNE</a:t>
            </a:r>
          </a:p>
          <a:p>
            <a:pPr algn="just" fontAlgn="auto">
              <a:spcBef>
                <a:spcPts val="0"/>
              </a:spcBef>
              <a:spcAft>
                <a:spcPts val="0"/>
              </a:spcAft>
              <a:defRPr/>
            </a:pPr>
            <a:r>
              <a:rPr lang="tr-TR" b="1" dirty="0">
                <a:solidFill>
                  <a:srgbClr val="333399"/>
                </a:solidFill>
                <a:effectLst>
                  <a:outerShdw blurRad="38100" dist="38100" dir="2700000" algn="tl">
                    <a:srgbClr val="000000"/>
                  </a:outerShdw>
                </a:effectLst>
                <a:latin typeface="+mn-lt"/>
                <a:cs typeface="+mn-cs"/>
              </a:rPr>
              <a:t>                                                                                            </a:t>
            </a:r>
            <a:endParaRPr lang="tr-TR" sz="2400" b="1" u="sng" dirty="0">
              <a:solidFill>
                <a:srgbClr val="333399"/>
              </a:solidFill>
              <a:latin typeface="Times New Roman" pitchFamily="18" charset="0"/>
              <a:cs typeface="Times New Roman" pitchFamily="18" charset="0"/>
            </a:endParaRPr>
          </a:p>
          <a:p>
            <a:pPr fontAlgn="auto">
              <a:spcBef>
                <a:spcPct val="50000"/>
              </a:spcBef>
              <a:spcAft>
                <a:spcPts val="0"/>
              </a:spcAft>
              <a:defRPr/>
            </a:pPr>
            <a:r>
              <a:rPr lang="tr-TR" sz="2000" b="1" dirty="0">
                <a:solidFill>
                  <a:srgbClr val="333399"/>
                </a:solidFill>
                <a:effectLst>
                  <a:outerShdw blurRad="38100" dist="38100" dir="2700000" algn="tl">
                    <a:srgbClr val="000000"/>
                  </a:outerShdw>
                </a:effectLst>
                <a:latin typeface="Times New Roman" pitchFamily="18" charset="0"/>
                <a:cs typeface="+mn-cs"/>
              </a:rPr>
              <a:t>İLGİ:</a:t>
            </a:r>
            <a:r>
              <a:rPr lang="tr-TR" dirty="0">
                <a:latin typeface="+mn-lt"/>
                <a:cs typeface="+mn-cs"/>
              </a:rPr>
              <a:t> </a:t>
            </a:r>
            <a:r>
              <a:rPr lang="tr-TR" sz="2000" b="1" dirty="0">
                <a:solidFill>
                  <a:srgbClr val="000000"/>
                </a:solidFill>
                <a:latin typeface="Times New Roman" pitchFamily="18" charset="0"/>
                <a:cs typeface="+mn-cs"/>
              </a:rPr>
              <a:t>Milli Eğitim Müdürlüğü’nün </a:t>
            </a:r>
            <a:r>
              <a:rPr lang="tr-TR" sz="2000" b="1" dirty="0" smtClean="0">
                <a:solidFill>
                  <a:srgbClr val="000000"/>
                </a:solidFill>
                <a:latin typeface="Times New Roman" pitchFamily="18" charset="0"/>
                <a:cs typeface="+mn-cs"/>
              </a:rPr>
              <a:t>25.10.2018 </a:t>
            </a:r>
            <a:r>
              <a:rPr lang="tr-TR" sz="2000" b="1" dirty="0">
                <a:solidFill>
                  <a:srgbClr val="000000"/>
                </a:solidFill>
                <a:latin typeface="Times New Roman" pitchFamily="18" charset="0"/>
                <a:cs typeface="+mn-cs"/>
              </a:rPr>
              <a:t>tarih ve …. sayılı emirleri.</a:t>
            </a:r>
            <a:r>
              <a:rPr lang="tr-TR" sz="2000" b="1" dirty="0">
                <a:solidFill>
                  <a:srgbClr val="000000"/>
                </a:solidFill>
                <a:latin typeface="Times New Roman" pitchFamily="18" charset="0"/>
                <a:cs typeface="Times New Roman" pitchFamily="18" charset="0"/>
              </a:rPr>
              <a:t> </a:t>
            </a:r>
            <a:r>
              <a:rPr lang="tr-TR" sz="2000" b="1" dirty="0">
                <a:solidFill>
                  <a:srgbClr val="333300"/>
                </a:solidFill>
                <a:effectLst>
                  <a:outerShdw blurRad="38100" dist="38100" dir="2700000" algn="tl">
                    <a:srgbClr val="000000"/>
                  </a:outerShdw>
                </a:effectLst>
                <a:latin typeface="Times New Roman" pitchFamily="18" charset="0"/>
                <a:cs typeface="Times New Roman" pitchFamily="18" charset="0"/>
              </a:rPr>
              <a:t>  </a:t>
            </a:r>
          </a:p>
          <a:p>
            <a:pPr fontAlgn="auto">
              <a:spcBef>
                <a:spcPct val="50000"/>
              </a:spcBef>
              <a:spcAft>
                <a:spcPts val="0"/>
              </a:spcAft>
              <a:defRPr/>
            </a:pPr>
            <a:r>
              <a:rPr lang="tr-TR" sz="2200" b="1" dirty="0">
                <a:solidFill>
                  <a:srgbClr val="333399"/>
                </a:solidFill>
                <a:effectLst>
                  <a:outerShdw blurRad="38100" dist="38100" dir="2700000" algn="tl">
                    <a:srgbClr val="000000"/>
                  </a:outerShdw>
                </a:effectLst>
                <a:latin typeface="Times New Roman" pitchFamily="18" charset="0"/>
                <a:cs typeface="Times New Roman" pitchFamily="18" charset="0"/>
              </a:rPr>
              <a:t>GİRİŞ: </a:t>
            </a:r>
            <a:r>
              <a:rPr lang="tr-TR" sz="2200" b="1" dirty="0" smtClean="0">
                <a:solidFill>
                  <a:srgbClr val="333399"/>
                </a:solidFill>
                <a:latin typeface="Times New Roman" pitchFamily="18" charset="0"/>
                <a:cs typeface="Times New Roman" pitchFamily="18" charset="0"/>
              </a:rPr>
              <a:t>………Milli </a:t>
            </a:r>
            <a:r>
              <a:rPr lang="tr-TR" sz="2200" b="1" dirty="0">
                <a:solidFill>
                  <a:srgbClr val="333399"/>
                </a:solidFill>
                <a:latin typeface="Times New Roman" pitchFamily="18" charset="0"/>
                <a:cs typeface="Times New Roman" pitchFamily="18" charset="0"/>
              </a:rPr>
              <a:t>Eğitim Müdürlüğü’nün </a:t>
            </a:r>
            <a:r>
              <a:rPr lang="tr-TR" sz="2200" b="1" dirty="0" smtClean="0">
                <a:solidFill>
                  <a:srgbClr val="333399"/>
                </a:solidFill>
                <a:latin typeface="Times New Roman" pitchFamily="18" charset="0"/>
                <a:cs typeface="Times New Roman" pitchFamily="18" charset="0"/>
              </a:rPr>
              <a:t>25.10.2018 tarihli </a:t>
            </a:r>
            <a:r>
              <a:rPr lang="tr-TR" sz="2200" b="1" dirty="0">
                <a:solidFill>
                  <a:srgbClr val="333399"/>
                </a:solidFill>
                <a:latin typeface="Times New Roman" pitchFamily="18" charset="0"/>
                <a:cs typeface="Times New Roman" pitchFamily="18" charset="0"/>
              </a:rPr>
              <a:t>ve … sayılı inceleme ve </a:t>
            </a:r>
            <a:r>
              <a:rPr lang="tr-TR" sz="2200" b="1" dirty="0" smtClean="0">
                <a:solidFill>
                  <a:srgbClr val="333399"/>
                </a:solidFill>
                <a:latin typeface="Times New Roman" pitchFamily="18" charset="0"/>
                <a:cs typeface="Times New Roman" pitchFamily="18" charset="0"/>
              </a:rPr>
              <a:t>Arsuz Kaymakamlığı’nın 27.10.2018 tarihli </a:t>
            </a:r>
            <a:r>
              <a:rPr lang="tr-TR" sz="2200" b="1" dirty="0">
                <a:solidFill>
                  <a:srgbClr val="333399"/>
                </a:solidFill>
                <a:latin typeface="Times New Roman" pitchFamily="18" charset="0"/>
                <a:cs typeface="Times New Roman" pitchFamily="18" charset="0"/>
              </a:rPr>
              <a:t>ve ….. sayılı görevlendirme emirleri uyarınca; </a:t>
            </a:r>
            <a:r>
              <a:rPr lang="tr-TR" sz="2200" b="1" dirty="0" smtClean="0">
                <a:solidFill>
                  <a:srgbClr val="333399"/>
                </a:solidFill>
                <a:latin typeface="Times New Roman" pitchFamily="18" charset="0"/>
                <a:cs typeface="Times New Roman" pitchFamily="18" charset="0"/>
              </a:rPr>
              <a:t>İlçemiz…… </a:t>
            </a:r>
            <a:r>
              <a:rPr lang="tr-TR" sz="2200" b="1" dirty="0">
                <a:solidFill>
                  <a:srgbClr val="333399"/>
                </a:solidFill>
                <a:latin typeface="Times New Roman" pitchFamily="18" charset="0"/>
                <a:cs typeface="Times New Roman" pitchFamily="18" charset="0"/>
              </a:rPr>
              <a:t>İlkokulu öğretmeni ….......... hakkında inceleme yapılmış olup, tespit edilen hususlar aşağıda açıklanmıştır (Ek: 1, 2/ 2, 3).</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Tüzük (Nizamname):</a:t>
            </a:r>
            <a:endParaRPr lang="tr-TR" dirty="0"/>
          </a:p>
        </p:txBody>
      </p:sp>
      <p:sp>
        <p:nvSpPr>
          <p:cNvPr id="3" name="İçerik Yer Tutucusu 2"/>
          <p:cNvSpPr>
            <a:spLocks noGrp="1"/>
          </p:cNvSpPr>
          <p:nvPr>
            <p:ph idx="1"/>
          </p:nvPr>
        </p:nvSpPr>
        <p:spPr/>
        <p:txBody>
          <a:bodyPr/>
          <a:lstStyle/>
          <a:p>
            <a:pPr algn="just"/>
            <a:r>
              <a:rPr lang="tr-TR" dirty="0" smtClean="0"/>
              <a:t>Bakanlar </a:t>
            </a:r>
            <a:r>
              <a:rPr lang="tr-TR" dirty="0"/>
              <a:t>Kurulunca, kanunun uygulanmasını göstermek veya kanunun emrettiği işleri belirtmek üzere, kanunlara aykırı olmamak şartıyla ve </a:t>
            </a:r>
            <a:r>
              <a:rPr lang="tr-TR" dirty="0" err="1"/>
              <a:t>Danıştayın</a:t>
            </a:r>
            <a:r>
              <a:rPr lang="tr-TR" dirty="0"/>
              <a:t> incelemesinden geçirilerek çıkartılan, Cumhurbaşkanı tarafından imzalanarak kanunlar gibi (Resmi Gazete’de) yayımlanan düzenleyici işlemlerdir.</a:t>
            </a:r>
          </a:p>
        </p:txBody>
      </p:sp>
      <p:sp>
        <p:nvSpPr>
          <p:cNvPr id="4" name="Altbilgi Yer Tutucusu 3"/>
          <p:cNvSpPr>
            <a:spLocks noGrp="1"/>
          </p:cNvSpPr>
          <p:nvPr>
            <p:ph type="ftr" sz="quarter" idx="11"/>
          </p:nvPr>
        </p:nvSpPr>
        <p:spPr/>
        <p:txBody>
          <a:bodyPr/>
          <a:lstStyle/>
          <a:p>
            <a:pPr>
              <a:defRPr/>
            </a:pPr>
            <a:r>
              <a:rPr lang="tr-TR" smtClean="0"/>
              <a:t>Mehmet İNCE</a:t>
            </a:r>
            <a:endParaRPr lang="tr-TR" dirty="0"/>
          </a:p>
        </p:txBody>
      </p:sp>
    </p:spTree>
    <p:extLst>
      <p:ext uri="{BB962C8B-B14F-4D97-AF65-F5344CB8AC3E}">
        <p14:creationId xmlns:p14="http://schemas.microsoft.com/office/powerpoint/2010/main" xmlns="" val="237713721"/>
      </p:ext>
    </p:extLst>
  </p:cSld>
  <p:clrMapOvr>
    <a:masterClrMapping/>
  </p:clrMapOvr>
  <p:transition spd="slow">
    <p:wipe dir="u"/>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323850" y="260350"/>
            <a:ext cx="8424863" cy="6432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sz="2000" dirty="0">
                <a:latin typeface="Times New Roman" pitchFamily="18" charset="0"/>
                <a:cs typeface="Times New Roman" pitchFamily="18" charset="0"/>
              </a:rPr>
              <a:t> </a:t>
            </a:r>
            <a:r>
              <a:rPr lang="tr-TR" altLang="tr-TR" sz="2800" b="1" u="sng" dirty="0">
                <a:solidFill>
                  <a:srgbClr val="7030A0"/>
                </a:solidFill>
                <a:latin typeface="Times New Roman" pitchFamily="18" charset="0"/>
                <a:cs typeface="Times New Roman" pitchFamily="18" charset="0"/>
              </a:rPr>
              <a:t>İNCELEMENİN KONUSU</a:t>
            </a:r>
            <a:r>
              <a:rPr lang="tr-TR" altLang="tr-TR" sz="2400" b="1" dirty="0">
                <a:solidFill>
                  <a:srgbClr val="7030A0"/>
                </a:solidFill>
                <a:latin typeface="Times New Roman" pitchFamily="18" charset="0"/>
                <a:cs typeface="Times New Roman" pitchFamily="18" charset="0"/>
              </a:rPr>
              <a:t>: </a:t>
            </a:r>
            <a:r>
              <a:rPr lang="tr-TR" altLang="tr-TR" sz="2400" b="1" dirty="0">
                <a:solidFill>
                  <a:srgbClr val="000066"/>
                </a:solidFill>
                <a:latin typeface="Times New Roman" pitchFamily="18" charset="0"/>
              </a:rPr>
              <a:t>İlgi inceleme emrinde belirtildiği üzere; …….. İlkokulu sınıf </a:t>
            </a:r>
            <a:r>
              <a:rPr lang="tr-TR" altLang="tr-TR" sz="2400" b="1" dirty="0">
                <a:solidFill>
                  <a:srgbClr val="000066"/>
                </a:solidFill>
                <a:latin typeface="Times New Roman" pitchFamily="18" charset="0"/>
                <a:cs typeface="Times New Roman" pitchFamily="18" charset="0"/>
              </a:rPr>
              <a:t>öğretmeni ….....</a:t>
            </a:r>
            <a:r>
              <a:rPr lang="tr-TR" altLang="tr-TR" sz="2400" b="1" dirty="0">
                <a:solidFill>
                  <a:srgbClr val="000066"/>
                </a:solidFill>
                <a:latin typeface="Times New Roman" pitchFamily="18" charset="0"/>
              </a:rPr>
              <a:t>’</a:t>
            </a:r>
            <a:r>
              <a:rPr lang="tr-TR" altLang="tr-TR" sz="2400" b="1" dirty="0" err="1">
                <a:solidFill>
                  <a:srgbClr val="000066"/>
                </a:solidFill>
                <a:latin typeface="Times New Roman" pitchFamily="18" charset="0"/>
              </a:rPr>
              <a:t>nın</a:t>
            </a:r>
            <a:r>
              <a:rPr lang="tr-TR" altLang="tr-TR" sz="2400" b="1" dirty="0">
                <a:solidFill>
                  <a:srgbClr val="000066"/>
                </a:solidFill>
                <a:latin typeface="Times New Roman" pitchFamily="18" charset="0"/>
              </a:rPr>
              <a:t>;</a:t>
            </a:r>
            <a:r>
              <a:rPr lang="tr-TR" altLang="tr-TR" sz="2400" b="1" dirty="0">
                <a:solidFill>
                  <a:srgbClr val="000066"/>
                </a:solidFill>
                <a:latin typeface="Times New Roman" pitchFamily="18" charset="0"/>
                <a:cs typeface="Times New Roman" pitchFamily="18" charset="0"/>
              </a:rPr>
              <a:t> </a:t>
            </a:r>
            <a:r>
              <a:rPr lang="tr-TR" altLang="tr-TR" sz="2400" b="1" dirty="0">
                <a:solidFill>
                  <a:srgbClr val="0000FF"/>
                </a:solidFill>
                <a:latin typeface="Times New Roman" pitchFamily="18" charset="0"/>
                <a:cs typeface="Times New Roman" pitchFamily="18" charset="0"/>
              </a:rPr>
              <a:t>öğrencilere yardımcı kitap verdiği, parasını da kendi belirlediği tarihe kadar getirmelerini istediği, geçen gün çocuklara yine </a:t>
            </a:r>
            <a:r>
              <a:rPr lang="tr-TR" altLang="tr-TR" sz="2400" b="1" dirty="0">
                <a:solidFill>
                  <a:schemeClr val="hlink"/>
                </a:solidFill>
                <a:latin typeface="Times New Roman" pitchFamily="18" charset="0"/>
                <a:cs typeface="Times New Roman" pitchFamily="18" charset="0"/>
              </a:rPr>
              <a:t>‘….Kaynağı’</a:t>
            </a:r>
            <a:r>
              <a:rPr lang="tr-TR" altLang="tr-TR" sz="2400" b="1" dirty="0">
                <a:solidFill>
                  <a:srgbClr val="0000FF"/>
                </a:solidFill>
                <a:latin typeface="Times New Roman" pitchFamily="18" charset="0"/>
                <a:cs typeface="Times New Roman" pitchFamily="18" charset="0"/>
              </a:rPr>
              <a:t> adlı bir kitap verdiği, hafta sonuna kadar da mutlaka 16.50 TL </a:t>
            </a:r>
            <a:r>
              <a:rPr lang="tr-TR" altLang="tr-TR" sz="2400" b="1" dirty="0" err="1">
                <a:solidFill>
                  <a:srgbClr val="0000FF"/>
                </a:solidFill>
                <a:latin typeface="Times New Roman" pitchFamily="18" charset="0"/>
                <a:cs typeface="Times New Roman" pitchFamily="18" charset="0"/>
              </a:rPr>
              <a:t>yi</a:t>
            </a:r>
            <a:r>
              <a:rPr lang="tr-TR" altLang="tr-TR" sz="2400" b="1" dirty="0">
                <a:solidFill>
                  <a:srgbClr val="0000FF"/>
                </a:solidFill>
                <a:latin typeface="Times New Roman" pitchFamily="18" charset="0"/>
                <a:cs typeface="Times New Roman" pitchFamily="18" charset="0"/>
              </a:rPr>
              <a:t> getirmelerini söylediği,</a:t>
            </a:r>
          </a:p>
          <a:p>
            <a:pPr algn="just" eaLnBrk="1" hangingPunct="1">
              <a:spcBef>
                <a:spcPct val="50000"/>
              </a:spcBef>
              <a:buFontTx/>
              <a:buNone/>
            </a:pPr>
            <a:r>
              <a:rPr lang="tr-TR" altLang="tr-TR" sz="2400" b="1" dirty="0">
                <a:solidFill>
                  <a:srgbClr val="000066"/>
                </a:solidFill>
                <a:latin typeface="Times New Roman" pitchFamily="18" charset="0"/>
              </a:rPr>
              <a:t>	</a:t>
            </a:r>
            <a:r>
              <a:rPr lang="tr-TR" altLang="tr-TR" sz="2400" b="1" dirty="0">
                <a:solidFill>
                  <a:srgbClr val="000066"/>
                </a:solidFill>
                <a:latin typeface="Times New Roman" pitchFamily="18" charset="0"/>
                <a:cs typeface="Times New Roman" pitchFamily="18" charset="0"/>
              </a:rPr>
              <a:t>Bunun üzerine öğretmen ile konuşmaya gittiğinde, öğretmenin kendisine </a:t>
            </a:r>
            <a:r>
              <a:rPr lang="tr-TR" altLang="tr-TR" sz="2400" b="1" dirty="0">
                <a:solidFill>
                  <a:srgbClr val="7030A0"/>
                </a:solidFill>
                <a:latin typeface="Times New Roman" pitchFamily="18" charset="0"/>
                <a:cs typeface="Times New Roman" pitchFamily="18" charset="0"/>
              </a:rPr>
              <a:t>“mutlaka almanız gerekiyor, zira ders kitaplarında hiçbir şey yok, verdiğim kitaplardan ders işleyeceğiz” </a:t>
            </a:r>
            <a:r>
              <a:rPr lang="tr-TR" altLang="tr-TR" sz="2400" b="1" dirty="0">
                <a:solidFill>
                  <a:srgbClr val="000066"/>
                </a:solidFill>
                <a:latin typeface="Times New Roman" pitchFamily="18" charset="0"/>
                <a:cs typeface="Times New Roman" pitchFamily="18" charset="0"/>
              </a:rPr>
              <a:t>diyerek zorla kitap sattığı,</a:t>
            </a:r>
          </a:p>
          <a:p>
            <a:pPr algn="just" eaLnBrk="1" hangingPunct="1">
              <a:spcBef>
                <a:spcPct val="50000"/>
              </a:spcBef>
              <a:buFontTx/>
              <a:buNone/>
            </a:pPr>
            <a:r>
              <a:rPr lang="tr-TR" altLang="tr-TR" sz="2400" b="1" dirty="0">
                <a:solidFill>
                  <a:srgbClr val="000066"/>
                </a:solidFill>
                <a:latin typeface="Times New Roman" pitchFamily="18" charset="0"/>
              </a:rPr>
              <a:t>	</a:t>
            </a:r>
            <a:r>
              <a:rPr lang="tr-TR" altLang="tr-TR" sz="2400" b="1" dirty="0">
                <a:solidFill>
                  <a:srgbClr val="000066"/>
                </a:solidFill>
                <a:latin typeface="Times New Roman" pitchFamily="18" charset="0"/>
                <a:cs typeface="Times New Roman" pitchFamily="18" charset="0"/>
              </a:rPr>
              <a:t>Öğretmen …..</a:t>
            </a:r>
            <a:r>
              <a:rPr lang="tr-TR" altLang="tr-TR" sz="2400" b="1" dirty="0">
                <a:solidFill>
                  <a:srgbClr val="000066"/>
                </a:solidFill>
                <a:latin typeface="Times New Roman" pitchFamily="18" charset="0"/>
              </a:rPr>
              <a:t>..’</a:t>
            </a:r>
            <a:r>
              <a:rPr lang="tr-TR" altLang="tr-TR" sz="2400" b="1" dirty="0" err="1">
                <a:solidFill>
                  <a:srgbClr val="000066"/>
                </a:solidFill>
                <a:latin typeface="Times New Roman" pitchFamily="18" charset="0"/>
              </a:rPr>
              <a:t>nın</a:t>
            </a:r>
            <a:r>
              <a:rPr lang="tr-TR" altLang="tr-TR" sz="2400" b="1" dirty="0">
                <a:solidFill>
                  <a:srgbClr val="000066"/>
                </a:solidFill>
                <a:latin typeface="Times New Roman" pitchFamily="18" charset="0"/>
              </a:rPr>
              <a:t>;</a:t>
            </a:r>
            <a:r>
              <a:rPr lang="tr-TR" altLang="tr-TR" sz="1800" b="1" dirty="0">
                <a:solidFill>
                  <a:srgbClr val="000066"/>
                </a:solidFill>
                <a:latin typeface="Times New Roman" pitchFamily="18" charset="0"/>
              </a:rPr>
              <a:t> </a:t>
            </a:r>
            <a:r>
              <a:rPr lang="tr-TR" altLang="tr-TR" sz="2400" b="1" dirty="0">
                <a:solidFill>
                  <a:srgbClr val="A50021"/>
                </a:solidFill>
                <a:latin typeface="Times New Roman" pitchFamily="18" charset="0"/>
                <a:cs typeface="Times New Roman" pitchFamily="18" charset="0"/>
              </a:rPr>
              <a:t>fotokopi makinesinin bozulduğunu söyleyerek 25.00 TL para istediği, geçen yıllarda olduğu gibi bu </a:t>
            </a:r>
            <a:r>
              <a:rPr lang="tr-TR" altLang="tr-TR" sz="2400" b="1" dirty="0" smtClean="0">
                <a:solidFill>
                  <a:srgbClr val="A50021"/>
                </a:solidFill>
                <a:latin typeface="Times New Roman" pitchFamily="18" charset="0"/>
                <a:cs typeface="Times New Roman" pitchFamily="18" charset="0"/>
              </a:rPr>
              <a:t>yıl da </a:t>
            </a:r>
            <a:r>
              <a:rPr lang="tr-TR" altLang="tr-TR" sz="2400" b="1" dirty="0">
                <a:solidFill>
                  <a:srgbClr val="A50021"/>
                </a:solidFill>
                <a:latin typeface="Times New Roman" pitchFamily="18" charset="0"/>
                <a:cs typeface="Times New Roman" pitchFamily="18" charset="0"/>
              </a:rPr>
              <a:t>kendilerini haraca bağlamak istediğine</a:t>
            </a:r>
            <a:r>
              <a:rPr lang="tr-TR" altLang="tr-TR" sz="2400" b="1" dirty="0">
                <a:solidFill>
                  <a:srgbClr val="000066"/>
                </a:solidFill>
                <a:latin typeface="Times New Roman" pitchFamily="18" charset="0"/>
                <a:cs typeface="Times New Roman" pitchFamily="18" charset="0"/>
              </a:rPr>
              <a:t> dair veli …….. un dilekçesinin gönderildiği,</a:t>
            </a:r>
            <a:r>
              <a:rPr lang="tr-TR" altLang="tr-TR" sz="2400" b="1" dirty="0">
                <a:solidFill>
                  <a:srgbClr val="000099"/>
                </a:solidFill>
                <a:latin typeface="Times New Roman" pitchFamily="18" charset="0"/>
                <a:cs typeface="Times New Roman" pitchFamily="18" charset="0"/>
              </a:rPr>
              <a:t> </a:t>
            </a:r>
            <a:r>
              <a:rPr lang="tr-TR" altLang="tr-TR" sz="2400" b="1" dirty="0">
                <a:solidFill>
                  <a:srgbClr val="111111"/>
                </a:solidFill>
                <a:latin typeface="Times New Roman" pitchFamily="18" charset="0"/>
                <a:cs typeface="Times New Roman" pitchFamily="18" charset="0"/>
              </a:rPr>
              <a:t>konu </a:t>
            </a:r>
            <a:r>
              <a:rPr lang="tr-TR" altLang="tr-TR" sz="2400" b="1" dirty="0">
                <a:solidFill>
                  <a:srgbClr val="111111"/>
                </a:solidFill>
                <a:latin typeface="Times New Roman" pitchFamily="18" charset="0"/>
              </a:rPr>
              <a:t>ile ilgili incelemenin yapılarak düzenlenecek raporun Müdürlüğümüze gönderilmesi isteğinden ibarettir.</a:t>
            </a:r>
            <a:endParaRPr lang="en-US" altLang="tr-TR" sz="2400" b="1" dirty="0">
              <a:solidFill>
                <a:srgbClr val="111111"/>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68313" y="765175"/>
            <a:ext cx="8280400" cy="5859463"/>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tr-TR" sz="2400" dirty="0">
                <a:latin typeface="Times New Roman" pitchFamily="18" charset="0"/>
                <a:cs typeface="Times New Roman" pitchFamily="18" charset="0"/>
              </a:rPr>
              <a:t> </a:t>
            </a:r>
            <a:r>
              <a:rPr lang="tr-TR" sz="2800" b="1" u="sng" dirty="0">
                <a:latin typeface="Times New Roman" pitchFamily="18" charset="0"/>
                <a:cs typeface="Times New Roman" pitchFamily="18" charset="0"/>
              </a:rPr>
              <a:t>YAPILAN İNCELEMELER:</a:t>
            </a:r>
            <a:r>
              <a:rPr lang="tr-TR" sz="2800" dirty="0">
                <a:latin typeface="Times New Roman" pitchFamily="18" charset="0"/>
                <a:cs typeface="Times New Roman" pitchFamily="18" charset="0"/>
              </a:rPr>
              <a:t> </a:t>
            </a:r>
            <a:r>
              <a:rPr lang="tr-TR" sz="2800" b="1" dirty="0">
                <a:solidFill>
                  <a:srgbClr val="333399"/>
                </a:solidFill>
                <a:latin typeface="Times New Roman" pitchFamily="18" charset="0"/>
                <a:cs typeface="Times New Roman" pitchFamily="18" charset="0"/>
              </a:rPr>
              <a:t>İlgili emir uyarınca yapılan incelemelerde:</a:t>
            </a:r>
          </a:p>
          <a:p>
            <a:pPr fontAlgn="auto">
              <a:spcBef>
                <a:spcPct val="50000"/>
              </a:spcBef>
              <a:spcAft>
                <a:spcPts val="0"/>
              </a:spcAft>
              <a:defRPr/>
            </a:pPr>
            <a:r>
              <a:rPr lang="tr-TR" sz="2800" b="1" dirty="0">
                <a:solidFill>
                  <a:srgbClr val="333399"/>
                </a:solidFill>
                <a:latin typeface="Times New Roman" pitchFamily="18" charset="0"/>
                <a:cs typeface="Times New Roman" pitchFamily="18" charset="0"/>
              </a:rPr>
              <a:t>        Söz konusu iddialar ile ilgili olarak, ………</a:t>
            </a:r>
            <a:r>
              <a:rPr lang="tr-TR" sz="2800" b="1" dirty="0">
                <a:solidFill>
                  <a:srgbClr val="333399"/>
                </a:solidFill>
                <a:latin typeface="Times New Roman" pitchFamily="18" charset="0"/>
                <a:cs typeface="+mn-cs"/>
              </a:rPr>
              <a:t> ismi ile</a:t>
            </a:r>
            <a:r>
              <a:rPr lang="tr-TR" sz="2800" b="1" dirty="0">
                <a:solidFill>
                  <a:srgbClr val="333399"/>
                </a:solidFill>
                <a:latin typeface="Times New Roman" pitchFamily="18" charset="0"/>
                <a:cs typeface="Times New Roman" pitchFamily="18" charset="0"/>
              </a:rPr>
              <a:t> ......... Vali</a:t>
            </a:r>
            <a:r>
              <a:rPr lang="tr-TR" sz="2800" b="1" dirty="0">
                <a:solidFill>
                  <a:srgbClr val="333399"/>
                </a:solidFill>
                <a:latin typeface="Times New Roman" pitchFamily="18" charset="0"/>
                <a:cs typeface="+mn-cs"/>
              </a:rPr>
              <a:t>liği/ Kaymakamlığı Makamına e-mail ile şikayet dilekçesinin ulaştırıldığı. O</a:t>
            </a:r>
            <a:r>
              <a:rPr lang="tr-TR" sz="2800" b="1" dirty="0">
                <a:solidFill>
                  <a:srgbClr val="333399"/>
                </a:solidFill>
                <a:latin typeface="Times New Roman" pitchFamily="18" charset="0"/>
                <a:cs typeface="Times New Roman" pitchFamily="18" charset="0"/>
              </a:rPr>
              <a:t>kuldaki veli bilgileri ve diğer kayıtları</a:t>
            </a:r>
            <a:r>
              <a:rPr lang="tr-TR" sz="2800" b="1" dirty="0">
                <a:solidFill>
                  <a:srgbClr val="333399"/>
                </a:solidFill>
                <a:latin typeface="Times New Roman" pitchFamily="18" charset="0"/>
                <a:cs typeface="+mn-cs"/>
              </a:rPr>
              <a:t>n</a:t>
            </a:r>
            <a:r>
              <a:rPr lang="tr-TR" sz="2800" b="1" dirty="0">
                <a:solidFill>
                  <a:srgbClr val="333399"/>
                </a:solidFill>
                <a:latin typeface="Times New Roman" pitchFamily="18" charset="0"/>
                <a:cs typeface="Times New Roman" pitchFamily="18" charset="0"/>
              </a:rPr>
              <a:t> incele</a:t>
            </a:r>
            <a:r>
              <a:rPr lang="tr-TR" sz="2800" b="1" dirty="0">
                <a:solidFill>
                  <a:srgbClr val="333399"/>
                </a:solidFill>
                <a:latin typeface="Times New Roman" pitchFamily="18" charset="0"/>
                <a:cs typeface="+mn-cs"/>
              </a:rPr>
              <a:t>nmesinde;</a:t>
            </a:r>
            <a:r>
              <a:rPr lang="tr-TR" sz="2800" b="1" dirty="0">
                <a:solidFill>
                  <a:srgbClr val="333399"/>
                </a:solidFill>
                <a:latin typeface="Times New Roman" pitchFamily="18" charset="0"/>
                <a:cs typeface="Times New Roman" pitchFamily="18" charset="0"/>
              </a:rPr>
              <a:t>  şikayet dilekçesinde adı soyadı yazılı olan ……… adlı bir veli</a:t>
            </a:r>
            <a:r>
              <a:rPr lang="tr-TR" sz="2800" b="1" dirty="0">
                <a:solidFill>
                  <a:srgbClr val="333399"/>
                </a:solidFill>
                <a:latin typeface="Times New Roman" pitchFamily="18" charset="0"/>
                <a:cs typeface="+mn-cs"/>
              </a:rPr>
              <a:t>ye rastlanmadığı,</a:t>
            </a:r>
            <a:r>
              <a:rPr lang="tr-TR" sz="2800" b="1" dirty="0">
                <a:solidFill>
                  <a:srgbClr val="333399"/>
                </a:solidFill>
                <a:latin typeface="Times New Roman" pitchFamily="18" charset="0"/>
                <a:cs typeface="Times New Roman" pitchFamily="18" charset="0"/>
              </a:rPr>
              <a:t> …… soyadlı bir öğrencinin </a:t>
            </a:r>
            <a:r>
              <a:rPr lang="tr-TR" sz="2800" b="1" dirty="0">
                <a:solidFill>
                  <a:srgbClr val="333399"/>
                </a:solidFill>
                <a:latin typeface="Times New Roman" pitchFamily="18" charset="0"/>
                <a:cs typeface="+mn-cs"/>
              </a:rPr>
              <a:t>de </a:t>
            </a:r>
            <a:r>
              <a:rPr lang="tr-TR" sz="2800" b="1" dirty="0">
                <a:solidFill>
                  <a:srgbClr val="333399"/>
                </a:solidFill>
                <a:latin typeface="Times New Roman" pitchFamily="18" charset="0"/>
                <a:cs typeface="Times New Roman" pitchFamily="18" charset="0"/>
              </a:rPr>
              <a:t>bu okulda ve söz konusu öğretmenin sınıfında bulunmadığı</a:t>
            </a:r>
            <a:r>
              <a:rPr lang="tr-TR" sz="2800" b="1" dirty="0">
                <a:solidFill>
                  <a:srgbClr val="333399"/>
                </a:solidFill>
                <a:latin typeface="Times New Roman" pitchFamily="18" charset="0"/>
                <a:cs typeface="+mn-cs"/>
              </a:rPr>
              <a:t> saptanmıştır.</a:t>
            </a:r>
            <a:r>
              <a:rPr lang="tr-TR" sz="2800" b="1" dirty="0">
                <a:solidFill>
                  <a:srgbClr val="333399"/>
                </a:solidFill>
                <a:latin typeface="Times New Roman" pitchFamily="18" charset="0"/>
                <a:cs typeface="Times New Roman" pitchFamily="18" charset="0"/>
              </a:rPr>
              <a:t> (Ek:1, 2/ 2-4</a:t>
            </a:r>
            <a:r>
              <a:rPr lang="tr-TR" sz="2800" b="1" dirty="0">
                <a:solidFill>
                  <a:srgbClr val="333399"/>
                </a:solidFill>
                <a:latin typeface="Times New Roman" pitchFamily="18" charset="0"/>
                <a:cs typeface="+mn-cs"/>
              </a:rPr>
              <a:t>)</a:t>
            </a:r>
          </a:p>
          <a:p>
            <a:pPr fontAlgn="auto">
              <a:spcBef>
                <a:spcPct val="50000"/>
              </a:spcBef>
              <a:spcAft>
                <a:spcPts val="0"/>
              </a:spcAft>
              <a:defRPr/>
            </a:pPr>
            <a:endParaRPr lang="tr-TR" sz="2800" b="1" dirty="0">
              <a:solidFill>
                <a:srgbClr val="333399"/>
              </a:solidFill>
              <a:latin typeface="Times New Roman" pitchFamily="18" charset="0"/>
              <a:cs typeface="+mn-cs"/>
            </a:endParaRPr>
          </a:p>
          <a:p>
            <a:pPr fontAlgn="auto">
              <a:spcBef>
                <a:spcPct val="50000"/>
              </a:spcBef>
              <a:spcAft>
                <a:spcPts val="0"/>
              </a:spcAft>
              <a:defRPr/>
            </a:pPr>
            <a:endParaRPr lang="en-US" sz="2800" b="1" dirty="0">
              <a:solidFill>
                <a:srgbClr val="333399"/>
              </a:solidFill>
              <a:effectLst>
                <a:outerShdw blurRad="38100" dist="38100" dir="2700000" algn="tl">
                  <a:srgbClr val="000000"/>
                </a:outerShdw>
              </a:effectLst>
              <a:latin typeface="Times New Roman" pitchFamily="18" charset="0"/>
              <a:cs typeface="+mn-cs"/>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323850" y="549275"/>
            <a:ext cx="8569325" cy="5643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sz="2800" dirty="0">
                <a:solidFill>
                  <a:schemeClr val="bg2"/>
                </a:solidFill>
                <a:latin typeface="Times New Roman" pitchFamily="18" charset="0"/>
                <a:cs typeface="Times New Roman" pitchFamily="18" charset="0"/>
              </a:rPr>
              <a:t>	</a:t>
            </a:r>
            <a:r>
              <a:rPr lang="tr-TR" altLang="tr-TR" sz="2800" b="1" dirty="0">
                <a:solidFill>
                  <a:srgbClr val="0000FF"/>
                </a:solidFill>
                <a:latin typeface="Times New Roman" pitchFamily="18" charset="0"/>
                <a:cs typeface="Times New Roman" pitchFamily="18" charset="0"/>
              </a:rPr>
              <a:t>Tanık olarak  ifadesine baş vurulan veli …......;</a:t>
            </a:r>
            <a:r>
              <a:rPr lang="tr-TR" altLang="tr-TR" sz="2800" b="1" dirty="0">
                <a:solidFill>
                  <a:srgbClr val="333399"/>
                </a:solidFill>
                <a:latin typeface="Times New Roman" pitchFamily="18" charset="0"/>
                <a:cs typeface="Times New Roman" pitchFamily="18" charset="0"/>
              </a:rPr>
              <a:t> öğret</a:t>
            </a:r>
            <a:r>
              <a:rPr lang="tr-TR" altLang="tr-TR" sz="2800" b="1" dirty="0">
                <a:solidFill>
                  <a:srgbClr val="333399"/>
                </a:solidFill>
                <a:latin typeface="Times New Roman" pitchFamily="18" charset="0"/>
              </a:rPr>
              <a:t>m</a:t>
            </a:r>
            <a:r>
              <a:rPr lang="tr-TR" altLang="tr-TR" sz="2800" b="1" dirty="0">
                <a:solidFill>
                  <a:srgbClr val="333399"/>
                </a:solidFill>
                <a:latin typeface="Times New Roman" pitchFamily="18" charset="0"/>
                <a:cs typeface="Times New Roman" pitchFamily="18" charset="0"/>
              </a:rPr>
              <a:t>en ….….de kendi çocuğunun da okuduğunu, söz konusu öğretmenin, hiçbir zaman kendilerinden herhangi bir şekilde para istemediğini,</a:t>
            </a:r>
            <a:r>
              <a:rPr lang="tr-TR" altLang="tr-TR" sz="2800" b="1" dirty="0">
                <a:solidFill>
                  <a:srgbClr val="333399"/>
                </a:solidFill>
                <a:latin typeface="Times New Roman" pitchFamily="18" charset="0"/>
              </a:rPr>
              <a:t> </a:t>
            </a:r>
            <a:r>
              <a:rPr lang="tr-TR" altLang="tr-TR" sz="2800" b="1" dirty="0">
                <a:solidFill>
                  <a:srgbClr val="333399"/>
                </a:solidFill>
                <a:latin typeface="Times New Roman" pitchFamily="18" charset="0"/>
                <a:cs typeface="Times New Roman" pitchFamily="18" charset="0"/>
              </a:rPr>
              <a:t>bahsedilen yardımcı kitabı ise kendi istekleri üzerine, </a:t>
            </a:r>
            <a:r>
              <a:rPr lang="tr-TR" altLang="tr-TR" sz="2800" b="1" dirty="0">
                <a:solidFill>
                  <a:srgbClr val="0000FF"/>
                </a:solidFill>
                <a:latin typeface="Times New Roman" pitchFamily="18" charset="0"/>
                <a:cs typeface="Times New Roman" pitchFamily="18" charset="0"/>
              </a:rPr>
              <a:t>sınıf annesi</a:t>
            </a:r>
            <a:r>
              <a:rPr lang="tr-TR" altLang="tr-TR" sz="2800" b="1" dirty="0">
                <a:solidFill>
                  <a:srgbClr val="333399"/>
                </a:solidFill>
                <a:latin typeface="Times New Roman" pitchFamily="18" charset="0"/>
                <a:cs typeface="Times New Roman" pitchFamily="18" charset="0"/>
              </a:rPr>
              <a:t> ile birlikte aldıklarını, öğretmenin parasal işlere karışmadığını, ‘ders kitaplarında bir şey yok, mutlaka b</a:t>
            </a:r>
            <a:r>
              <a:rPr lang="tr-TR" altLang="tr-TR" sz="2800" b="1" dirty="0">
                <a:solidFill>
                  <a:srgbClr val="333399"/>
                </a:solidFill>
                <a:latin typeface="Times New Roman" pitchFamily="18" charset="0"/>
              </a:rPr>
              <a:t>u</a:t>
            </a:r>
            <a:r>
              <a:rPr lang="tr-TR" altLang="tr-TR" sz="2800" b="1" dirty="0">
                <a:solidFill>
                  <a:srgbClr val="333399"/>
                </a:solidFill>
                <a:latin typeface="Times New Roman" pitchFamily="18" charset="0"/>
                <a:cs typeface="Times New Roman" pitchFamily="18" charset="0"/>
              </a:rPr>
              <a:t> kitabı alın’ diye bir şey söylemediğini, böyle bir şey de yapamayacağını, okula bir fotokopi makinesi alındığını, aile birliğinin yine </a:t>
            </a:r>
            <a:r>
              <a:rPr lang="tr-TR" altLang="tr-TR" sz="2800" b="1" dirty="0">
                <a:solidFill>
                  <a:srgbClr val="0000FF"/>
                </a:solidFill>
                <a:latin typeface="Times New Roman" pitchFamily="18" charset="0"/>
                <a:cs typeface="Times New Roman" pitchFamily="18" charset="0"/>
              </a:rPr>
              <a:t>sınıf annesi</a:t>
            </a:r>
            <a:r>
              <a:rPr lang="tr-TR" altLang="tr-TR" sz="2800" b="1" dirty="0">
                <a:solidFill>
                  <a:srgbClr val="333399"/>
                </a:solidFill>
                <a:latin typeface="Times New Roman" pitchFamily="18" charset="0"/>
                <a:cs typeface="Times New Roman" pitchFamily="18" charset="0"/>
              </a:rPr>
              <a:t> aracılığı ile kendilerinden 25.00 TL. istediğini,  kendisinin bu parayı isteyerek verdiğini, öğretmenden memnun olduklarını” belirttiği, (Ek: 5)</a:t>
            </a:r>
            <a:endParaRPr lang="en-US" altLang="tr-TR" sz="2400" b="1" dirty="0">
              <a:solidFill>
                <a:srgbClr val="333399"/>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79388" y="671513"/>
            <a:ext cx="8686800" cy="618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sz="2400" b="1" dirty="0">
                <a:solidFill>
                  <a:schemeClr val="bg2"/>
                </a:solidFill>
                <a:latin typeface="Times New Roman" pitchFamily="18" charset="0"/>
                <a:cs typeface="Times New Roman" pitchFamily="18" charset="0"/>
              </a:rPr>
              <a:t>	</a:t>
            </a:r>
            <a:r>
              <a:rPr lang="tr-TR" altLang="tr-TR" sz="2400" b="1" dirty="0">
                <a:solidFill>
                  <a:srgbClr val="0000FF"/>
                </a:solidFill>
                <a:latin typeface="Times New Roman" pitchFamily="18" charset="0"/>
                <a:cs typeface="Times New Roman" pitchFamily="18" charset="0"/>
              </a:rPr>
              <a:t>Okul Müdürü …......</a:t>
            </a:r>
            <a:r>
              <a:rPr lang="tr-TR" altLang="tr-TR" sz="2400" b="1" dirty="0" err="1">
                <a:solidFill>
                  <a:srgbClr val="0000FF"/>
                </a:solidFill>
                <a:latin typeface="Times New Roman" pitchFamily="18" charset="0"/>
                <a:cs typeface="Times New Roman" pitchFamily="18" charset="0"/>
              </a:rPr>
              <a:t>nın</a:t>
            </a:r>
            <a:r>
              <a:rPr lang="tr-TR" altLang="tr-TR" sz="2400" b="1" dirty="0">
                <a:solidFill>
                  <a:srgbClr val="0000FF"/>
                </a:solidFill>
                <a:latin typeface="Times New Roman" pitchFamily="18" charset="0"/>
                <a:cs typeface="Times New Roman" pitchFamily="18" charset="0"/>
              </a:rPr>
              <a:t>, ifadesinde özetle:</a:t>
            </a:r>
            <a:r>
              <a:rPr lang="tr-TR" altLang="tr-TR" sz="2400" b="1" dirty="0">
                <a:solidFill>
                  <a:srgbClr val="333399"/>
                </a:solidFill>
                <a:latin typeface="Times New Roman" pitchFamily="18" charset="0"/>
                <a:cs typeface="Times New Roman" pitchFamily="18" charset="0"/>
              </a:rPr>
              <a:t> öğretmenler kurulunda, okulda kesinlikle kitap, dergi gibi şeylerin satılmayacağı ve öğretmenlerin de buna aracı olmayacakları doğrultusunda kararlar aldıklarını, başta …..... olmak üzere diğer öğretmenlerin de bu karara uyduklarını, öğretmenle ilgili olarak kendisine bu konuda bir şikayet gelmediğini, öğretmen ….….</a:t>
            </a:r>
            <a:r>
              <a:rPr lang="tr-TR" altLang="tr-TR" sz="2400" b="1" dirty="0" err="1">
                <a:solidFill>
                  <a:srgbClr val="333399"/>
                </a:solidFill>
                <a:latin typeface="Times New Roman" pitchFamily="18" charset="0"/>
                <a:cs typeface="Times New Roman" pitchFamily="18" charset="0"/>
              </a:rPr>
              <a:t>nin</a:t>
            </a:r>
            <a:r>
              <a:rPr lang="tr-TR" altLang="tr-TR" sz="2400" b="1" dirty="0">
                <a:solidFill>
                  <a:srgbClr val="333399"/>
                </a:solidFill>
                <a:latin typeface="Times New Roman" pitchFamily="18" charset="0"/>
                <a:cs typeface="Times New Roman" pitchFamily="18" charset="0"/>
              </a:rPr>
              <a:t> kesinlikle öğrencisine zorlama yapacak birisi olmadığını, ayrıca aile birliği tarafından okula bir fotokopi makinesi alındığını, gönüllü olarak da velilerden 25.00 er TL. bağış istendiğini, bu bağışı da ancak öğrencilerin yüzde yetmiş kadarının verdiğini, bu konuda ne öğretmen …...</a:t>
            </a:r>
            <a:r>
              <a:rPr lang="tr-TR" altLang="tr-TR" sz="2400" b="1" dirty="0" err="1">
                <a:solidFill>
                  <a:srgbClr val="333399"/>
                </a:solidFill>
                <a:latin typeface="Times New Roman" pitchFamily="18" charset="0"/>
                <a:cs typeface="Times New Roman" pitchFamily="18" charset="0"/>
              </a:rPr>
              <a:t>nin</a:t>
            </a:r>
            <a:r>
              <a:rPr lang="tr-TR" altLang="tr-TR" sz="2400" b="1" dirty="0">
                <a:solidFill>
                  <a:srgbClr val="333399"/>
                </a:solidFill>
                <a:latin typeface="Times New Roman" pitchFamily="18" charset="0"/>
                <a:cs typeface="Times New Roman" pitchFamily="18" charset="0"/>
              </a:rPr>
              <a:t> ne de bir başkasının dayatması olmadığını, söz konusu öğretmenin dürüst, özverili ve çalışkan bir öğretmen olduğunu, ayrıca fotokopi makinesinin alınması işlemi ile ilgili belgelerin de mevcut olduğunu ve sunacağını” belirttiği, (Ek: 8, 9/ 2-6)</a:t>
            </a:r>
          </a:p>
          <a:p>
            <a:pPr eaLnBrk="1" hangingPunct="1">
              <a:spcBef>
                <a:spcPct val="50000"/>
              </a:spcBef>
              <a:buFontTx/>
              <a:buNone/>
            </a:pPr>
            <a:endParaRPr lang="en-US" altLang="tr-TR" sz="2400" b="1" dirty="0">
              <a:solidFill>
                <a:srgbClr val="333399"/>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79388" y="0"/>
            <a:ext cx="8964612" cy="707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sz="2000" b="1" dirty="0">
                <a:latin typeface="Times New Roman" pitchFamily="18" charset="0"/>
              </a:rPr>
              <a:t>             </a:t>
            </a:r>
            <a:r>
              <a:rPr lang="tr-TR" altLang="tr-TR" sz="2800" b="1" u="sng" dirty="0">
                <a:solidFill>
                  <a:srgbClr val="7030A0"/>
                </a:solidFill>
                <a:latin typeface="Times New Roman" pitchFamily="18" charset="0"/>
                <a:cs typeface="Times New Roman" pitchFamily="18" charset="0"/>
              </a:rPr>
              <a:t>SONUÇ, KANAAT VE TEKLİFLER</a:t>
            </a:r>
            <a:r>
              <a:rPr lang="tr-TR" altLang="tr-TR" sz="2400" b="1" dirty="0">
                <a:solidFill>
                  <a:schemeClr val="bg2"/>
                </a:solidFill>
                <a:latin typeface="Times New Roman" pitchFamily="18" charset="0"/>
                <a:cs typeface="Times New Roman" pitchFamily="18" charset="0"/>
              </a:rPr>
              <a:t>: </a:t>
            </a:r>
            <a:r>
              <a:rPr lang="tr-TR" altLang="tr-TR" sz="2000" b="1" dirty="0">
                <a:solidFill>
                  <a:srgbClr val="041C82"/>
                </a:solidFill>
                <a:latin typeface="Times New Roman" pitchFamily="18" charset="0"/>
                <a:cs typeface="Times New Roman" pitchFamily="18" charset="0"/>
              </a:rPr>
              <a:t>İlgi inceleme </a:t>
            </a:r>
            <a:r>
              <a:rPr lang="tr-TR" altLang="tr-TR" sz="2300" b="1" dirty="0">
                <a:solidFill>
                  <a:srgbClr val="041C82"/>
                </a:solidFill>
                <a:latin typeface="Times New Roman" pitchFamily="18" charset="0"/>
                <a:cs typeface="Times New Roman" pitchFamily="18" charset="0"/>
              </a:rPr>
              <a:t>emri uyarınca, ilimiz </a:t>
            </a:r>
            <a:r>
              <a:rPr lang="tr-TR" altLang="tr-TR" sz="2300" b="1" dirty="0" smtClean="0">
                <a:solidFill>
                  <a:srgbClr val="041C82"/>
                </a:solidFill>
                <a:latin typeface="Times New Roman" pitchFamily="18" charset="0"/>
                <a:cs typeface="Times New Roman" pitchFamily="18" charset="0"/>
              </a:rPr>
              <a:t>Arsuz İlçesi </a:t>
            </a:r>
            <a:r>
              <a:rPr lang="tr-TR" altLang="tr-TR" sz="2300" b="1" dirty="0">
                <a:solidFill>
                  <a:srgbClr val="041C82"/>
                </a:solidFill>
                <a:latin typeface="Times New Roman" pitchFamily="18" charset="0"/>
                <a:cs typeface="Times New Roman" pitchFamily="18" charset="0"/>
              </a:rPr>
              <a:t>…….. </a:t>
            </a:r>
            <a:r>
              <a:rPr lang="tr-TR" altLang="tr-TR" sz="2300" b="1" dirty="0">
                <a:solidFill>
                  <a:srgbClr val="003399"/>
                </a:solidFill>
                <a:latin typeface="Times New Roman" pitchFamily="18" charset="0"/>
                <a:cs typeface="Times New Roman" pitchFamily="18" charset="0"/>
              </a:rPr>
              <a:t>İlkokulu …. sınıfı öğretmeni ……... ile ilgili yapılan inceleme sonucunda: öğretmen ….....’</a:t>
            </a:r>
            <a:r>
              <a:rPr lang="tr-TR" altLang="tr-TR" sz="2300" b="1" dirty="0" err="1">
                <a:solidFill>
                  <a:srgbClr val="003399"/>
                </a:solidFill>
                <a:latin typeface="Times New Roman" pitchFamily="18" charset="0"/>
                <a:cs typeface="Times New Roman" pitchFamily="18" charset="0"/>
              </a:rPr>
              <a:t>nin</a:t>
            </a:r>
            <a:r>
              <a:rPr lang="tr-TR" altLang="tr-TR" sz="2300" b="1" dirty="0">
                <a:solidFill>
                  <a:srgbClr val="003399"/>
                </a:solidFill>
                <a:latin typeface="Times New Roman" pitchFamily="18" charset="0"/>
                <a:cs typeface="Times New Roman" pitchFamily="18" charset="0"/>
              </a:rPr>
              <a:t> çocuklara zorunlu olarak yardımcı kitap verdiği, parasını da kendi belirlediği tarihe kadar getirmelerini istediği, çocuklara geçen gün yine</a:t>
            </a:r>
            <a:r>
              <a:rPr lang="tr-TR" altLang="tr-TR" sz="2300" b="1" dirty="0">
                <a:solidFill>
                  <a:schemeClr val="hlink"/>
                </a:solidFill>
                <a:latin typeface="Times New Roman" pitchFamily="18" charset="0"/>
                <a:cs typeface="Times New Roman" pitchFamily="18" charset="0"/>
              </a:rPr>
              <a:t> </a:t>
            </a:r>
            <a:r>
              <a:rPr lang="tr-TR" altLang="tr-TR" sz="2300" b="1" dirty="0">
                <a:solidFill>
                  <a:srgbClr val="0000FF"/>
                </a:solidFill>
                <a:latin typeface="Times New Roman" pitchFamily="18" charset="0"/>
                <a:cs typeface="Times New Roman" pitchFamily="18" charset="0"/>
              </a:rPr>
              <a:t>‘….Kaynağı’</a:t>
            </a:r>
            <a:r>
              <a:rPr lang="tr-TR" altLang="tr-TR" sz="2300" b="1" dirty="0">
                <a:solidFill>
                  <a:schemeClr val="hlink"/>
                </a:solidFill>
                <a:latin typeface="Times New Roman" pitchFamily="18" charset="0"/>
                <a:cs typeface="Times New Roman" pitchFamily="18" charset="0"/>
              </a:rPr>
              <a:t> </a:t>
            </a:r>
            <a:r>
              <a:rPr lang="tr-TR" altLang="tr-TR" sz="2300" b="1" dirty="0">
                <a:solidFill>
                  <a:srgbClr val="003399"/>
                </a:solidFill>
                <a:latin typeface="Times New Roman" pitchFamily="18" charset="0"/>
                <a:cs typeface="Times New Roman" pitchFamily="18" charset="0"/>
              </a:rPr>
              <a:t>adlı bir kitap verdiği, hafta sonuna kadar da mutlaka 16.50 TL </a:t>
            </a:r>
            <a:r>
              <a:rPr lang="tr-TR" altLang="tr-TR" sz="2300" b="1" dirty="0" err="1">
                <a:solidFill>
                  <a:srgbClr val="003399"/>
                </a:solidFill>
                <a:latin typeface="Times New Roman" pitchFamily="18" charset="0"/>
                <a:cs typeface="Times New Roman" pitchFamily="18" charset="0"/>
              </a:rPr>
              <a:t>yi</a:t>
            </a:r>
            <a:r>
              <a:rPr lang="tr-TR" altLang="tr-TR" sz="2300" b="1" dirty="0">
                <a:solidFill>
                  <a:srgbClr val="003399"/>
                </a:solidFill>
                <a:latin typeface="Times New Roman" pitchFamily="18" charset="0"/>
                <a:cs typeface="Times New Roman" pitchFamily="18" charset="0"/>
              </a:rPr>
              <a:t> getirmelerini söylediği </a:t>
            </a:r>
            <a:r>
              <a:rPr lang="tr-TR" altLang="tr-TR" sz="2300" b="1" dirty="0">
                <a:solidFill>
                  <a:srgbClr val="041C82"/>
                </a:solidFill>
                <a:latin typeface="Times New Roman" pitchFamily="18" charset="0"/>
                <a:cs typeface="Times New Roman" pitchFamily="18" charset="0"/>
              </a:rPr>
              <a:t>iddialarına ilişkin örnekleme yöntemi ile ifadelerine başvurulan, başta aile birliği sınıf temsilcisi ve diğer velilerden, x. T, y. P, a. P., b. F ve c. G,  benzer ifadelerinde; söz konusu yardımcı kitabı kendi istekleri üzerine, sınıf annesinin organizasyonu ile sağladıklarını, burada sınıf öğretmeni ....’</a:t>
            </a:r>
            <a:r>
              <a:rPr lang="tr-TR" altLang="tr-TR" sz="2300" b="1" dirty="0" err="1">
                <a:solidFill>
                  <a:srgbClr val="041C82"/>
                </a:solidFill>
                <a:latin typeface="Times New Roman" pitchFamily="18" charset="0"/>
                <a:cs typeface="Times New Roman" pitchFamily="18" charset="0"/>
              </a:rPr>
              <a:t>nin</a:t>
            </a:r>
            <a:r>
              <a:rPr lang="tr-TR" altLang="tr-TR" sz="2300" b="1" dirty="0">
                <a:solidFill>
                  <a:srgbClr val="041C82"/>
                </a:solidFill>
                <a:latin typeface="Times New Roman" pitchFamily="18" charset="0"/>
                <a:cs typeface="Times New Roman" pitchFamily="18" charset="0"/>
              </a:rPr>
              <a:t> bir dayatması olmadığı gibi, parasal işlere de hiçbir zaman karışmadığını belirtmektedirler. </a:t>
            </a:r>
          </a:p>
          <a:p>
            <a:pPr algn="just" eaLnBrk="1" hangingPunct="1">
              <a:spcBef>
                <a:spcPct val="50000"/>
              </a:spcBef>
              <a:buFontTx/>
              <a:buNone/>
            </a:pPr>
            <a:r>
              <a:rPr lang="tr-TR" altLang="tr-TR" sz="2300" b="1" dirty="0">
                <a:solidFill>
                  <a:srgbClr val="041C82"/>
                </a:solidFill>
                <a:latin typeface="Times New Roman" pitchFamily="18" charset="0"/>
                <a:cs typeface="Times New Roman" pitchFamily="18" charset="0"/>
              </a:rPr>
              <a:t>Okul Müdürü ... ’</a:t>
            </a:r>
            <a:r>
              <a:rPr lang="tr-TR" altLang="tr-TR" sz="2300" b="1" dirty="0" err="1">
                <a:solidFill>
                  <a:srgbClr val="041C82"/>
                </a:solidFill>
                <a:latin typeface="Times New Roman" pitchFamily="18" charset="0"/>
                <a:cs typeface="Times New Roman" pitchFamily="18" charset="0"/>
              </a:rPr>
              <a:t>nin</a:t>
            </a:r>
            <a:r>
              <a:rPr lang="tr-TR" altLang="tr-TR" sz="2300" b="1" dirty="0">
                <a:solidFill>
                  <a:srgbClr val="041C82"/>
                </a:solidFill>
                <a:latin typeface="Times New Roman" pitchFamily="18" charset="0"/>
                <a:cs typeface="Times New Roman" pitchFamily="18" charset="0"/>
              </a:rPr>
              <a:t> de, okulda kesinlikle öğretmenlerin kitap, dergi gibi şeylerin sağlanmasına karışmayacakları yönünde karar aldıklarını, diğer öğretmenler gibi, ..... ’</a:t>
            </a:r>
            <a:r>
              <a:rPr lang="tr-TR" altLang="tr-TR" sz="2300" b="1" dirty="0" err="1">
                <a:solidFill>
                  <a:srgbClr val="041C82"/>
                </a:solidFill>
                <a:latin typeface="Times New Roman" pitchFamily="18" charset="0"/>
                <a:cs typeface="Times New Roman" pitchFamily="18" charset="0"/>
              </a:rPr>
              <a:t>nin</a:t>
            </a:r>
            <a:r>
              <a:rPr lang="tr-TR" altLang="tr-TR" sz="2300" b="1" dirty="0">
                <a:solidFill>
                  <a:srgbClr val="041C82"/>
                </a:solidFill>
                <a:latin typeface="Times New Roman" pitchFamily="18" charset="0"/>
                <a:cs typeface="Times New Roman" pitchFamily="18" charset="0"/>
              </a:rPr>
              <a:t> de bu karara uyduğunu, kesinlikle böyle parasal işlere katılmadığını belirterek, sınıf velilerinin söylediklerini doğruladığı görülmekte, böylece öğretmen hakkındaki iddianın sübuta </a:t>
            </a:r>
            <a:r>
              <a:rPr lang="tr-TR" altLang="tr-TR" sz="2300" b="1" dirty="0">
                <a:solidFill>
                  <a:srgbClr val="FF0000"/>
                </a:solidFill>
                <a:latin typeface="Times New Roman" pitchFamily="18" charset="0"/>
                <a:cs typeface="Times New Roman" pitchFamily="18" charset="0"/>
              </a:rPr>
              <a:t>ermediği anlaşılmaktadır</a:t>
            </a:r>
            <a:r>
              <a:rPr lang="tr-TR" altLang="tr-TR" sz="2300" b="1" dirty="0">
                <a:solidFill>
                  <a:srgbClr val="041C82"/>
                </a:solidFill>
                <a:latin typeface="Times New Roman" pitchFamily="18" charset="0"/>
                <a:cs typeface="Times New Roman" pitchFamily="18" charset="0"/>
              </a:rPr>
              <a:t>.</a:t>
            </a:r>
            <a:endParaRPr lang="en-US" altLang="tr-TR" sz="2300" b="1" dirty="0">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79388" y="188913"/>
            <a:ext cx="8785225" cy="6748462"/>
          </a:xfrm>
          <a:prstGeom prst="rect">
            <a:avLst/>
          </a:prstGeom>
          <a:noFill/>
          <a:ln w="9525">
            <a:solidFill>
              <a:schemeClr val="bg2"/>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sz="2000" dirty="0">
                <a:latin typeface="Times New Roman" pitchFamily="18" charset="0"/>
                <a:cs typeface="Times New Roman" pitchFamily="18" charset="0"/>
              </a:rPr>
              <a:t> </a:t>
            </a:r>
            <a:r>
              <a:rPr lang="tr-TR" altLang="tr-TR" sz="2300" dirty="0">
                <a:latin typeface="Times New Roman" pitchFamily="18" charset="0"/>
              </a:rPr>
              <a:t>-</a:t>
            </a:r>
            <a:r>
              <a:rPr lang="tr-TR" altLang="tr-TR" sz="2300" dirty="0">
                <a:solidFill>
                  <a:schemeClr val="bg2"/>
                </a:solidFill>
                <a:latin typeface="Times New Roman" pitchFamily="18" charset="0"/>
              </a:rPr>
              <a:t>-</a:t>
            </a:r>
            <a:r>
              <a:rPr lang="tr-TR" altLang="tr-TR" sz="2300" b="1" dirty="0">
                <a:solidFill>
                  <a:srgbClr val="041C82"/>
                </a:solidFill>
                <a:latin typeface="Times New Roman" pitchFamily="18" charset="0"/>
                <a:cs typeface="Times New Roman" pitchFamily="18" charset="0"/>
              </a:rPr>
              <a:t>Öğretmen ….. ’</a:t>
            </a:r>
            <a:r>
              <a:rPr lang="tr-TR" altLang="tr-TR" sz="2300" b="1" dirty="0" err="1">
                <a:solidFill>
                  <a:srgbClr val="041C82"/>
                </a:solidFill>
                <a:latin typeface="Times New Roman" pitchFamily="18" charset="0"/>
                <a:cs typeface="Times New Roman" pitchFamily="18" charset="0"/>
              </a:rPr>
              <a:t>nin</a:t>
            </a:r>
            <a:r>
              <a:rPr lang="tr-TR" altLang="tr-TR" sz="2300" b="1" dirty="0">
                <a:solidFill>
                  <a:srgbClr val="041C82"/>
                </a:solidFill>
                <a:latin typeface="Times New Roman" pitchFamily="18" charset="0"/>
                <a:cs typeface="Times New Roman" pitchFamily="18" charset="0"/>
              </a:rPr>
              <a:t> fotokopi makinesinin bozulduğunu söyleyerek 25.00 TL. para istediği, geçen yıllarda olduğu gibi bu yılda kendilerini haraca bağlamak istediği iddiası ile ilgili olarak, ifadesine başvurulan velilerden …,…,….,….  benzer ifadelerinde: okula bir fotokopi makinesi alındığını, burada da aile birliğinin, yine sınıf annesi aracılığı ile kendilerinden, 25.00 er TL. istediğini, kendilerinin bu parayı isteyerek verdiklerini, bazılarının da vermediğini, sınıf öğretmeni ....‘</a:t>
            </a:r>
            <a:r>
              <a:rPr lang="tr-TR" altLang="tr-TR" sz="2300" b="1" dirty="0" err="1">
                <a:solidFill>
                  <a:srgbClr val="041C82"/>
                </a:solidFill>
                <a:latin typeface="Times New Roman" pitchFamily="18" charset="0"/>
                <a:cs typeface="Times New Roman" pitchFamily="18" charset="0"/>
              </a:rPr>
              <a:t>nin</a:t>
            </a:r>
            <a:r>
              <a:rPr lang="tr-TR" altLang="tr-TR" sz="2300" b="1" dirty="0">
                <a:solidFill>
                  <a:srgbClr val="041C82"/>
                </a:solidFill>
                <a:latin typeface="Times New Roman" pitchFamily="18" charset="0"/>
              </a:rPr>
              <a:t> </a:t>
            </a:r>
            <a:r>
              <a:rPr lang="tr-TR" altLang="tr-TR" sz="2300" b="1" dirty="0">
                <a:solidFill>
                  <a:srgbClr val="041C82"/>
                </a:solidFill>
                <a:latin typeface="Times New Roman" pitchFamily="18" charset="0"/>
                <a:cs typeface="Times New Roman" pitchFamily="18" charset="0"/>
              </a:rPr>
              <a:t>buna kesinlikle karışmadığını belirtirlerken, </a:t>
            </a:r>
          </a:p>
          <a:p>
            <a:pPr algn="just" eaLnBrk="1" hangingPunct="1">
              <a:spcBef>
                <a:spcPct val="50000"/>
              </a:spcBef>
              <a:buFontTx/>
              <a:buNone/>
            </a:pPr>
            <a:r>
              <a:rPr lang="tr-TR" altLang="tr-TR" sz="2300" b="1" dirty="0">
                <a:solidFill>
                  <a:srgbClr val="041C82"/>
                </a:solidFill>
                <a:latin typeface="Times New Roman" pitchFamily="18" charset="0"/>
                <a:cs typeface="Times New Roman" pitchFamily="18" charset="0"/>
              </a:rPr>
              <a:t>Okul müdürü ....... </a:t>
            </a:r>
            <a:r>
              <a:rPr lang="tr-TR" altLang="tr-TR" sz="2300" b="1" dirty="0" err="1">
                <a:solidFill>
                  <a:srgbClr val="041C82"/>
                </a:solidFill>
                <a:latin typeface="Times New Roman" pitchFamily="18" charset="0"/>
                <a:cs typeface="Times New Roman" pitchFamily="18" charset="0"/>
              </a:rPr>
              <a:t>nin</a:t>
            </a:r>
            <a:r>
              <a:rPr lang="tr-TR" altLang="tr-TR" sz="2300" b="1" dirty="0">
                <a:solidFill>
                  <a:srgbClr val="041C82"/>
                </a:solidFill>
                <a:latin typeface="Times New Roman" pitchFamily="18" charset="0"/>
                <a:cs typeface="Times New Roman" pitchFamily="18" charset="0"/>
              </a:rPr>
              <a:t>; Okul aile birliğinin okula bir fotokopi makinesi alması yönünde karar aldığını, bunun için, öğrencilerden bağış niteliğinde, 25.00 er TL. para istendiğini, gönüllülük esasına göre öğrenci velilerin</a:t>
            </a:r>
            <a:r>
              <a:rPr lang="tr-TR" altLang="tr-TR" sz="2300" b="1" dirty="0">
                <a:solidFill>
                  <a:srgbClr val="041C82"/>
                </a:solidFill>
                <a:latin typeface="Times New Roman" pitchFamily="18" charset="0"/>
              </a:rPr>
              <a:t>den</a:t>
            </a:r>
            <a:r>
              <a:rPr lang="tr-TR" altLang="tr-TR" sz="2300" b="1" dirty="0">
                <a:solidFill>
                  <a:srgbClr val="041C82"/>
                </a:solidFill>
                <a:latin typeface="Times New Roman" pitchFamily="18" charset="0"/>
                <a:cs typeface="Times New Roman" pitchFamily="18" charset="0"/>
              </a:rPr>
              <a:t> bağış alındığını, söz konusu öğretmenin bu  parasal işlere hiçbir zaman </a:t>
            </a:r>
            <a:r>
              <a:rPr lang="tr-TR" altLang="tr-TR" sz="2300" b="1" dirty="0">
                <a:solidFill>
                  <a:srgbClr val="041C82"/>
                </a:solidFill>
                <a:latin typeface="Times New Roman" pitchFamily="18" charset="0"/>
              </a:rPr>
              <a:t>karışmadığını</a:t>
            </a:r>
            <a:r>
              <a:rPr lang="tr-TR" altLang="tr-TR" sz="2300" b="1" dirty="0">
                <a:solidFill>
                  <a:srgbClr val="041C82"/>
                </a:solidFill>
                <a:latin typeface="Times New Roman" pitchFamily="18" charset="0"/>
                <a:cs typeface="Times New Roman" pitchFamily="18" charset="0"/>
              </a:rPr>
              <a:t>, tamamen aile birliği </a:t>
            </a:r>
            <a:r>
              <a:rPr lang="tr-TR" altLang="tr-TR" sz="2300" b="1" dirty="0">
                <a:solidFill>
                  <a:srgbClr val="041C82"/>
                </a:solidFill>
                <a:latin typeface="Times New Roman" pitchFamily="18" charset="0"/>
              </a:rPr>
              <a:t>aracılığı</a:t>
            </a:r>
            <a:r>
              <a:rPr lang="tr-TR" altLang="tr-TR" sz="2300" b="1" dirty="0">
                <a:solidFill>
                  <a:srgbClr val="041C82"/>
                </a:solidFill>
                <a:latin typeface="Times New Roman" pitchFamily="18" charset="0"/>
                <a:cs typeface="Times New Roman" pitchFamily="18" charset="0"/>
              </a:rPr>
              <a:t> ile bu bağışların alındığını belirterek, öğrenci velilerinin söylediklerini doğruladığı görüldüğünden, öğretmen hakkındaki bu iddianın da </a:t>
            </a:r>
            <a:r>
              <a:rPr lang="tr-TR" altLang="tr-TR" sz="2300" b="1" dirty="0">
                <a:solidFill>
                  <a:srgbClr val="FF0000"/>
                </a:solidFill>
                <a:latin typeface="Times New Roman" pitchFamily="18" charset="0"/>
                <a:cs typeface="Times New Roman" pitchFamily="18" charset="0"/>
              </a:rPr>
              <a:t>sübuta ermediği kanaati oluşmaktadır</a:t>
            </a:r>
            <a:r>
              <a:rPr lang="tr-TR" altLang="tr-TR" sz="2300" b="1" dirty="0">
                <a:solidFill>
                  <a:srgbClr val="041C82"/>
                </a:solidFill>
                <a:latin typeface="Times New Roman" pitchFamily="18" charset="0"/>
                <a:cs typeface="Times New Roman" pitchFamily="18" charset="0"/>
              </a:rPr>
              <a:t>.</a:t>
            </a:r>
          </a:p>
          <a:p>
            <a:pPr eaLnBrk="1" hangingPunct="1">
              <a:spcBef>
                <a:spcPct val="50000"/>
              </a:spcBef>
              <a:buFontTx/>
              <a:buNone/>
            </a:pPr>
            <a:endParaRPr lang="en-US" altLang="tr-TR" sz="2000" b="1" dirty="0">
              <a:solidFill>
                <a:schemeClr val="bg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539750" y="1219200"/>
            <a:ext cx="7920038" cy="4740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sz="2400" dirty="0">
                <a:latin typeface="Times New Roman" pitchFamily="18" charset="0"/>
              </a:rPr>
              <a:t>           </a:t>
            </a:r>
            <a:r>
              <a:rPr lang="tr-TR" altLang="tr-TR" sz="2800" b="1" dirty="0">
                <a:solidFill>
                  <a:srgbClr val="041C82"/>
                </a:solidFill>
                <a:latin typeface="Times New Roman" pitchFamily="18" charset="0"/>
                <a:cs typeface="Times New Roman" pitchFamily="18" charset="0"/>
              </a:rPr>
              <a:t>Böylece, söz konusu iddialar </a:t>
            </a:r>
            <a:r>
              <a:rPr lang="tr-TR" altLang="tr-TR" sz="2800" b="1" dirty="0">
                <a:solidFill>
                  <a:srgbClr val="041C82"/>
                </a:solidFill>
                <a:latin typeface="Times New Roman" pitchFamily="18" charset="0"/>
              </a:rPr>
              <a:t>doğrulanmadığından</a:t>
            </a:r>
            <a:r>
              <a:rPr lang="tr-TR" altLang="tr-TR" sz="2800" b="1" dirty="0">
                <a:solidFill>
                  <a:srgbClr val="041C82"/>
                </a:solidFill>
                <a:latin typeface="Times New Roman" pitchFamily="18" charset="0"/>
                <a:cs typeface="Times New Roman" pitchFamily="18" charset="0"/>
              </a:rPr>
              <a:t>, İlimiz </a:t>
            </a:r>
            <a:r>
              <a:rPr lang="tr-TR" altLang="tr-TR" sz="2800" b="1" dirty="0" smtClean="0">
                <a:solidFill>
                  <a:srgbClr val="041C82"/>
                </a:solidFill>
                <a:latin typeface="Times New Roman" pitchFamily="18" charset="0"/>
              </a:rPr>
              <a:t>Arsuz </a:t>
            </a:r>
            <a:r>
              <a:rPr lang="tr-TR" altLang="tr-TR" sz="2800" b="1" dirty="0" smtClean="0">
                <a:solidFill>
                  <a:srgbClr val="041C82"/>
                </a:solidFill>
                <a:latin typeface="Times New Roman" pitchFamily="18" charset="0"/>
                <a:cs typeface="Times New Roman" pitchFamily="18" charset="0"/>
              </a:rPr>
              <a:t>İlçesi </a:t>
            </a:r>
            <a:r>
              <a:rPr lang="tr-TR" altLang="tr-TR" sz="2800" b="1" dirty="0">
                <a:solidFill>
                  <a:srgbClr val="041C82"/>
                </a:solidFill>
                <a:latin typeface="Times New Roman" pitchFamily="18" charset="0"/>
                <a:cs typeface="Times New Roman" pitchFamily="18" charset="0"/>
              </a:rPr>
              <a:t>……… İlkokulu ….. sınıfı öğretmeni ........ </a:t>
            </a:r>
            <a:r>
              <a:rPr lang="tr-TR" altLang="tr-TR" sz="2800" b="1" dirty="0">
                <a:solidFill>
                  <a:srgbClr val="041C82"/>
                </a:solidFill>
                <a:latin typeface="Times New Roman" pitchFamily="18" charset="0"/>
              </a:rPr>
              <a:t>h</a:t>
            </a:r>
            <a:r>
              <a:rPr lang="tr-TR" altLang="tr-TR" sz="2800" b="1" dirty="0">
                <a:solidFill>
                  <a:srgbClr val="041C82"/>
                </a:solidFill>
                <a:latin typeface="Times New Roman" pitchFamily="18" charset="0"/>
                <a:cs typeface="Times New Roman" pitchFamily="18" charset="0"/>
              </a:rPr>
              <a:t>akkında</a:t>
            </a:r>
            <a:r>
              <a:rPr lang="tr-TR" altLang="tr-TR" sz="2800" b="1" dirty="0">
                <a:solidFill>
                  <a:srgbClr val="041C82"/>
                </a:solidFill>
                <a:latin typeface="Times New Roman" pitchFamily="18" charset="0"/>
              </a:rPr>
              <a:t> disiplin yönünden</a:t>
            </a:r>
            <a:r>
              <a:rPr lang="tr-TR" altLang="tr-TR" sz="2800" b="1" dirty="0">
                <a:solidFill>
                  <a:srgbClr val="041C82"/>
                </a:solidFill>
                <a:latin typeface="Times New Roman" pitchFamily="18" charset="0"/>
                <a:cs typeface="Times New Roman" pitchFamily="18" charset="0"/>
              </a:rPr>
              <a:t> herhangi bir işlem yapılmasına </a:t>
            </a:r>
            <a:r>
              <a:rPr lang="tr-TR" altLang="tr-TR" sz="2800" b="1" dirty="0">
                <a:solidFill>
                  <a:srgbClr val="041C82"/>
                </a:solidFill>
                <a:latin typeface="Times New Roman" pitchFamily="18" charset="0"/>
              </a:rPr>
              <a:t>gerek olmadığı yönündeki tespit ve kanaatimi arz ederim.</a:t>
            </a:r>
            <a:r>
              <a:rPr lang="tr-TR" altLang="tr-TR" sz="2800" b="1" dirty="0">
                <a:solidFill>
                  <a:srgbClr val="041C82"/>
                </a:solidFill>
                <a:latin typeface="Times New Roman" pitchFamily="18" charset="0"/>
                <a:cs typeface="Times New Roman" pitchFamily="18" charset="0"/>
              </a:rPr>
              <a:t> </a:t>
            </a:r>
          </a:p>
          <a:p>
            <a:pPr algn="just" eaLnBrk="1" hangingPunct="1">
              <a:spcBef>
                <a:spcPct val="50000"/>
              </a:spcBef>
              <a:buFontTx/>
              <a:buNone/>
            </a:pPr>
            <a:r>
              <a:rPr lang="tr-TR" altLang="tr-TR" sz="2800" b="1" dirty="0">
                <a:solidFill>
                  <a:srgbClr val="041C82"/>
                </a:solidFill>
                <a:latin typeface="Times New Roman" pitchFamily="18" charset="0"/>
                <a:cs typeface="Times New Roman" pitchFamily="18" charset="0"/>
              </a:rPr>
              <a:t>    </a:t>
            </a:r>
          </a:p>
          <a:p>
            <a:pPr algn="just" eaLnBrk="1" hangingPunct="1">
              <a:spcBef>
                <a:spcPct val="0"/>
              </a:spcBef>
              <a:buFontTx/>
              <a:buNone/>
            </a:pPr>
            <a:r>
              <a:rPr lang="tr-TR" altLang="tr-TR" sz="2800" b="1" dirty="0">
                <a:solidFill>
                  <a:srgbClr val="041C82"/>
                </a:solidFill>
                <a:latin typeface="Times New Roman" pitchFamily="18" charset="0"/>
                <a:cs typeface="Times New Roman" pitchFamily="18" charset="0"/>
              </a:rPr>
              <a:t>    				</a:t>
            </a:r>
            <a:r>
              <a:rPr lang="tr-TR" altLang="tr-TR" sz="2800" b="1" dirty="0">
                <a:solidFill>
                  <a:srgbClr val="041C82"/>
                </a:solidFill>
                <a:latin typeface="Times New Roman" pitchFamily="18" charset="0"/>
              </a:rPr>
              <a:t>                ……….</a:t>
            </a:r>
            <a:r>
              <a:rPr lang="tr-TR" altLang="tr-TR" sz="2800" b="1" dirty="0">
                <a:solidFill>
                  <a:srgbClr val="041C82"/>
                </a:solidFill>
                <a:latin typeface="Times New Roman" pitchFamily="18" charset="0"/>
                <a:cs typeface="Times New Roman" pitchFamily="18" charset="0"/>
              </a:rPr>
              <a:t>	</a:t>
            </a:r>
          </a:p>
          <a:p>
            <a:pPr algn="just" eaLnBrk="1" hangingPunct="1">
              <a:spcBef>
                <a:spcPct val="0"/>
              </a:spcBef>
              <a:buFontTx/>
              <a:buNone/>
            </a:pPr>
            <a:r>
              <a:rPr lang="tr-TR" altLang="tr-TR" sz="2800" b="1" dirty="0">
                <a:solidFill>
                  <a:srgbClr val="041C82"/>
                </a:solidFill>
                <a:latin typeface="Times New Roman" pitchFamily="18" charset="0"/>
                <a:cs typeface="Times New Roman" pitchFamily="18" charset="0"/>
              </a:rPr>
              <a:t>				             </a:t>
            </a:r>
            <a:r>
              <a:rPr lang="tr-TR" altLang="tr-TR" sz="2800" b="1" dirty="0" smtClean="0">
                <a:solidFill>
                  <a:srgbClr val="041C82"/>
                </a:solidFill>
                <a:latin typeface="Times New Roman" pitchFamily="18" charset="0"/>
                <a:cs typeface="Times New Roman" pitchFamily="18" charset="0"/>
              </a:rPr>
              <a:t>Muhakkik</a:t>
            </a:r>
            <a:endParaRPr lang="tr-TR" altLang="tr-TR" sz="2400" dirty="0">
              <a:solidFill>
                <a:srgbClr val="041C82"/>
              </a:solidFill>
              <a:latin typeface="Times New Roman" pitchFamily="18" charset="0"/>
              <a:cs typeface="Times New Roman" pitchFamily="18" charset="0"/>
            </a:endParaRPr>
          </a:p>
          <a:p>
            <a:pPr algn="just" eaLnBrk="1" hangingPunct="1">
              <a:spcBef>
                <a:spcPct val="50000"/>
              </a:spcBef>
              <a:buFontTx/>
              <a:buNone/>
            </a:pPr>
            <a:r>
              <a:rPr lang="tr-TR" altLang="tr-TR" sz="2400" dirty="0">
                <a:solidFill>
                  <a:srgbClr val="041C82"/>
                </a:solidFill>
                <a:latin typeface="Times New Roman" pitchFamily="18" charset="0"/>
                <a:cs typeface="Times New Roman" pitchFamily="18" charset="0"/>
              </a:rPr>
              <a:t> </a:t>
            </a: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468313" y="228600"/>
            <a:ext cx="8207375" cy="680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2000" b="1" dirty="0">
                <a:solidFill>
                  <a:srgbClr val="000000"/>
                </a:solidFill>
                <a:latin typeface="Times New Roman" pitchFamily="18" charset="0"/>
                <a:cs typeface="Times New Roman" pitchFamily="18" charset="0"/>
              </a:rPr>
              <a:t>ARSUZ</a:t>
            </a:r>
            <a:r>
              <a:rPr lang="tr-TR" altLang="tr-TR" sz="1600" dirty="0" smtClean="0">
                <a:solidFill>
                  <a:schemeClr val="bg1"/>
                </a:solidFill>
                <a:latin typeface="Times New Roman" pitchFamily="18" charset="0"/>
              </a:rPr>
              <a:t> </a:t>
            </a:r>
            <a:r>
              <a:rPr lang="tr-TR" altLang="tr-TR" sz="2000" b="1" dirty="0" smtClean="0">
                <a:solidFill>
                  <a:srgbClr val="000000"/>
                </a:solidFill>
                <a:latin typeface="Times New Roman" pitchFamily="18" charset="0"/>
                <a:cs typeface="Times New Roman" pitchFamily="18" charset="0"/>
              </a:rPr>
              <a:t>İLÇESİ </a:t>
            </a:r>
            <a:r>
              <a:rPr lang="tr-TR" altLang="tr-TR" sz="2000" b="1" dirty="0">
                <a:solidFill>
                  <a:srgbClr val="000000"/>
                </a:solidFill>
                <a:latin typeface="Times New Roman" pitchFamily="18" charset="0"/>
                <a:cs typeface="Times New Roman" pitchFamily="18" charset="0"/>
              </a:rPr>
              <a:t>…. İLK OKULU ÖĞRETMENİ ....’NİN İNCELEME DOSYASINA AİT DİZİ PUSULASIDIR.</a:t>
            </a:r>
          </a:p>
          <a:p>
            <a:pPr eaLnBrk="1" hangingPunct="1">
              <a:spcBef>
                <a:spcPct val="50000"/>
              </a:spcBef>
              <a:buFontTx/>
              <a:buNone/>
            </a:pPr>
            <a:r>
              <a:rPr lang="tr-TR" altLang="tr-TR" sz="2000" b="1" dirty="0">
                <a:solidFill>
                  <a:schemeClr val="hlink"/>
                </a:solidFill>
                <a:latin typeface="Times New Roman" pitchFamily="18" charset="0"/>
                <a:cs typeface="Times New Roman" pitchFamily="18" charset="0"/>
              </a:rPr>
              <a:t>----------------------------------------------------------------------------------------------</a:t>
            </a:r>
          </a:p>
          <a:p>
            <a:pPr eaLnBrk="1" hangingPunct="1">
              <a:spcBef>
                <a:spcPct val="50000"/>
              </a:spcBef>
              <a:buFontTx/>
              <a:buNone/>
            </a:pPr>
            <a:r>
              <a:rPr lang="tr-TR" altLang="tr-TR" sz="2000" b="1" u="sng" dirty="0" err="1">
                <a:solidFill>
                  <a:srgbClr val="000000"/>
                </a:solidFill>
                <a:latin typeface="Times New Roman" pitchFamily="18" charset="0"/>
                <a:cs typeface="Times New Roman" pitchFamily="18" charset="0"/>
              </a:rPr>
              <a:t>S.No</a:t>
            </a:r>
            <a:r>
              <a:rPr lang="tr-TR" altLang="tr-TR" sz="2000" b="1" dirty="0">
                <a:solidFill>
                  <a:srgbClr val="000000"/>
                </a:solidFill>
                <a:latin typeface="Times New Roman" pitchFamily="18" charset="0"/>
                <a:cs typeface="Times New Roman" pitchFamily="18" charset="0"/>
              </a:rPr>
              <a:t>:   </a:t>
            </a:r>
            <a:r>
              <a:rPr lang="tr-TR" altLang="tr-TR" sz="2000" b="1" u="sng" dirty="0" err="1">
                <a:solidFill>
                  <a:srgbClr val="000000"/>
                </a:solidFill>
                <a:latin typeface="Times New Roman" pitchFamily="18" charset="0"/>
                <a:cs typeface="Times New Roman" pitchFamily="18" charset="0"/>
              </a:rPr>
              <a:t>P.Sayısı</a:t>
            </a:r>
            <a:r>
              <a:rPr lang="tr-TR" altLang="tr-TR" sz="2000" b="1" u="sng" dirty="0">
                <a:solidFill>
                  <a:srgbClr val="000000"/>
                </a:solidFill>
                <a:latin typeface="Times New Roman" pitchFamily="18" charset="0"/>
                <a:cs typeface="Times New Roman" pitchFamily="18" charset="0"/>
              </a:rPr>
              <a:t> :</a:t>
            </a:r>
            <a:r>
              <a:rPr lang="tr-TR" altLang="tr-TR" sz="2000" b="1" dirty="0">
                <a:solidFill>
                  <a:srgbClr val="000000"/>
                </a:solidFill>
                <a:latin typeface="Times New Roman" pitchFamily="18" charset="0"/>
                <a:cs typeface="Times New Roman" pitchFamily="18" charset="0"/>
              </a:rPr>
              <a:t>   </a:t>
            </a:r>
            <a:r>
              <a:rPr lang="tr-TR" altLang="tr-TR" sz="2000" b="1" u="sng" dirty="0">
                <a:solidFill>
                  <a:srgbClr val="000000"/>
                </a:solidFill>
                <a:latin typeface="Times New Roman" pitchFamily="18" charset="0"/>
                <a:cs typeface="Times New Roman" pitchFamily="18" charset="0"/>
              </a:rPr>
              <a:t>Ekin Kime ve Neye Ait Olduğu:</a:t>
            </a:r>
            <a:r>
              <a:rPr lang="tr-TR" altLang="tr-TR" sz="2000" b="1" dirty="0">
                <a:solidFill>
                  <a:srgbClr val="000000"/>
                </a:solidFill>
                <a:latin typeface="Times New Roman" pitchFamily="18" charset="0"/>
                <a:cs typeface="Times New Roman" pitchFamily="18" charset="0"/>
              </a:rPr>
              <a:t>   </a:t>
            </a:r>
          </a:p>
          <a:p>
            <a:pPr eaLnBrk="1" hangingPunct="1">
              <a:spcBef>
                <a:spcPct val="50000"/>
              </a:spcBef>
              <a:buFontTx/>
              <a:buNone/>
            </a:pPr>
            <a:r>
              <a:rPr lang="tr-TR" altLang="tr-TR" sz="2000" b="1" dirty="0">
                <a:solidFill>
                  <a:srgbClr val="000000"/>
                </a:solidFill>
                <a:latin typeface="Times New Roman" pitchFamily="18" charset="0"/>
                <a:cs typeface="Times New Roman" pitchFamily="18" charset="0"/>
              </a:rPr>
              <a:t>1              1          </a:t>
            </a:r>
            <a:r>
              <a:rPr lang="tr-TR" altLang="tr-TR" sz="2000" b="1" dirty="0" smtClean="0">
                <a:solidFill>
                  <a:srgbClr val="000000"/>
                </a:solidFill>
                <a:latin typeface="Times New Roman" pitchFamily="18" charset="0"/>
              </a:rPr>
              <a:t>02</a:t>
            </a:r>
            <a:r>
              <a:rPr lang="tr-TR" altLang="tr-TR" sz="2000" b="1" dirty="0" smtClean="0">
                <a:solidFill>
                  <a:srgbClr val="000000"/>
                </a:solidFill>
                <a:latin typeface="Times New Roman" pitchFamily="18" charset="0"/>
                <a:cs typeface="Times New Roman" pitchFamily="18" charset="0"/>
              </a:rPr>
              <a:t>.1</a:t>
            </a:r>
            <a:r>
              <a:rPr lang="tr-TR" altLang="tr-TR" sz="2000" b="1" dirty="0" smtClean="0">
                <a:solidFill>
                  <a:srgbClr val="000000"/>
                </a:solidFill>
                <a:latin typeface="Times New Roman" pitchFamily="18" charset="0"/>
              </a:rPr>
              <a:t>1</a:t>
            </a:r>
            <a:r>
              <a:rPr lang="tr-TR" altLang="tr-TR" sz="2000" b="1" dirty="0" smtClean="0">
                <a:solidFill>
                  <a:srgbClr val="000000"/>
                </a:solidFill>
                <a:latin typeface="Times New Roman" pitchFamily="18" charset="0"/>
                <a:cs typeface="Times New Roman" pitchFamily="18" charset="0"/>
              </a:rPr>
              <a:t>.2018 tarihli ve- </a:t>
            </a:r>
            <a:r>
              <a:rPr lang="tr-TR" altLang="tr-TR" sz="2000" b="1" dirty="0">
                <a:solidFill>
                  <a:srgbClr val="000000"/>
                </a:solidFill>
                <a:latin typeface="Times New Roman" pitchFamily="18" charset="0"/>
                <a:cs typeface="Times New Roman" pitchFamily="18" charset="0"/>
              </a:rPr>
              <a:t>5409-55431 sayılı görevlendirme yazısı.</a:t>
            </a:r>
          </a:p>
          <a:p>
            <a:pPr eaLnBrk="1" hangingPunct="1">
              <a:spcBef>
                <a:spcPct val="50000"/>
              </a:spcBef>
              <a:buFontTx/>
              <a:buNone/>
            </a:pPr>
            <a:r>
              <a:rPr lang="tr-TR" altLang="tr-TR" sz="2000" b="1" dirty="0">
                <a:solidFill>
                  <a:srgbClr val="000000"/>
                </a:solidFill>
                <a:latin typeface="Times New Roman" pitchFamily="18" charset="0"/>
                <a:cs typeface="Times New Roman" pitchFamily="18" charset="0"/>
              </a:rPr>
              <a:t>2              2          </a:t>
            </a:r>
            <a:r>
              <a:rPr lang="tr-TR" altLang="tr-TR" sz="2000" b="1" dirty="0" smtClean="0">
                <a:solidFill>
                  <a:srgbClr val="000000"/>
                </a:solidFill>
                <a:latin typeface="Times New Roman" pitchFamily="18" charset="0"/>
              </a:rPr>
              <a:t>03</a:t>
            </a:r>
            <a:r>
              <a:rPr lang="tr-TR" altLang="tr-TR" sz="2000" b="1" dirty="0" smtClean="0">
                <a:solidFill>
                  <a:srgbClr val="000000"/>
                </a:solidFill>
                <a:latin typeface="Times New Roman" pitchFamily="18" charset="0"/>
                <a:cs typeface="Times New Roman" pitchFamily="18" charset="0"/>
              </a:rPr>
              <a:t>.1</a:t>
            </a:r>
            <a:r>
              <a:rPr lang="tr-TR" altLang="tr-TR" sz="2000" b="1" dirty="0" smtClean="0">
                <a:solidFill>
                  <a:srgbClr val="000000"/>
                </a:solidFill>
                <a:latin typeface="Times New Roman" pitchFamily="18" charset="0"/>
              </a:rPr>
              <a:t>1</a:t>
            </a:r>
            <a:r>
              <a:rPr lang="tr-TR" altLang="tr-TR" sz="2000" b="1" dirty="0" smtClean="0">
                <a:solidFill>
                  <a:srgbClr val="000000"/>
                </a:solidFill>
                <a:latin typeface="Times New Roman" pitchFamily="18" charset="0"/>
                <a:cs typeface="Times New Roman" pitchFamily="18" charset="0"/>
              </a:rPr>
              <a:t>.2018     </a:t>
            </a:r>
            <a:r>
              <a:rPr lang="tr-TR" altLang="tr-TR" sz="2000" b="1" dirty="0">
                <a:solidFill>
                  <a:srgbClr val="000000"/>
                </a:solidFill>
                <a:latin typeface="Times New Roman" pitchFamily="18" charset="0"/>
                <a:cs typeface="Times New Roman" pitchFamily="18" charset="0"/>
              </a:rPr>
              <a:t>“   - 5370-55233  “     MEM. Oluru.</a:t>
            </a:r>
          </a:p>
          <a:p>
            <a:pPr eaLnBrk="1" hangingPunct="1">
              <a:spcBef>
                <a:spcPct val="50000"/>
              </a:spcBef>
              <a:buFontTx/>
              <a:buNone/>
            </a:pPr>
            <a:r>
              <a:rPr lang="tr-TR" altLang="tr-TR" sz="2000" b="1" dirty="0">
                <a:solidFill>
                  <a:srgbClr val="000000"/>
                </a:solidFill>
                <a:latin typeface="Times New Roman" pitchFamily="18" charset="0"/>
                <a:cs typeface="Times New Roman" pitchFamily="18" charset="0"/>
              </a:rPr>
              <a:t>3</a:t>
            </a:r>
            <a:r>
              <a:rPr lang="tr-TR" altLang="tr-TR" sz="2000" b="1" dirty="0">
                <a:solidFill>
                  <a:srgbClr val="000000"/>
                </a:solidFill>
                <a:latin typeface="Times New Roman" pitchFamily="18" charset="0"/>
              </a:rPr>
              <a:t>              </a:t>
            </a:r>
            <a:r>
              <a:rPr lang="tr-TR" altLang="tr-TR" sz="2000" b="1" dirty="0">
                <a:solidFill>
                  <a:srgbClr val="000000"/>
                </a:solidFill>
                <a:latin typeface="Times New Roman" pitchFamily="18" charset="0"/>
                <a:cs typeface="Times New Roman" pitchFamily="18" charset="0"/>
              </a:rPr>
              <a:t>2          </a:t>
            </a:r>
            <a:r>
              <a:rPr lang="tr-TR" altLang="tr-TR" sz="2000" b="1" dirty="0" smtClean="0">
                <a:solidFill>
                  <a:srgbClr val="000000"/>
                </a:solidFill>
                <a:latin typeface="Times New Roman" pitchFamily="18" charset="0"/>
                <a:cs typeface="Times New Roman" pitchFamily="18" charset="0"/>
              </a:rPr>
              <a:t>03.11.2018 tarihli  </a:t>
            </a:r>
            <a:r>
              <a:rPr lang="tr-TR" altLang="tr-TR" sz="2000" b="1" dirty="0">
                <a:solidFill>
                  <a:srgbClr val="000000"/>
                </a:solidFill>
                <a:latin typeface="Times New Roman" pitchFamily="18" charset="0"/>
                <a:cs typeface="Times New Roman" pitchFamily="18" charset="0"/>
              </a:rPr>
              <a:t>…’ a ilişkin yazı.</a:t>
            </a:r>
          </a:p>
          <a:p>
            <a:pPr eaLnBrk="1" hangingPunct="1">
              <a:spcBef>
                <a:spcPct val="50000"/>
              </a:spcBef>
              <a:buFontTx/>
              <a:buNone/>
            </a:pPr>
            <a:r>
              <a:rPr lang="tr-TR" altLang="tr-TR" sz="2000" b="1" dirty="0">
                <a:solidFill>
                  <a:srgbClr val="000000"/>
                </a:solidFill>
                <a:latin typeface="Times New Roman" pitchFamily="18" charset="0"/>
                <a:cs typeface="Times New Roman" pitchFamily="18" charset="0"/>
              </a:rPr>
              <a:t>4</a:t>
            </a:r>
            <a:r>
              <a:rPr lang="tr-TR" altLang="tr-TR" sz="2000" b="1" dirty="0">
                <a:solidFill>
                  <a:srgbClr val="000000"/>
                </a:solidFill>
                <a:latin typeface="Times New Roman" pitchFamily="18" charset="0"/>
              </a:rPr>
              <a:t>           </a:t>
            </a:r>
            <a:r>
              <a:rPr lang="tr-TR" altLang="tr-TR" sz="2000" b="1" dirty="0">
                <a:solidFill>
                  <a:srgbClr val="000000"/>
                </a:solidFill>
                <a:latin typeface="Times New Roman" pitchFamily="18" charset="0"/>
                <a:cs typeface="Times New Roman" pitchFamily="18" charset="0"/>
              </a:rPr>
              <a:t>   1          </a:t>
            </a:r>
            <a:r>
              <a:rPr lang="tr-TR" altLang="tr-TR" sz="2000" b="1" dirty="0" smtClean="0">
                <a:solidFill>
                  <a:srgbClr val="000000"/>
                </a:solidFill>
                <a:latin typeface="Times New Roman" pitchFamily="18" charset="0"/>
                <a:cs typeface="Times New Roman" pitchFamily="18" charset="0"/>
              </a:rPr>
              <a:t>03.11.2018   </a:t>
            </a:r>
            <a:r>
              <a:rPr lang="tr-TR" altLang="tr-TR" sz="2000" b="1" dirty="0" smtClean="0">
                <a:solidFill>
                  <a:srgbClr val="000000"/>
                </a:solidFill>
                <a:latin typeface="Times New Roman" pitchFamily="18" charset="0"/>
                <a:cs typeface="Times New Roman" pitchFamily="18" charset="0"/>
              </a:rPr>
              <a:t>tarihli “        </a:t>
            </a:r>
            <a:r>
              <a:rPr lang="tr-TR" altLang="tr-TR" sz="2000" b="1" dirty="0">
                <a:solidFill>
                  <a:srgbClr val="000000"/>
                </a:solidFill>
                <a:latin typeface="Times New Roman" pitchFamily="18" charset="0"/>
                <a:cs typeface="Times New Roman" pitchFamily="18" charset="0"/>
              </a:rPr>
              <a:t>..’ait ifade tutanağı</a:t>
            </a:r>
          </a:p>
          <a:p>
            <a:pPr eaLnBrk="1" hangingPunct="1">
              <a:spcBef>
                <a:spcPct val="50000"/>
              </a:spcBef>
              <a:buFontTx/>
              <a:buNone/>
            </a:pPr>
            <a:r>
              <a:rPr lang="tr-TR" altLang="tr-TR" sz="2000" b="1" dirty="0">
                <a:solidFill>
                  <a:srgbClr val="000000"/>
                </a:solidFill>
                <a:latin typeface="Times New Roman" pitchFamily="18" charset="0"/>
                <a:cs typeface="Times New Roman" pitchFamily="18" charset="0"/>
              </a:rPr>
              <a:t>5</a:t>
            </a:r>
            <a:r>
              <a:rPr lang="tr-TR" altLang="tr-TR" sz="2000" b="1" dirty="0">
                <a:solidFill>
                  <a:srgbClr val="000000"/>
                </a:solidFill>
                <a:latin typeface="Times New Roman" pitchFamily="18" charset="0"/>
              </a:rPr>
              <a:t>          </a:t>
            </a:r>
            <a:r>
              <a:rPr lang="tr-TR" altLang="tr-TR" sz="2000" b="1" dirty="0">
                <a:solidFill>
                  <a:srgbClr val="000000"/>
                </a:solidFill>
                <a:latin typeface="Times New Roman" pitchFamily="18" charset="0"/>
                <a:cs typeface="Times New Roman" pitchFamily="18" charset="0"/>
              </a:rPr>
              <a:t>    1           “    “     “      “          .......................    </a:t>
            </a:r>
          </a:p>
          <a:p>
            <a:pPr eaLnBrk="1" hangingPunct="1">
              <a:spcBef>
                <a:spcPct val="50000"/>
              </a:spcBef>
              <a:buFontTx/>
              <a:buNone/>
            </a:pPr>
            <a:r>
              <a:rPr lang="tr-TR" altLang="tr-TR" sz="2000" b="1" dirty="0">
                <a:solidFill>
                  <a:srgbClr val="000000"/>
                </a:solidFill>
                <a:latin typeface="Times New Roman" pitchFamily="18" charset="0"/>
              </a:rPr>
              <a:t>6 </a:t>
            </a:r>
            <a:r>
              <a:rPr lang="tr-TR" altLang="tr-TR" sz="2000" b="1" dirty="0">
                <a:solidFill>
                  <a:srgbClr val="000000"/>
                </a:solidFill>
                <a:latin typeface="Times New Roman" pitchFamily="18" charset="0"/>
                <a:cs typeface="Times New Roman" pitchFamily="18" charset="0"/>
              </a:rPr>
              <a:t>             6          “     “     “      “         .........................	</a:t>
            </a:r>
          </a:p>
          <a:p>
            <a:pPr eaLnBrk="1" hangingPunct="1">
              <a:spcBef>
                <a:spcPct val="50000"/>
              </a:spcBef>
              <a:buFontTx/>
              <a:buNone/>
            </a:pPr>
            <a:r>
              <a:rPr lang="tr-TR" altLang="tr-TR" sz="2000" b="1" dirty="0">
                <a:solidFill>
                  <a:schemeClr val="hlink"/>
                </a:solidFill>
                <a:latin typeface="Times New Roman" pitchFamily="18" charset="0"/>
                <a:cs typeface="Times New Roman" pitchFamily="18" charset="0"/>
              </a:rPr>
              <a:t>-----------------------------------------------------------------------------------------------</a:t>
            </a:r>
          </a:p>
          <a:p>
            <a:pPr eaLnBrk="1" hangingPunct="1">
              <a:spcBef>
                <a:spcPct val="50000"/>
              </a:spcBef>
              <a:buFontTx/>
              <a:buNone/>
            </a:pPr>
            <a:r>
              <a:rPr lang="tr-TR" altLang="tr-TR" sz="2000" b="1" dirty="0">
                <a:solidFill>
                  <a:srgbClr val="000000"/>
                </a:solidFill>
                <a:latin typeface="Times New Roman" pitchFamily="18" charset="0"/>
                <a:cs typeface="Times New Roman" pitchFamily="18" charset="0"/>
              </a:rPr>
              <a:t>     Bu dizi pusulası, 6 (altı) sıra numarasına kayıtlı 1</a:t>
            </a:r>
            <a:r>
              <a:rPr lang="tr-TR" altLang="tr-TR" sz="2000" b="1" dirty="0">
                <a:solidFill>
                  <a:srgbClr val="000000"/>
                </a:solidFill>
                <a:latin typeface="Times New Roman" pitchFamily="18" charset="0"/>
              </a:rPr>
              <a:t>3 </a:t>
            </a:r>
            <a:r>
              <a:rPr lang="tr-TR" altLang="tr-TR" sz="2000" b="1" dirty="0">
                <a:solidFill>
                  <a:srgbClr val="000000"/>
                </a:solidFill>
                <a:latin typeface="Times New Roman" pitchFamily="18" charset="0"/>
                <a:cs typeface="Times New Roman" pitchFamily="18" charset="0"/>
              </a:rPr>
              <a:t>(on </a:t>
            </a:r>
            <a:r>
              <a:rPr lang="tr-TR" altLang="tr-TR" sz="2000" b="1" dirty="0">
                <a:solidFill>
                  <a:srgbClr val="000000"/>
                </a:solidFill>
                <a:latin typeface="Times New Roman" pitchFamily="18" charset="0"/>
              </a:rPr>
              <a:t>üç</a:t>
            </a:r>
            <a:r>
              <a:rPr lang="tr-TR" altLang="tr-TR" sz="2000" b="1" dirty="0">
                <a:solidFill>
                  <a:srgbClr val="000000"/>
                </a:solidFill>
                <a:latin typeface="Times New Roman" pitchFamily="18" charset="0"/>
                <a:cs typeface="Times New Roman" pitchFamily="18" charset="0"/>
              </a:rPr>
              <a:t>) adet evraktan ibarettir.  </a:t>
            </a:r>
            <a:r>
              <a:rPr lang="tr-TR" altLang="tr-TR" sz="2000" b="1" dirty="0" smtClean="0">
                <a:solidFill>
                  <a:srgbClr val="000000"/>
                </a:solidFill>
                <a:latin typeface="Times New Roman" pitchFamily="18" charset="0"/>
                <a:cs typeface="Times New Roman" pitchFamily="18" charset="0"/>
              </a:rPr>
              <a:t>14.11.2018</a:t>
            </a:r>
            <a:endParaRPr lang="tr-TR" altLang="tr-TR" sz="2000" b="1" dirty="0">
              <a:solidFill>
                <a:srgbClr val="000000"/>
              </a:solidFill>
              <a:latin typeface="Times New Roman" pitchFamily="18" charset="0"/>
            </a:endParaRPr>
          </a:p>
          <a:p>
            <a:pPr algn="just" eaLnBrk="1" hangingPunct="1">
              <a:spcBef>
                <a:spcPct val="0"/>
              </a:spcBef>
              <a:buFontTx/>
              <a:buNone/>
            </a:pPr>
            <a:r>
              <a:rPr lang="tr-TR" altLang="tr-TR" sz="1600" b="1" dirty="0">
                <a:solidFill>
                  <a:schemeClr val="hlink"/>
                </a:solidFill>
                <a:latin typeface="Times New Roman" pitchFamily="18" charset="0"/>
                <a:cs typeface="Times New Roman" pitchFamily="18" charset="0"/>
              </a:rPr>
              <a:t>                         			</a:t>
            </a:r>
            <a:endParaRPr lang="tr-TR" altLang="tr-TR" sz="2000" b="1" dirty="0">
              <a:solidFill>
                <a:srgbClr val="A50021"/>
              </a:solidFill>
              <a:latin typeface="Times New Roman" pitchFamily="18" charset="0"/>
            </a:endParaRPr>
          </a:p>
          <a:p>
            <a:pPr algn="just" eaLnBrk="1" hangingPunct="1">
              <a:spcBef>
                <a:spcPct val="0"/>
              </a:spcBef>
              <a:buFontTx/>
              <a:buNone/>
            </a:pPr>
            <a:r>
              <a:rPr lang="tr-TR" altLang="tr-TR" sz="2000" b="1" dirty="0">
                <a:solidFill>
                  <a:srgbClr val="A50021"/>
                </a:solidFill>
                <a:latin typeface="Times New Roman" pitchFamily="18" charset="0"/>
              </a:rPr>
              <a:t>						    </a:t>
            </a:r>
            <a:r>
              <a:rPr lang="tr-TR" altLang="tr-TR" sz="2000" b="1" dirty="0" smtClean="0">
                <a:solidFill>
                  <a:srgbClr val="A50021"/>
                </a:solidFill>
                <a:latin typeface="Times New Roman" pitchFamily="18" charset="0"/>
              </a:rPr>
              <a:t>Muhakkik</a:t>
            </a:r>
            <a:endParaRPr lang="tr-TR" altLang="tr-TR" sz="2000" b="1" dirty="0">
              <a:solidFill>
                <a:srgbClr val="A50021"/>
              </a:solidFill>
              <a:latin typeface="Times New Roman" pitchFamily="18" charset="0"/>
            </a:endParaRPr>
          </a:p>
          <a:p>
            <a:pPr algn="just" eaLnBrk="1" hangingPunct="1">
              <a:spcBef>
                <a:spcPct val="0"/>
              </a:spcBef>
              <a:buFontTx/>
              <a:buNone/>
            </a:pPr>
            <a:r>
              <a:rPr lang="tr-TR" altLang="tr-TR" sz="2000" b="1" dirty="0">
                <a:solidFill>
                  <a:srgbClr val="A50021"/>
                </a:solidFill>
                <a:latin typeface="Times New Roman" pitchFamily="18" charset="0"/>
                <a:cs typeface="Times New Roman" pitchFamily="18" charset="0"/>
              </a:rPr>
              <a:t>	</a:t>
            </a:r>
            <a:r>
              <a:rPr lang="tr-TR" altLang="tr-TR" sz="1600" b="1" dirty="0">
                <a:solidFill>
                  <a:schemeClr val="hlink"/>
                </a:solidFill>
                <a:latin typeface="Times New Roman" pitchFamily="18" charset="0"/>
                <a:cs typeface="Times New Roman" pitchFamily="18" charset="0"/>
              </a:rPr>
              <a:t>                                     		</a:t>
            </a:r>
            <a:endParaRPr lang="en-US" altLang="tr-TR" sz="1600" b="1" dirty="0">
              <a:solidFill>
                <a:schemeClr val="hlink"/>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762000" y="838200"/>
            <a:ext cx="7848600" cy="701675"/>
          </a:xfrm>
          <a:prstGeom prst="rect">
            <a:avLst/>
          </a:prstGeom>
          <a:noFill/>
          <a:ln w="9525">
            <a:noFill/>
            <a:miter lim="800000"/>
            <a:headEnd/>
            <a:tailEnd/>
          </a:ln>
        </p:spPr>
        <p:txBody>
          <a:bodyPr>
            <a:spAutoFit/>
          </a:bodyPr>
          <a:lstStyle/>
          <a:p>
            <a:pPr algn="ctr" fontAlgn="auto">
              <a:spcBef>
                <a:spcPct val="50000"/>
              </a:spcBef>
              <a:spcAft>
                <a:spcPts val="0"/>
              </a:spcAft>
              <a:defRPr/>
            </a:pPr>
            <a:r>
              <a:rPr lang="tr-TR" sz="4000" b="1" u="sng">
                <a:solidFill>
                  <a:schemeClr val="hlink"/>
                </a:solidFill>
                <a:effectLst>
                  <a:outerShdw blurRad="38100" dist="38100" dir="2700000" algn="tl">
                    <a:srgbClr val="000000"/>
                  </a:outerShdw>
                </a:effectLst>
                <a:latin typeface="Times New Roman" pitchFamily="18" charset="0"/>
                <a:cs typeface="Times New Roman" pitchFamily="18" charset="0"/>
              </a:rPr>
              <a:t>SORUŞTURMA NEDİR </a:t>
            </a:r>
            <a:r>
              <a:rPr lang="tr-TR" sz="4000" b="1">
                <a:solidFill>
                  <a:schemeClr val="hlink"/>
                </a:solidFill>
                <a:effectLst>
                  <a:outerShdw blurRad="38100" dist="38100" dir="2700000" algn="tl">
                    <a:srgbClr val="000000"/>
                  </a:outerShdw>
                </a:effectLst>
                <a:latin typeface="Times New Roman" pitchFamily="18" charset="0"/>
                <a:cs typeface="Times New Roman" pitchFamily="18" charset="0"/>
              </a:rPr>
              <a:t>? </a:t>
            </a:r>
            <a:endParaRPr lang="en-US" sz="4000" b="1">
              <a:solidFill>
                <a:schemeClr val="hlink"/>
              </a:solidFill>
              <a:effectLst>
                <a:outerShdw blurRad="38100" dist="38100" dir="2700000" algn="tl">
                  <a:srgbClr val="000000"/>
                </a:outerShdw>
              </a:effectLst>
              <a:latin typeface="Times New Roman" pitchFamily="18" charset="0"/>
              <a:cs typeface="+mn-cs"/>
            </a:endParaRPr>
          </a:p>
        </p:txBody>
      </p:sp>
      <p:sp>
        <p:nvSpPr>
          <p:cNvPr id="26627" name="Text Box 3"/>
          <p:cNvSpPr txBox="1">
            <a:spLocks noChangeArrowheads="1"/>
          </p:cNvSpPr>
          <p:nvPr/>
        </p:nvSpPr>
        <p:spPr bwMode="auto">
          <a:xfrm>
            <a:off x="228600" y="1905000"/>
            <a:ext cx="8447088"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sz="3600" b="1" dirty="0">
                <a:latin typeface="Times New Roman" pitchFamily="18" charset="0"/>
                <a:cs typeface="Times New Roman" pitchFamily="18" charset="0"/>
              </a:rPr>
              <a:t>“Belli olmayan bir durumu aydınlatmak için tanık, bilgi, belge toplama işi”</a:t>
            </a:r>
            <a:endParaRPr lang="en-US" altLang="tr-TR" sz="3600" b="1" dirty="0">
              <a:latin typeface="Times New Roman" pitchFamily="18" charset="0"/>
            </a:endParaRPr>
          </a:p>
        </p:txBody>
      </p:sp>
      <p:sp>
        <p:nvSpPr>
          <p:cNvPr id="26628" name="Text Box 4"/>
          <p:cNvSpPr txBox="1">
            <a:spLocks noChangeArrowheads="1"/>
          </p:cNvSpPr>
          <p:nvPr/>
        </p:nvSpPr>
        <p:spPr bwMode="auto">
          <a:xfrm>
            <a:off x="228600" y="3505200"/>
            <a:ext cx="8664575" cy="2471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tr-TR" altLang="tr-TR" sz="2400" dirty="0">
                <a:latin typeface="Times New Roman" pitchFamily="18" charset="0"/>
                <a:cs typeface="Times New Roman" pitchFamily="18" charset="0"/>
              </a:rPr>
              <a:t> </a:t>
            </a:r>
            <a:r>
              <a:rPr lang="tr-TR" altLang="tr-TR" sz="3600" b="1" dirty="0">
                <a:solidFill>
                  <a:srgbClr val="003399"/>
                </a:solidFill>
                <a:latin typeface="Times New Roman" pitchFamily="18" charset="0"/>
                <a:cs typeface="Times New Roman" pitchFamily="18" charset="0"/>
              </a:rPr>
              <a:t>“Konusu suç olan bir incelemeyi </a:t>
            </a:r>
            <a:r>
              <a:rPr lang="tr-TR" altLang="tr-TR" sz="3600" b="1" dirty="0">
                <a:solidFill>
                  <a:srgbClr val="003399"/>
                </a:solidFill>
                <a:latin typeface="Times New Roman" pitchFamily="18" charset="0"/>
              </a:rPr>
              <a:t>idarenin</a:t>
            </a:r>
            <a:r>
              <a:rPr lang="tr-TR" altLang="tr-TR" sz="3600" b="1" dirty="0">
                <a:solidFill>
                  <a:srgbClr val="003399"/>
                </a:solidFill>
                <a:latin typeface="Times New Roman" pitchFamily="18" charset="0"/>
                <a:cs typeface="Times New Roman" pitchFamily="18" charset="0"/>
              </a:rPr>
              <a:t> ya</a:t>
            </a:r>
            <a:r>
              <a:rPr lang="tr-TR" altLang="tr-TR" sz="3600" b="1" dirty="0">
                <a:solidFill>
                  <a:srgbClr val="003399"/>
                </a:solidFill>
                <a:latin typeface="Times New Roman" pitchFamily="18" charset="0"/>
              </a:rPr>
              <a:t> </a:t>
            </a:r>
            <a:r>
              <a:rPr lang="tr-TR" altLang="tr-TR" sz="3600" b="1" dirty="0">
                <a:solidFill>
                  <a:srgbClr val="003399"/>
                </a:solidFill>
                <a:latin typeface="Times New Roman" pitchFamily="18" charset="0"/>
                <a:cs typeface="Times New Roman" pitchFamily="18" charset="0"/>
              </a:rPr>
              <a:t>da adli bir makamın  emri ile yapma, </a:t>
            </a:r>
            <a:r>
              <a:rPr lang="tr-TR" altLang="tr-TR" sz="3600" b="1" dirty="0">
                <a:solidFill>
                  <a:srgbClr val="003399"/>
                </a:solidFill>
                <a:latin typeface="Times New Roman" pitchFamily="18" charset="0"/>
              </a:rPr>
              <a:t>“</a:t>
            </a:r>
            <a:r>
              <a:rPr lang="tr-TR" altLang="tr-TR" sz="3600" b="1" dirty="0">
                <a:solidFill>
                  <a:srgbClr val="003399"/>
                </a:solidFill>
                <a:latin typeface="Times New Roman" pitchFamily="18" charset="0"/>
                <a:cs typeface="Times New Roman" pitchFamily="18" charset="0"/>
              </a:rPr>
              <a:t>tahkikat”</a:t>
            </a:r>
          </a:p>
          <a:p>
            <a:pPr eaLnBrk="1" hangingPunct="1">
              <a:spcBef>
                <a:spcPct val="50000"/>
              </a:spcBef>
              <a:buFontTx/>
              <a:buNone/>
            </a:pPr>
            <a:endParaRPr lang="en-US" altLang="tr-TR" b="1" dirty="0">
              <a:solidFill>
                <a:srgbClr val="FF79D2"/>
              </a:solidFill>
              <a:latin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0" y="762000"/>
            <a:ext cx="91440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endParaRPr lang="tr-TR" altLang="tr-TR">
              <a:solidFill>
                <a:srgbClr val="FF79D2"/>
              </a:solidFill>
              <a:latin typeface="Times New Roman" pitchFamily="18" charset="0"/>
              <a:cs typeface="Times New Roman" pitchFamily="18" charset="0"/>
            </a:endParaRPr>
          </a:p>
          <a:p>
            <a:pPr eaLnBrk="1" hangingPunct="1">
              <a:spcBef>
                <a:spcPct val="50000"/>
              </a:spcBef>
              <a:buFontTx/>
              <a:buNone/>
            </a:pPr>
            <a:endParaRPr lang="en-US" altLang="tr-TR">
              <a:solidFill>
                <a:srgbClr val="FF79D2"/>
              </a:solidFill>
              <a:latin typeface="Times New Roman" pitchFamily="18" charset="0"/>
            </a:endParaRPr>
          </a:p>
        </p:txBody>
      </p:sp>
      <p:sp>
        <p:nvSpPr>
          <p:cNvPr id="27652" name="Text Box 4"/>
          <p:cNvSpPr txBox="1">
            <a:spLocks noChangeArrowheads="1"/>
          </p:cNvSpPr>
          <p:nvPr/>
        </p:nvSpPr>
        <p:spPr bwMode="auto">
          <a:xfrm>
            <a:off x="323850" y="476250"/>
            <a:ext cx="8351838" cy="132397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tr-TR" sz="4000" dirty="0">
                <a:solidFill>
                  <a:srgbClr val="009900"/>
                </a:solidFill>
                <a:latin typeface="Times New Roman" pitchFamily="18" charset="0"/>
                <a:cs typeface="+mn-cs"/>
              </a:rPr>
              <a:t> </a:t>
            </a:r>
            <a:r>
              <a:rPr lang="tr-TR" sz="4000" b="1" dirty="0">
                <a:solidFill>
                  <a:srgbClr val="993300"/>
                </a:solidFill>
                <a:effectLst>
                  <a:outerShdw blurRad="38100" dist="38100" dir="2700000" algn="tl">
                    <a:srgbClr val="000000"/>
                  </a:outerShdw>
                </a:effectLst>
                <a:latin typeface="Times New Roman" pitchFamily="18" charset="0"/>
                <a:cs typeface="+mn-cs"/>
              </a:rPr>
              <a:t>SORUŞTURMA EMRİ VEREN   MAKAMLAR:</a:t>
            </a:r>
            <a:endParaRPr lang="en-US" sz="4000" b="1" dirty="0">
              <a:solidFill>
                <a:srgbClr val="993300"/>
              </a:solidFill>
              <a:effectLst>
                <a:outerShdw blurRad="38100" dist="38100" dir="2700000" algn="tl">
                  <a:srgbClr val="000000"/>
                </a:outerShdw>
              </a:effectLst>
              <a:latin typeface="Times New Roman" pitchFamily="18" charset="0"/>
              <a:cs typeface="+mn-cs"/>
            </a:endParaRPr>
          </a:p>
        </p:txBody>
      </p:sp>
      <p:sp>
        <p:nvSpPr>
          <p:cNvPr id="27654" name="Text Box 6"/>
          <p:cNvSpPr txBox="1">
            <a:spLocks noChangeArrowheads="1"/>
          </p:cNvSpPr>
          <p:nvPr/>
        </p:nvSpPr>
        <p:spPr bwMode="auto">
          <a:xfrm>
            <a:off x="468313" y="2133600"/>
            <a:ext cx="8351837" cy="326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tr-TR" altLang="tr-TR" b="1">
                <a:solidFill>
                  <a:srgbClr val="003399"/>
                </a:solidFill>
                <a:latin typeface="Times New Roman" pitchFamily="18" charset="0"/>
              </a:rPr>
              <a:t>a)-</a:t>
            </a:r>
            <a:r>
              <a:rPr lang="tr-TR" altLang="tr-TR" b="1">
                <a:solidFill>
                  <a:srgbClr val="003399"/>
                </a:solidFill>
                <a:latin typeface="Times New Roman" pitchFamily="18" charset="0"/>
                <a:cs typeface="Times New Roman" pitchFamily="18" charset="0"/>
              </a:rPr>
              <a:t>Bakanlıklarda: Bakan</a:t>
            </a:r>
          </a:p>
          <a:p>
            <a:pPr eaLnBrk="1" hangingPunct="1">
              <a:spcBef>
                <a:spcPct val="50000"/>
              </a:spcBef>
              <a:buFontTx/>
              <a:buNone/>
            </a:pPr>
            <a:r>
              <a:rPr lang="tr-TR" altLang="tr-TR" b="1">
                <a:solidFill>
                  <a:srgbClr val="008000"/>
                </a:solidFill>
                <a:latin typeface="Times New Roman" pitchFamily="18" charset="0"/>
              </a:rPr>
              <a:t>b)-</a:t>
            </a:r>
            <a:r>
              <a:rPr lang="tr-TR" altLang="tr-TR" b="1">
                <a:solidFill>
                  <a:srgbClr val="008000"/>
                </a:solidFill>
                <a:latin typeface="Times New Roman" pitchFamily="18" charset="0"/>
                <a:cs typeface="Times New Roman" pitchFamily="18" charset="0"/>
              </a:rPr>
              <a:t>Müstakil Genel Müdürlüklerde: Genel Müdür</a:t>
            </a:r>
          </a:p>
          <a:p>
            <a:pPr eaLnBrk="1" hangingPunct="1">
              <a:spcBef>
                <a:spcPct val="50000"/>
              </a:spcBef>
              <a:buFontTx/>
              <a:buNone/>
            </a:pPr>
            <a:r>
              <a:rPr lang="tr-TR" altLang="tr-TR" b="1">
                <a:solidFill>
                  <a:srgbClr val="003399"/>
                </a:solidFill>
                <a:latin typeface="Times New Roman" pitchFamily="18" charset="0"/>
              </a:rPr>
              <a:t>c)-</a:t>
            </a:r>
            <a:r>
              <a:rPr lang="tr-TR" altLang="tr-TR" b="1">
                <a:solidFill>
                  <a:srgbClr val="003399"/>
                </a:solidFill>
                <a:latin typeface="Times New Roman" pitchFamily="18" charset="0"/>
                <a:cs typeface="Times New Roman" pitchFamily="18" charset="0"/>
              </a:rPr>
              <a:t>İllerde: Vali ve Şube İdare Amirleri</a:t>
            </a:r>
            <a:r>
              <a:rPr lang="en-US" altLang="tr-TR" b="1">
                <a:solidFill>
                  <a:srgbClr val="003399"/>
                </a:solidFill>
                <a:latin typeface="Times New Roman" pitchFamily="18" charset="0"/>
              </a:rPr>
              <a:t> </a:t>
            </a:r>
            <a:endParaRPr lang="tr-TR" altLang="tr-TR" b="1">
              <a:solidFill>
                <a:srgbClr val="003399"/>
              </a:solidFill>
              <a:latin typeface="Times New Roman" pitchFamily="18" charset="0"/>
              <a:cs typeface="Times New Roman" pitchFamily="18" charset="0"/>
            </a:endParaRPr>
          </a:p>
          <a:p>
            <a:pPr eaLnBrk="1" hangingPunct="1">
              <a:spcBef>
                <a:spcPct val="50000"/>
              </a:spcBef>
              <a:buFontTx/>
              <a:buNone/>
            </a:pPr>
            <a:r>
              <a:rPr lang="tr-TR" altLang="tr-TR" b="1">
                <a:solidFill>
                  <a:srgbClr val="008000"/>
                </a:solidFill>
                <a:latin typeface="Times New Roman" pitchFamily="18" charset="0"/>
                <a:cs typeface="Times New Roman" pitchFamily="18" charset="0"/>
              </a:rPr>
              <a:t>d)-İlçelerde: Kaymakam</a:t>
            </a:r>
            <a:endParaRPr lang="en-US" altLang="tr-TR" b="1">
              <a:solidFill>
                <a:srgbClr val="008000"/>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smtClean="0"/>
              <a:t>Mehmet İNCE</a:t>
            </a:r>
            <a:endParaRPr lang="tr-TR"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nodePh="1">
                                  <p:stCondLst>
                                    <p:cond delay="0"/>
                                  </p:stCondLst>
                                  <p:endCondLst>
                                    <p:cond evt="begin" delay="0">
                                      <p:tn val="5"/>
                                    </p:cond>
                                  </p:end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out)">
                                      <p:cBhvr>
                                        <p:cTn id="7" dur="500"/>
                                        <p:tgtEl>
                                          <p:spTgt spid="2765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654">
                                            <p:txEl>
                                              <p:pRg st="0" end="0"/>
                                            </p:txEl>
                                          </p:spTgt>
                                        </p:tgtEl>
                                        <p:attrNameLst>
                                          <p:attrName>style.visibility</p:attrName>
                                        </p:attrNameLst>
                                      </p:cBhvr>
                                      <p:to>
                                        <p:strVal val="visible"/>
                                      </p:to>
                                    </p:set>
                                    <p:animEffect transition="in" filter="box(out)">
                                      <p:cBhvr>
                                        <p:cTn id="12" dur="500"/>
                                        <p:tgtEl>
                                          <p:spTgt spid="2765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654">
                                            <p:txEl>
                                              <p:pRg st="1" end="1"/>
                                            </p:txEl>
                                          </p:spTgt>
                                        </p:tgtEl>
                                        <p:attrNameLst>
                                          <p:attrName>style.visibility</p:attrName>
                                        </p:attrNameLst>
                                      </p:cBhvr>
                                      <p:to>
                                        <p:strVal val="visible"/>
                                      </p:to>
                                    </p:set>
                                    <p:animEffect transition="in" filter="box(out)">
                                      <p:cBhvr>
                                        <p:cTn id="17" dur="500"/>
                                        <p:tgtEl>
                                          <p:spTgt spid="27654">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7654">
                                            <p:txEl>
                                              <p:pRg st="2" end="2"/>
                                            </p:txEl>
                                          </p:spTgt>
                                        </p:tgtEl>
                                        <p:attrNameLst>
                                          <p:attrName>style.visibility</p:attrName>
                                        </p:attrNameLst>
                                      </p:cBhvr>
                                      <p:to>
                                        <p:strVal val="visible"/>
                                      </p:to>
                                    </p:set>
                                    <p:animEffect transition="in" filter="box(out)">
                                      <p:cBhvr>
                                        <p:cTn id="22" dur="500"/>
                                        <p:tgtEl>
                                          <p:spTgt spid="27654">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7654">
                                            <p:txEl>
                                              <p:pRg st="3" end="3"/>
                                            </p:txEl>
                                          </p:spTgt>
                                        </p:tgtEl>
                                        <p:attrNameLst>
                                          <p:attrName>style.visibility</p:attrName>
                                        </p:attrNameLst>
                                      </p:cBhvr>
                                      <p:to>
                                        <p:strVal val="visible"/>
                                      </p:to>
                                    </p:set>
                                    <p:animEffect transition="in" filter="box(out)">
                                      <p:cBhvr>
                                        <p:cTn id="27" dur="500"/>
                                        <p:tgtEl>
                                          <p:spTgt spid="27654">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4"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702</TotalTime>
  <Words>13489</Words>
  <Application>Microsoft Office PowerPoint</Application>
  <PresentationFormat>Ekran Gösterisi (4:3)</PresentationFormat>
  <Paragraphs>1339</Paragraphs>
  <Slides>260</Slides>
  <Notes>4</Notes>
  <HiddenSlides>0</HiddenSlides>
  <MMClips>0</MMClips>
  <ScaleCrop>false</ScaleCrop>
  <HeadingPairs>
    <vt:vector size="4" baseType="variant">
      <vt:variant>
        <vt:lpstr>Tema</vt:lpstr>
      </vt:variant>
      <vt:variant>
        <vt:i4>1</vt:i4>
      </vt:variant>
      <vt:variant>
        <vt:lpstr>Slayt Başlıkları</vt:lpstr>
      </vt:variant>
      <vt:variant>
        <vt:i4>260</vt:i4>
      </vt:variant>
    </vt:vector>
  </HeadingPairs>
  <TitlesOfParts>
    <vt:vector size="261" baseType="lpstr">
      <vt:lpstr>Ofis Teması</vt:lpstr>
      <vt:lpstr>SORUŞTURMA TEKNİKLERİ SEMİNERİ       </vt:lpstr>
      <vt:lpstr>BİRİNCİ BÖLÜM BAZI KAVRAMLAR VE TANIMLARI</vt:lpstr>
      <vt:lpstr>Hak:</vt:lpstr>
      <vt:lpstr>Hukuk:</vt:lpstr>
      <vt:lpstr>Hukuk Devleti:</vt:lpstr>
      <vt:lpstr>Anayasa:</vt:lpstr>
      <vt:lpstr>Kanun:</vt:lpstr>
      <vt:lpstr>Kanun Hükmünde Kararname (KHK):</vt:lpstr>
      <vt:lpstr>Tüzük (Nizamname):</vt:lpstr>
      <vt:lpstr>Yönetmelik (Talimatname):</vt:lpstr>
      <vt:lpstr>Yönerge:</vt:lpstr>
      <vt:lpstr>Genelge:</vt:lpstr>
      <vt:lpstr>İdari İşlem:</vt:lpstr>
      <vt:lpstr>Görev:</vt:lpstr>
      <vt:lpstr>Yetki:</vt:lpstr>
      <vt:lpstr>Sorumluluk:</vt:lpstr>
      <vt:lpstr>Görevi Kötüye Kullanma:</vt:lpstr>
      <vt:lpstr>Görevi İhmal:</vt:lpstr>
      <vt:lpstr>Yetki Gaspı:</vt:lpstr>
      <vt:lpstr>Yetki Devri:</vt:lpstr>
      <vt:lpstr>Kanunsuz Emir:</vt:lpstr>
      <vt:lpstr>Memur:</vt:lpstr>
      <vt:lpstr>Kamu Çalışanı:</vt:lpstr>
      <vt:lpstr>Kamu Görevlisi:</vt:lpstr>
      <vt:lpstr>İşçi:</vt:lpstr>
      <vt:lpstr>Sözleşmeli Personel:</vt:lpstr>
      <vt:lpstr>Denetim / Genel Denetim:</vt:lpstr>
      <vt:lpstr>İnceleme:</vt:lpstr>
      <vt:lpstr>Ön İnceleme:</vt:lpstr>
      <vt:lpstr>Tevsi-i Tahkikat:</vt:lpstr>
      <vt:lpstr>Soruşturma:</vt:lpstr>
      <vt:lpstr>İfade Alma:</vt:lpstr>
      <vt:lpstr>Savunma Alınma:</vt:lpstr>
      <vt:lpstr>Tanık:</vt:lpstr>
      <vt:lpstr>Müşteki (Şikayetçi, Yakınıcı):</vt:lpstr>
      <vt:lpstr>Suç:</vt:lpstr>
      <vt:lpstr>Fail:</vt:lpstr>
      <vt:lpstr>Disiplin Cezası:</vt:lpstr>
      <vt:lpstr>Ceza Kanununun Bağlayıcılığı:</vt:lpstr>
      <vt:lpstr>Ceza Kanununun Zaman Bakımından Uygulanma Alanı:</vt:lpstr>
      <vt:lpstr>Kasıt:</vt:lpstr>
      <vt:lpstr>Taksir:</vt:lpstr>
      <vt:lpstr>Haksız Fiil:</vt:lpstr>
      <vt:lpstr>İptal Davası:</vt:lpstr>
      <vt:lpstr>İptal Kararlarının Yerine Getirilme Zorunluluğu:</vt:lpstr>
      <vt:lpstr>Slayt 46</vt:lpstr>
      <vt:lpstr>Slayt 47</vt:lpstr>
      <vt:lpstr>DİSİPLİN SUÇLARI</vt:lpstr>
      <vt:lpstr>Slayt 49</vt:lpstr>
      <vt:lpstr>Slayt 50</vt:lpstr>
      <vt:lpstr>Slayt 51</vt:lpstr>
      <vt:lpstr>Slayt 52</vt:lpstr>
      <vt:lpstr>Slayt 53</vt:lpstr>
      <vt:lpstr>Slayt 54</vt:lpstr>
      <vt:lpstr>Slayt 55</vt:lpstr>
      <vt:lpstr>Slayt 56</vt:lpstr>
      <vt:lpstr>Slayt 57</vt:lpstr>
      <vt:lpstr>Slayt 58</vt:lpstr>
      <vt:lpstr>Slayt 59</vt:lpstr>
      <vt:lpstr>Suçun Unsurları;</vt:lpstr>
      <vt:lpstr>Slayt 61</vt:lpstr>
      <vt:lpstr>Slayt 62</vt:lpstr>
      <vt:lpstr>Kanunlarda Öngörülmemiş Disiplin Suçları</vt:lpstr>
      <vt:lpstr>DİSİPLİN CEZALARININ AMACI:</vt:lpstr>
      <vt:lpstr>657 Sayılı Yasa’ya Göre Disiplin Suçları (Md.124)</vt:lpstr>
      <vt:lpstr>Memura disiplin cezası verilebilmesi için:</vt:lpstr>
      <vt:lpstr>Memurların Yerine Getirmek Zorunda Oldukları Görevler:</vt:lpstr>
      <vt:lpstr>Slayt 68</vt:lpstr>
      <vt:lpstr>657 Sayılı Yasanın Uyulmasını Zorunlu Kıldığı Hususlar:</vt:lpstr>
      <vt:lpstr>657 Sayılı Yasanın Yasakladığı İşler:</vt:lpstr>
      <vt:lpstr>Slayt 71</vt:lpstr>
      <vt:lpstr>Slayt 72</vt:lpstr>
      <vt:lpstr>Slayt 73</vt:lpstr>
      <vt:lpstr>         1-Olur; ‘Konunun incelenmesi’ şeklinde ise: a) İddialar doğrulanmıyorsa; iddialar doğrulanmadığından...hakkında/ haklarında herhangi bir işlem yapılmasına gerek bulunmadığı belirtilerek rapor tamamlanır. b) İddialardan doğrulananların bulunması halinde;  kişiler ve soruşturulması gereken konular belirlenerek  ilgili makamdan soruşturma oluru istenir veya inceleme raporu yazılarak istem raporun; ‘sonuç, kanaat ve teklifler’ bölümünde belirtilir.       Yani Olur almadan soruşturma yapılamaz.</vt:lpstr>
      <vt:lpstr>Slayt 75</vt:lpstr>
      <vt:lpstr>Slayt 76</vt:lpstr>
      <vt:lpstr>5- Soruşturma Oluru’nda isim belirtilmemiş, ancak soruşturma sırasında kişi veya kişiler hakkında disiplin fiilinden dolayı ceza teklifi gerekiyorsa, belirlenen isimler için olur istenir.</vt:lpstr>
      <vt:lpstr>    6-Soruşturma sırasında; kişi veya kişiler hakkında verilen olur dışında disiplin suçunun  saptanması halinde mutlaka yeni “soruşturma oluru” alınması gerekir.</vt:lpstr>
      <vt:lpstr>Slayt 79</vt:lpstr>
      <vt:lpstr>Slayt 80</vt:lpstr>
      <vt:lpstr>Slayt 81</vt:lpstr>
      <vt:lpstr>Slayt 82</vt:lpstr>
      <vt:lpstr> FİİLİN ÇEŞİTLİ YÖNLERİ OLABİLİR;          -Disiplin yönü olabilir          -İdari yönü olabilir,          -Mali yönü olabilir,          -Adli yönü olabilir.             FİİL, ADLİ YÖNDEN:    1-Genel Hükümlere Tabi Suçlardan,    2-Takibi Şikayete Bağlı  Suçlardan,     3-Soruşturulması İzne Bağlı Suçlardan,    4-4483 kapsamına Giren (Ön İnceleme Raporu Düzenlenecek) Suçlardan olabilir.</vt:lpstr>
      <vt:lpstr>Slayt 84</vt:lpstr>
      <vt:lpstr>Slayt 85</vt:lpstr>
      <vt:lpstr>Slayt 86</vt:lpstr>
      <vt:lpstr>Slayt 87</vt:lpstr>
      <vt:lpstr>Slayt 88</vt:lpstr>
      <vt:lpstr>Slayt 89</vt:lpstr>
      <vt:lpstr>Slayt 90</vt:lpstr>
      <vt:lpstr>Slayt 91</vt:lpstr>
      <vt:lpstr>Slayt 92</vt:lpstr>
      <vt:lpstr>Slayt 93</vt:lpstr>
      <vt:lpstr>Slayt 94</vt:lpstr>
      <vt:lpstr>Slayt 95</vt:lpstr>
      <vt:lpstr>Slayt 96</vt:lpstr>
      <vt:lpstr>Slayt 97</vt:lpstr>
      <vt:lpstr>Slayt 98</vt:lpstr>
      <vt:lpstr>Slayt 99</vt:lpstr>
      <vt:lpstr>Slayt 100</vt:lpstr>
      <vt:lpstr>Slayt 101</vt:lpstr>
      <vt:lpstr>Slayt 102</vt:lpstr>
      <vt:lpstr>Soruşturma Yapan Muhakkik Nasıl Çalışır, Neler Yapar?</vt:lpstr>
      <vt:lpstr>Slayt 104</vt:lpstr>
      <vt:lpstr>Slayt 105</vt:lpstr>
      <vt:lpstr>Slayt 106</vt:lpstr>
      <vt:lpstr>Slayt 107</vt:lpstr>
      <vt:lpstr>Slayt 108</vt:lpstr>
      <vt:lpstr>Slayt 109</vt:lpstr>
      <vt:lpstr>Slayt 110</vt:lpstr>
      <vt:lpstr>Slayt 111</vt:lpstr>
      <vt:lpstr>Slayt 112</vt:lpstr>
      <vt:lpstr>Slayt 113</vt:lpstr>
      <vt:lpstr>Slayt 114</vt:lpstr>
      <vt:lpstr>Slayt 115</vt:lpstr>
      <vt:lpstr>Slayt 116</vt:lpstr>
      <vt:lpstr>Slayt 117</vt:lpstr>
      <vt:lpstr>Slayt 118</vt:lpstr>
      <vt:lpstr>Slayt 119</vt:lpstr>
      <vt:lpstr>Slayt 120</vt:lpstr>
      <vt:lpstr>Slayt 121</vt:lpstr>
      <vt:lpstr>Slayt 122</vt:lpstr>
      <vt:lpstr>Slayt 123</vt:lpstr>
      <vt:lpstr>Slayt 124</vt:lpstr>
      <vt:lpstr>Slayt 125</vt:lpstr>
      <vt:lpstr>Slayt 126</vt:lpstr>
      <vt:lpstr>Slayt 127</vt:lpstr>
      <vt:lpstr>Slayt 128</vt:lpstr>
      <vt:lpstr>Slayt 129</vt:lpstr>
      <vt:lpstr>Slayt 130</vt:lpstr>
      <vt:lpstr>Slayt 131</vt:lpstr>
      <vt:lpstr>Slayt 132</vt:lpstr>
      <vt:lpstr>Slayt 133</vt:lpstr>
      <vt:lpstr>Slayt 134</vt:lpstr>
      <vt:lpstr>Slayt 135</vt:lpstr>
      <vt:lpstr>Slayt 136</vt:lpstr>
      <vt:lpstr>Slayt 137</vt:lpstr>
      <vt:lpstr>Slayt 138</vt:lpstr>
      <vt:lpstr>Slayt 139</vt:lpstr>
      <vt:lpstr>Slayt 140</vt:lpstr>
      <vt:lpstr>Slayt 141</vt:lpstr>
      <vt:lpstr>Slayt 142</vt:lpstr>
      <vt:lpstr>Slayt 143</vt:lpstr>
      <vt:lpstr>Slayt 144</vt:lpstr>
      <vt:lpstr>Slayt 145</vt:lpstr>
      <vt:lpstr>Slayt 146</vt:lpstr>
      <vt:lpstr>Slayt 147</vt:lpstr>
      <vt:lpstr>Slayt 148</vt:lpstr>
      <vt:lpstr>Slayt 149</vt:lpstr>
      <vt:lpstr>Slayt 150</vt:lpstr>
      <vt:lpstr>Slayt 151</vt:lpstr>
      <vt:lpstr>Slayt 152</vt:lpstr>
      <vt:lpstr>Slayt 153</vt:lpstr>
      <vt:lpstr>Slayt 154</vt:lpstr>
      <vt:lpstr> </vt:lpstr>
      <vt:lpstr>Slayt 156</vt:lpstr>
      <vt:lpstr>Slayt 157</vt:lpstr>
      <vt:lpstr>Slayt 158</vt:lpstr>
      <vt:lpstr>Slayt 159</vt:lpstr>
      <vt:lpstr>Slayt 160</vt:lpstr>
      <vt:lpstr>Slayt 161</vt:lpstr>
      <vt:lpstr>Slayt 162</vt:lpstr>
      <vt:lpstr>Slayt 163</vt:lpstr>
      <vt:lpstr>Slayt 164</vt:lpstr>
      <vt:lpstr>Slayt 165</vt:lpstr>
      <vt:lpstr>Slayt 166</vt:lpstr>
      <vt:lpstr>Slayt 167</vt:lpstr>
      <vt:lpstr>Slayt 168</vt:lpstr>
      <vt:lpstr>Slayt 169</vt:lpstr>
      <vt:lpstr>Slayt 170</vt:lpstr>
      <vt:lpstr>Slayt 171</vt:lpstr>
      <vt:lpstr>Slayt 172</vt:lpstr>
      <vt:lpstr>Slayt 173</vt:lpstr>
      <vt:lpstr> </vt:lpstr>
      <vt:lpstr>Slayt 175</vt:lpstr>
      <vt:lpstr>Slayt 176</vt:lpstr>
      <vt:lpstr>Slayt 177</vt:lpstr>
      <vt:lpstr>Slayt 178</vt:lpstr>
      <vt:lpstr>Slayt 179</vt:lpstr>
      <vt:lpstr>Slayt 180</vt:lpstr>
      <vt:lpstr>Slayt 181</vt:lpstr>
      <vt:lpstr>Slayt 182</vt:lpstr>
      <vt:lpstr>Slayt 183</vt:lpstr>
      <vt:lpstr>Slayt 184</vt:lpstr>
      <vt:lpstr>Slayt 185</vt:lpstr>
      <vt:lpstr>Slayt 186</vt:lpstr>
      <vt:lpstr>Slayt 187</vt:lpstr>
      <vt:lpstr>Slayt 188</vt:lpstr>
      <vt:lpstr>Slayt 189</vt:lpstr>
      <vt:lpstr>Slayt 190</vt:lpstr>
      <vt:lpstr>Slayt 191</vt:lpstr>
      <vt:lpstr>Slayt 192</vt:lpstr>
      <vt:lpstr>Slayt 193</vt:lpstr>
      <vt:lpstr>Slayt 194</vt:lpstr>
      <vt:lpstr>Slayt 195</vt:lpstr>
      <vt:lpstr>Slayt 196</vt:lpstr>
      <vt:lpstr>Slayt 197</vt:lpstr>
      <vt:lpstr>Slayt 198</vt:lpstr>
      <vt:lpstr>Slayt 199</vt:lpstr>
      <vt:lpstr>Slayt 200</vt:lpstr>
      <vt:lpstr>Slayt 201</vt:lpstr>
      <vt:lpstr>Slayt 202</vt:lpstr>
      <vt:lpstr>    2- (Takibi) Soruşturması Şikayete Bağlı Suçlar:                  (Suçtan zarar gören kişinin şikayette                              bulunmasına bağlı suçlar)   -Adi Tehdit: Bunu yanına bırakmam, sana gösteririm, sonra görüşürüz, dışarıya çıkınca görürsün...gibi tehditler)      (bir kimsenin başkasını öldürmek, kesmek, evini-arabasını yakmak,… gibi ağır ve haksız bir zarara uğratacağını söyleyip tehdit etmesi re’sen soruşturulur.)  -Haneye Taarruz, -Gayrın sırrını ifşa, </vt:lpstr>
      <vt:lpstr>Slayt 204</vt:lpstr>
      <vt:lpstr>-Emniyeti suistimal, -Izrar ve tahrip, -Gayri kanuni rekabet, -Kendiliğinden hak alma, -Kadınlara ve  erkeklere laf atma, -15 yaşını dolduran bir kızı almak va’di ile iğfal, -Karı kocanın yekdiğerine karşı işlediği fena muameleler, </vt:lpstr>
      <vt:lpstr>Slayt 206</vt:lpstr>
      <vt:lpstr>   3-SORUŞTURULMASI İZNE BAĞLI SUÇLAR: -Cumhurbaşkanına hakaret ve sövme suçu (T.C.K. 299 ) -T.C.K nın 301. maddesinde belirtilen;Türkiye Cumhuriyeti, Büyük Millet Meclisini, Hükümetin manevi şahsiyetini, Bakanlıkları, Devletin askeri ve emniyet muhafaza kuvvetlerini veya adliyenin manevi şahsiyetini alenen tahkir ve tezyif etme…..vb. suçların kovuşturulması Adalet Bakanlığı iznine bağlıdır.    Eleştiri amacıyla yapılan düşünce açıklamaları suç oluşturmaz.  ** Cumhuriyet  Başsavcılığına bildirilir.</vt:lpstr>
      <vt:lpstr>Slayt 208</vt:lpstr>
      <vt:lpstr>SUÇUN ÖZELLİKLERİ (Bir fiilin suç sayılması için)</vt:lpstr>
      <vt:lpstr>Slayt 210</vt:lpstr>
      <vt:lpstr>          KAPSAM: Görev nedeniyle işlenen suçları kapsar. - Suçun memuriyet görevinden doğmuş sayılması için memuriyet işleriyle ilgili olması, diğer bir deyişle suçu doğuran fiil ile kişinin görevi arasında neden-sonuç ilişkisi (illiyet bağı) olması gerekir. - Görevin yapılması sırasında da olsa memuriyet göreviyle ilgisi olmayan suçlarda genel hükümler uygulanır.</vt:lpstr>
      <vt:lpstr>Slayt 212</vt:lpstr>
      <vt:lpstr>  1-Zimmete Sebebiyet Vermek: TCK.Md.251 Devlet mallarının denetimi veya teftişi ile sorumlu olup da görevini ihmal ederek zimmetin oluşmasına veya artmasına neden olanlar “Zimmete Sebebiyet Vermek suçunu işlemiş olurlar.  Teftiş ve denetim ihmali suçun maddi boyutunu oluşturmaktadır.  Teftiş ve denetimin ihmali sonucu zimmet doğmamışsa ZİMMETE SEBEBİYET VERME SUÇUNDAN  söz edilmez.</vt:lpstr>
      <vt:lpstr>      2- Keyfi ve Sert Muamele   -Keyfi Muamelede suçun maddi unsurunu, görevi kötüye kullanmak suretiyle keyfi muamelede bulunmak veya bulunulmasını emretmek, ya da emrettirmek oluşturur. Başkalarının haklarına karşı, kanunda belirtilen hallerden başka surette yapılan her türlü haksız davranış ve işlem keyfi muamele kapsamına girer. Keyfi muamelenin başkasının hakkını bozmaya yönelmiş olması yeterlidir. Keyfi muamele yapılarak ya da ihmal edilerek işlenebilir. Genel kasıt yeterlidir. Düşmanlık, kayırma, haset gibi hizmetle ilgisi bulunmayan davranışlar kastı ifade eder. Örnek: Köy muhtarının köy kahvesindeki kişileri dışarı çıkartarak kahveyi kapatması, </vt:lpstr>
      <vt:lpstr>Sert Muamele: Memurun görev yaparken gereksiz ve sert muamelelerle bir şahsın yasa hükmüne ve hükümet emirlerine itaat etmemesine neden olmasıdır. Memurun herhangi bir şahsa bağırıp çağırması, asık surat göstermesi,….gibi hallerle sert muamelede bulunmaması gerekir. Sert muamelenin bu muameleye hedef olan kişiyi, kanun ve idari emirlere uymamaya zorlaması, tahrik etmesi gerekir. İtaatsizliğe neden sert muamele olmalı, değilse suç oluşmaz. Genel kasıt yeterlidir. Örnek:Salma parasını tahsil etmek için uygun yol varken, mağdurun zorla götürülmesi,</vt:lpstr>
      <vt:lpstr> 3-Memuriyet Sırrını İfşa ve Kararları Tehir   (TCK.258) Nitelik yönünden gizlilik arzeden; belge,karar ve emirlerin kamuya duyurulması, yayınlanması, başkalarının öğrenmesinin kolaylaştırılması, Fiil eylemle olabileceği gibi, ihmalle de olabilir. (belgenin bulunduğu yerin açık bırakılması gibi) Genel kasıt yeterlidir. Bilmeme sorumluluğu ortadan kaldırmaz. Yayınlanması  ve duyurulması devletçe istenen kararların, bir mazeret olmaksızın geciktirilmesi de suç sayılır.</vt:lpstr>
      <vt:lpstr>4-Görevi İhmal (TCK. 251 md.) Memurun görevini yapmaması veya geç yapması,memurluk görevini ihmal etmesi yasa emirlerinin kasten yerine getirilmemesi halidir. Memurun bu görevini bilerek ve isteyerek ihmal etmesi,geciktirmesi veya amirinin yasalara uygun olarak vermiş olduğu emirleri geçerli bir neden olmaksızın yapmamış olması gerekir. Genel kasıt yeterlidir, özel kasıt aranmaz. İhmal durumu yanlış bilmekten,yaptığının doğru olduğuna dair samimi inancı içerisinde meydana gelmiş ise kasıt düşünülmeyebilir. Örnek: Muhtarın kendisine yapılan ihbarı ilgili makama bildirmemesi, Kaldırıma onarım için dökülen çakılların yanına uyarı işareti koymayarak kazaya neden olmak,Vergi dairesindeki bekçinin izin almadan görevini terk etmesi ve hırsızlığa neden olması.</vt:lpstr>
      <vt:lpstr>5-Öğrendiği Suçu İlgili Daireye Bildirmemek                    (TCK. 279. Md) Memurun görevini yaptığı sırada, görevine ilişkin olarak kamu adına doğrudan kovuşturulması gereken bir suçu öğrenip ait olduğu daireye bildirmekte ihmal ve gecikme göstermesi bu suçu oluşturur. Genel kasıt gerekir. Örnek:Devlet ormanında ağaç kesilmesini gören muhtarın suçu orman dairesine bildirmemesi, köy tüzel kişiliği adına ceza kesmesi,</vt:lpstr>
      <vt:lpstr>      6-Memurların Birlikte Görevlerini Bırakmaları veya Gelmemeleri (TCK. 260) -Faillerinin en az üç kişi olması, görevi bırakmak için bir karar alınması, yasa hükümlerine aykırı şekilde göreve gelmemeleri, göreve gelmekle birlikte görevlerini geçici de olsa,kısmen veya tamamen yapmamaları yahut yavaşlatmaları suçun yasal unsurunu oluşturur. (aralarında anlaşarak görev bırakan memurların aynı hizmet alanlarında olmaları gerekmez) Görev yerinde bulunma suçu ortadan kaldırmaz. Eylem sırsında izinli-raporlu olanlar bu kapsama girmez ancak, suça azmettirme ve teşvik etme söz konusu ise genel hükümler uygulanır. Genel kasıt suçun manevi unsurudur. Özel kasıt aranmaz. Örnek:Öğretmenlerin Türkiye çapında boykota iştirak ederek derslere girmedikleri...</vt:lpstr>
      <vt:lpstr>7-Memurların TCK.’da Belirtilen Ticaretle Uğraşmaları (TCK.259)  Memurun memuriyet nüfuz ve otoritesinin kendisine sağladığı imkan ve fırsatlardan yararlanarak halkın zorunlu gereksinimleri olan malzemeleri alıp satması, Memurun yaptığı ticaret halkın zorunlu gereksinim maddeleri kapsamında değilse suç oluşmaz. Suçun meydana gelebilmesi için ticaret kastı esastır. Ticaret kastı ise; alım satımın bir faaliyet niteliğinde olması, bir işe dönüşmesi yani sıklıkla yapılmasıdır. Uygulamada “halkın gereksinimlerine tazyik (baskı) edecek ve pahalılığa neden olacak faaliyetler ölçüsü dikkate alınır. Örnek:Piyasada bol ve devamlı olarak bulunan bir mal zorunlu ihtiyaç maddesi de olsa bu madde hükümleri uygulanmaz.                                                                                                                                                                                                                                                                                                                                                                                                                                                                                                                                                                                                                                                                                                                                                                                                                                                                                                                                                                                                                                                                                                                                                                                                                                                                                                                                                                                                                                                                                                                                                                                                                                                                                                                                                                                                                                                                                                                                                                                                                                                                                                                                                                                                                                                                                                                                                                                                                                                                                                                                                                                                                                                                                                                                                                                                                                                                                                                                                                                                                                                                                                                                                                                                                                                                                                                                                                                                                                                                                                                                                                                                                                                                                                                                                                                                                                                                                                                                                                                                                                                                                                                                                                                                                                                                                                                                                                                                                                                                                                                                                                                                                                                                                                                                                                                                                                                                                                                                                                                                                                                                                                                                                                                                                                                                                                                                                                                                                                                                                                                                                                                                                                                                                                                                                                                                                                                                                                                                                                                                                                                                                                                                                                                                                                                                                                                                                                                                                                                                                                                                                                                                                                                                                                                                                                                                                                                                                                                                                                                                                                                                                                                                                                                                                                                                                                                                                                                                                                                                                                                                                                                                                                                                                                                                                                                                                                                                                                                                                                                                                                                                                                                                                                                                                                        </vt:lpstr>
      <vt:lpstr>8-Görevi Kötüye Kullanma/Suiistimal(TCK.257) Memurun kendisine görevi nedeniyle tanınan güç ve yetki sınırlarını aşacak şekilde hareket etmesi, görevini yaparken yasanın öngördüğü usul ve koşullara uymayarak yetkilerini aşması, yasanın öngördüğü takdir hakkını amacı dışında kullanması yahut üstlerinin kanuna aykırı emirlerini yerine getirmesi, Genel ve özel kasıt aranır. Görevi ihmal ve Görevi kötüye kullanma  arasındaki fark özel kasıt olmasındandır.     Örnek: Hacze giden icra memurunun kapı kırması, mesai saatlerinde aşı ücreti isteyip alamayınca reçeteyi yırtan veteriner, Danıştay ilanını yerine getirmeme, Belediyeye personel almak için sınav açma zorunluluğu olmasına rağmen sınavsız personel alma, sınav için yapılmış başvuruları işleme koymama, </vt:lpstr>
      <vt:lpstr>       9-Evrakta Sahtekarlık: (TCK.197-212 Md.)          Suçun Ortak Özellikleri: a) Kasıt olması, b) Gerçeğin taklit ve tahrif edilmesi, c) İşlenen fiilde aldatma (iğfal) kabiliyetinin bulunması, d) Fiilin bir zarar (ızrar) doğurma olasılığının bulunması, e) Resmi evrak özelliği taşıması,  Resmi evrakın özellikleri: -Bir memur veya memura benzetilen tarafından düzenlenmelidir. -Memurun görmekte olduğu görevi gereği düzenlenmelidir. -Evrak usulüne uygun biçimde yani öngörülen formalitelere göre düzenlenmiş olmalıdır. ------------------------------------------------------------------------------  -Özel evrak, resmi evrak özelliğini taşımayan her türlü yazılı belgedir.</vt:lpstr>
      <vt:lpstr>Slayt 223</vt:lpstr>
      <vt:lpstr>a) Resmi Evrakın Aslında Sahtekarlık (TCK.204)</vt:lpstr>
      <vt:lpstr>Slayt 225</vt:lpstr>
      <vt:lpstr>b) Resmi Belgenin Özünde Sahtekarlık</vt:lpstr>
      <vt:lpstr>c) Resmi Evrakın Suretinde Sahtekarlık</vt:lpstr>
      <vt:lpstr>2-Sahte Evrakın Kullanılması</vt:lpstr>
      <vt:lpstr>3-Gerçek Evrakı Yok Etme (TCK.205)</vt:lpstr>
      <vt:lpstr>4-Hususi Evrakta Sahtekarlık (TCK 207)</vt:lpstr>
      <vt:lpstr>237 Sayılı Taşıt Kanunundaki Suç (16.Md.) Taşıtları, tahsis edildiği işin dışında kullananlar veya özel işlerinde kullananlar, kullanılmasına izin verenler veya yasada  yazılı  olduğu şekilde  kullanılmış gibi gösterenler........hakkında  fiilin mahiyetine göre bir yıla kadar hapis cezası verilir. Bu yüzden meydana gelen masraf ve zararlar tanzim edilir. Tekerrürü halinde verilecek hapis cezası iki aydan aşağı olmaz.</vt:lpstr>
      <vt:lpstr>MEMURLARIN BU SUÇLARI İŞLEMELERİ HALİNDE 4483 SAYILI  M.Y.H.K.’NA  GÖRE ÖN İNCELEME YAPILIR VE SONUÇTA  ÖN İNCELEME RAPORU DÜZENLENİR. </vt:lpstr>
      <vt:lpstr>“.....Öğrenci dövme suçu sanığın görevi ile ilgisi bulunmadığından genel hükümlere göre kovuşturulması gerekir” İzmir Bölge İdare Mahkemesi 16.10.2002 tarih ve 2002/188-230 sayılı kararı</vt:lpstr>
      <vt:lpstr>Slayt 234</vt:lpstr>
      <vt:lpstr>Slayt 235</vt:lpstr>
      <vt:lpstr>Slayt 236</vt:lpstr>
      <vt:lpstr>Ön İnceleme Raporu biri ekli, ikisi eksiz olmak üzere üç örnek olarak  düzenlenir.</vt:lpstr>
      <vt:lpstr>                          SÜRE: -30 gündür. 15 gün ek süre verilebilir. -Sürenin başlangıç tarihi onay tarihidir. Ön İnceleme çeşitli nedenlerle yasada belirtilen süre içerisinde sonuçlandırılmaması gibi bir durum ortaya çıkarsa tutanağa bağlanarak ulaşılan kanaatler yetkili makama ulaştırılır. -Süre aşımına neden olanlar hakkında TCK.’nun “Görevi ihmal” suçu çerçevesinde cezai sorumluluk doğabilir.</vt:lpstr>
      <vt:lpstr>   30 veya 30+15 günlük süre karar verme süresidir. Onun için  Ön İnceleme Görevlisi raporunu bu sureyi düşünerek süre bitimini beklemeden raporunu teslim etmelidir.</vt:lpstr>
      <vt:lpstr>Hakkında ön inceleme yapılan memur veya diğer kamu görevlilerinin mahallinde bulunmaması ve adreslerinin saptanamaması durumunda, bu durumu kanıtlayıcı belgeler dosyaya eklenir. </vt:lpstr>
      <vt:lpstr>Haklarında ön inceleme yapılanlardan mülki idare amirleri, belediye başkanları ve mahallinde bulunamayanların ifadeleri yazılı olarak istenebilir. Yazılı ifade istemlerinde; 4483 Sayılı yasa ile getirilen süre kayıtlaması göz önünde bulundurularak  uygun bir süre verilir.</vt:lpstr>
      <vt:lpstr>Ön inceleme sırasında suç konusunun 4483 Sayılı Kanun kapsamında olmadığının anlaşılması halinde, Ön İnceleme yapmakla görevlendirilenler, bu konuda “Tevdi Raporu” düzenlerler. Bu hususla ilgili olarak ayrıca Ön İnceleme Raporu düzenlemezler. </vt:lpstr>
      <vt:lpstr>Ön İnceleme sırasında: zamanaşımı, af ve ölüm gibi durumların ortaya çıkması halinde, bu husus özellikle belirtilerek “Soruşturma İzni Verilmemesi” önerisinde bulunulur.</vt:lpstr>
      <vt:lpstr>Soruşturma sırasında izin verilen olay ve konulardan tamamen ayrı veya farklı bir suç olarak nitelendirilebilecek bir fiil ortaya çıktığında yeniden izin alınması zorunludur. Ön inceleme onayında belirtilenlerden başka memur ve kamu görevlilerinin de iddia konusu olaylara katıldıklarının anlaşılması halinde, yeni bir onay alınmaksızın ön incelemeye dahil edilirler.</vt:lpstr>
      <vt:lpstr> Ön inceleme raporuyla soruşturma raporunun birlikte yapılması uygun olmayabilir. Çünkü isnat olunan konuların hepsi ön inceleme kapsamında olmayabilir ve bu da bilgi toplamayı daha geniş zamana yayabilir.  Belgelerin birinci sureti ön inceleme raporuna diğerleri de soruşturma raporuna eklenir. </vt:lpstr>
      <vt:lpstr>Ön inceleme konusu fiilin aynı zamanda disiplin suçu niteliğinde olması halinde ayrıca soruşturma raporu düzenlenir. </vt:lpstr>
      <vt:lpstr>Ön İnceleme Raporlarında Dikkat Edilecek Hususlar:</vt:lpstr>
      <vt:lpstr>Slayt 248</vt:lpstr>
      <vt:lpstr>Slayt 249</vt:lpstr>
      <vt:lpstr>                                                                  </vt:lpstr>
      <vt:lpstr> SUÇ TARİHİ VE  YERİ  (Bu bölüme, suçun işlendiği yeri ile suç tarihi yazılmalıdır.)  TAHLİL VE SONUÇ :  (Bu Bölüme, elde edilen bilgi ve belgeler tahlil edilerek, kanaat ve sonuç özet olarak yazılmalıdır.)  </vt:lpstr>
      <vt:lpstr>Slayt 252</vt:lpstr>
      <vt:lpstr>Slayt 253</vt:lpstr>
      <vt:lpstr>Slayt 254</vt:lpstr>
      <vt:lpstr>Slayt 255</vt:lpstr>
      <vt:lpstr>Slayt 256</vt:lpstr>
      <vt:lpstr>Slayt 257</vt:lpstr>
      <vt:lpstr>Slayt 258</vt:lpstr>
      <vt:lpstr>Slayt 259</vt:lpstr>
      <vt:lpstr>Slayt 260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hoca</cp:lastModifiedBy>
  <cp:revision>52</cp:revision>
  <dcterms:created xsi:type="dcterms:W3CDTF">2015-03-21T13:09:00Z</dcterms:created>
  <dcterms:modified xsi:type="dcterms:W3CDTF">2019-03-17T19:21:18Z</dcterms:modified>
</cp:coreProperties>
</file>